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7834" r:id="rId1"/>
    <p:sldMasterId id="2147487848" r:id="rId2"/>
  </p:sldMasterIdLst>
  <p:notesMasterIdLst>
    <p:notesMasterId r:id="rId16"/>
  </p:notesMasterIdLst>
  <p:handoutMasterIdLst>
    <p:handoutMasterId r:id="rId17"/>
  </p:handoutMasterIdLst>
  <p:sldIdLst>
    <p:sldId id="276" r:id="rId3"/>
    <p:sldId id="391" r:id="rId4"/>
    <p:sldId id="418" r:id="rId5"/>
    <p:sldId id="413" r:id="rId6"/>
    <p:sldId id="411" r:id="rId7"/>
    <p:sldId id="405" r:id="rId8"/>
    <p:sldId id="421" r:id="rId9"/>
    <p:sldId id="422" r:id="rId10"/>
    <p:sldId id="424" r:id="rId11"/>
    <p:sldId id="429" r:id="rId12"/>
    <p:sldId id="423" r:id="rId13"/>
    <p:sldId id="425" r:id="rId14"/>
    <p:sldId id="428" r:id="rId15"/>
  </p:sldIdLst>
  <p:sldSz cx="9144000" cy="6858000" type="screen4x3"/>
  <p:notesSz cx="6742113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3" userDrawn="1">
          <p15:clr>
            <a:srgbClr val="A4A3A4"/>
          </p15:clr>
        </p15:guide>
        <p15:guide id="2" pos="2248" userDrawn="1">
          <p15:clr>
            <a:srgbClr val="A4A3A4"/>
          </p15:clr>
        </p15:guide>
        <p15:guide id="3" orient="horz" pos="3016" userDrawn="1">
          <p15:clr>
            <a:srgbClr val="A4A3A4"/>
          </p15:clr>
        </p15:guide>
        <p15:guide id="4" orient="horz" pos="2943" userDrawn="1">
          <p15:clr>
            <a:srgbClr val="A4A3A4"/>
          </p15:clr>
        </p15:guide>
        <p15:guide id="5" orient="horz" pos="2927" userDrawn="1">
          <p15:clr>
            <a:srgbClr val="A4A3A4"/>
          </p15:clr>
        </p15:guide>
        <p15:guide id="6" pos="2151" userDrawn="1">
          <p15:clr>
            <a:srgbClr val="A4A3A4"/>
          </p15:clr>
        </p15:guide>
        <p15:guide id="7" orient="horz" pos="3221" userDrawn="1">
          <p15:clr>
            <a:srgbClr val="A4A3A4"/>
          </p15:clr>
        </p15:guide>
        <p15:guide id="8" orient="horz" pos="3203" userDrawn="1">
          <p15:clr>
            <a:srgbClr val="A4A3A4"/>
          </p15:clr>
        </p15:guide>
        <p15:guide id="9" orient="horz" pos="3125" userDrawn="1">
          <p15:clr>
            <a:srgbClr val="A4A3A4"/>
          </p15:clr>
        </p15:guide>
        <p15:guide id="10" orient="horz" pos="3108" userDrawn="1">
          <p15:clr>
            <a:srgbClr val="A4A3A4"/>
          </p15:clr>
        </p15:guide>
        <p15:guide id="11" pos="2221" userDrawn="1">
          <p15:clr>
            <a:srgbClr val="A4A3A4"/>
          </p15:clr>
        </p15:guide>
        <p15:guide id="12" pos="21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FF0000"/>
    <a:srgbClr val="0000FF"/>
    <a:srgbClr val="F8F8F8"/>
    <a:srgbClr val="737377"/>
    <a:srgbClr val="9900CC"/>
    <a:srgbClr val="3876C4"/>
    <a:srgbClr val="2C609A"/>
    <a:srgbClr val="2C6092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5" autoAdjust="0"/>
    <p:restoredTop sz="96433" autoAdjust="0"/>
  </p:normalViewPr>
  <p:slideViewPr>
    <p:cSldViewPr>
      <p:cViewPr varScale="1">
        <p:scale>
          <a:sx n="110" d="100"/>
          <a:sy n="110" d="100"/>
        </p:scale>
        <p:origin x="1830" y="10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02" y="43"/>
      </p:cViewPr>
      <p:guideLst>
        <p:guide orient="horz" pos="3033"/>
        <p:guide pos="2248"/>
        <p:guide orient="horz" pos="3016"/>
        <p:guide orient="horz" pos="2943"/>
        <p:guide orient="horz" pos="2927"/>
        <p:guide pos="2151"/>
        <p:guide orient="horz" pos="3221"/>
        <p:guide orient="horz" pos="3203"/>
        <p:guide orient="horz" pos="3125"/>
        <p:guide orient="horz" pos="3108"/>
        <p:guide pos="2221"/>
        <p:guide pos="2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22317" cy="49418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224" y="3"/>
            <a:ext cx="2922317" cy="49418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r">
              <a:defRPr sz="1200"/>
            </a:lvl1pPr>
          </a:lstStyle>
          <a:p>
            <a:fld id="{DF736B3A-7E27-483F-8083-E11542816C89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6903"/>
            <a:ext cx="2922317" cy="49418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224" y="9376903"/>
            <a:ext cx="2922317" cy="49418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r">
              <a:defRPr sz="1200"/>
            </a:lvl1pPr>
          </a:lstStyle>
          <a:p>
            <a:fld id="{DCF6BECE-49FA-4827-9A52-C278A286F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95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" y="8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47" y="8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48" y="4689494"/>
            <a:ext cx="4945063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" y="937896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47" y="937896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7198B5FF-C12B-4721-B835-15B796D12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6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45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3354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417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806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104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847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09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587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61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969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PEOPLE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09077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val="116931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</p:spTree>
    <p:extLst>
      <p:ext uri="{BB962C8B-B14F-4D97-AF65-F5344CB8AC3E}">
        <p14:creationId xmlns:p14="http://schemas.microsoft.com/office/powerpoint/2010/main" val="143382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val="101351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930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LA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9" y="188913"/>
            <a:ext cx="8280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6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/>
              <a:t>Table listing the key areas of this section, along with RAG status for this month and previous month. Each section should have at least one supporting slide.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63115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66197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282657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74386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89925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5727"/>
            <a:ext cx="8921214" cy="133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10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r>
              <a:rPr lang="en-GB" sz="1400" dirty="0">
                <a:solidFill>
                  <a:srgbClr val="FFFFFF"/>
                </a:solidFill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r>
              <a:rPr lang="en-GB" sz="1400" dirty="0">
                <a:solidFill>
                  <a:srgbClr val="FFFFFF"/>
                </a:solidFill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r>
              <a:rPr lang="en-GB" sz="1400" dirty="0">
                <a:solidFill>
                  <a:srgbClr val="FFFFFF"/>
                </a:solidFill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r>
              <a:rPr lang="en-GB" sz="1400" dirty="0">
                <a:solidFill>
                  <a:srgbClr val="FFFFFF"/>
                </a:solidFill>
              </a:rPr>
              <a:t>OUR PEOPLE</a:t>
            </a:r>
          </a:p>
        </p:txBody>
      </p:sp>
    </p:spTree>
    <p:extLst>
      <p:ext uri="{BB962C8B-B14F-4D97-AF65-F5344CB8AC3E}">
        <p14:creationId xmlns:p14="http://schemas.microsoft.com/office/powerpoint/2010/main" val="199134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/>
              <a:t>Table listing the key areas of this section, along with RAG status for this month and previous month. Each section should have at least one supporting slide.</a:t>
            </a:r>
          </a:p>
        </p:txBody>
      </p:sp>
    </p:spTree>
    <p:extLst>
      <p:ext uri="{BB962C8B-B14F-4D97-AF65-F5344CB8AC3E}">
        <p14:creationId xmlns:p14="http://schemas.microsoft.com/office/powerpoint/2010/main" val="117748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  <a:ea typeface="+mn-ea"/>
                <a:cs typeface="+mn-cs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3678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39" r:id="rId1"/>
    <p:sldLayoutId id="2147487841" r:id="rId2"/>
    <p:sldLayoutId id="2147487847" r:id="rId3"/>
    <p:sldLayoutId id="2147487845" r:id="rId4"/>
    <p:sldLayoutId id="2147487846" r:id="rId5"/>
    <p:sldLayoutId id="2147487844" r:id="rId6"/>
    <p:sldLayoutId id="2147487838" r:id="rId7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02972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49" r:id="rId1"/>
    <p:sldLayoutId id="2147487850" r:id="rId2"/>
    <p:sldLayoutId id="2147487851" r:id="rId3"/>
    <p:sldLayoutId id="2147487852" r:id="rId4"/>
    <p:sldLayoutId id="2147487853" r:id="rId5"/>
    <p:sldLayoutId id="2147487854" r:id="rId6"/>
    <p:sldLayoutId id="2147487855" r:id="rId7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79931"/>
            <a:ext cx="4419600" cy="1143000"/>
          </a:xfrm>
        </p:spPr>
        <p:txBody>
          <a:bodyPr/>
          <a:lstStyle/>
          <a:p>
            <a:r>
              <a:rPr lang="en-GB" sz="2000" b="1" dirty="0">
                <a:solidFill>
                  <a:srgbClr val="0070C0"/>
                </a:solidFill>
              </a:rPr>
              <a:t>Patient Forum Pack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3368025"/>
            <a:ext cx="101309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GB" sz="1800" dirty="0"/>
              <a:t>May 2019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4149080"/>
            <a:ext cx="1824217" cy="64633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This report refers to May 2019 </a:t>
            </a:r>
            <a:r>
              <a:rPr lang="en-GB" sz="700" b="1" dirty="0">
                <a:solidFill>
                  <a:schemeClr val="bg1">
                    <a:lumMod val="50000"/>
                  </a:schemeClr>
                </a:solidFill>
              </a:rPr>
              <a:t>(M2)</a:t>
            </a:r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 data unless otherwise stated</a:t>
            </a:r>
          </a:p>
          <a:p>
            <a:endParaRPr lang="en-US" sz="700" dirty="0">
              <a:solidFill>
                <a:srgbClr val="FF0000"/>
              </a:solidFill>
            </a:endParaRPr>
          </a:p>
          <a:p>
            <a:r>
              <a:rPr lang="en-US" sz="700" dirty="0">
                <a:solidFill>
                  <a:srgbClr val="FF0000"/>
                </a:solidFill>
              </a:rPr>
              <a:t>All data is based on LONDON Clinical Commissioning Groups only, unless otherwise stated.</a:t>
            </a:r>
            <a:endParaRPr lang="en-GB" sz="7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505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Performance by CCG &amp; STP</a:t>
            </a:r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309600" y="1052513"/>
            <a:ext cx="8315325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89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4718050" y="1082675"/>
            <a:ext cx="4171950" cy="2418333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255588" y="1076325"/>
            <a:ext cx="4171950" cy="2418333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8555933" y="3501008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5.2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085050" y="3501009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5.1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251524" y="3717032"/>
            <a:ext cx="4176463" cy="253545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Figure 5.1 demonstrates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three key measures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call answering under the Ambulance Response Programme (ARP).</a:t>
            </a: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134,864 calls were received into the EOC in May 2019 (M2).</a:t>
            </a:r>
          </a:p>
          <a:p>
            <a:pPr marL="628650" lvl="1" indent="-171450" fontAlgn="b">
              <a:buFont typeface="Arial" panose="020B0604020202020204" pitchFamily="34" charset="0"/>
              <a:buChar char="•"/>
            </a:pPr>
            <a:r>
              <a:rPr lang="en-US" sz="900" dirty="0"/>
              <a:t>263,510 calls have been received into the EOC for the YTD.</a:t>
            </a:r>
            <a:endParaRPr lang="en-US" sz="9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534988" fontAlgn="ctr"/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534988" fontAlgn="ctr"/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defTabSz="534988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During M2 the median call answering was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zero seconds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endParaRPr lang="en-US" sz="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0363" lvl="1" indent="-171450" defTabSz="534988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means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50%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or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half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all calls received into the Emergency Operations Centre (EOC) were answered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immediately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ctr"/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ctr"/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95</a:t>
            </a:r>
            <a:r>
              <a:rPr lang="en-US" sz="9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centile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was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38 seconds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0363" lvl="1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other words 95 out of every 100 calls were answered in less than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38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seconds.</a:t>
            </a:r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ctr"/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ctr"/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graph continues to show a positive downward trend.   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4716017" y="3717032"/>
            <a:ext cx="4176463" cy="253545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Figure 5.2 shows the percentage of calls answered within five seconds.</a:t>
            </a:r>
          </a:p>
          <a:p>
            <a:pPr marL="171446" indent="-171446" fontAlgn="ctr">
              <a:buFont typeface="Wingdings" panose="05000000000000000000" pitchFamily="2" charset="2"/>
              <a:buChar char="n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98,542 incidents received a face-to-face response in May 2019 (M2).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195,213 incidents received a face-to-face response for the YTD.</a:t>
            </a: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ARP standards no longer use this performance measure and for that reason there is longer a requirement to report it.</a:t>
            </a: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However, to illustrate the graph shows the daily call taking performance in the month.</a:t>
            </a: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M2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90%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all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calls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received into the EOC were answered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within five seconds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graph continues to show a positive upward trend.</a:t>
            </a:r>
          </a:p>
        </p:txBody>
      </p:sp>
      <p:sp>
        <p:nvSpPr>
          <p:cNvPr id="13" name="Pentagon 12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Call Answering Performance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0825" y="6369485"/>
            <a:ext cx="366478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* Incident data is correct as of 10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June and is subject to change due to data validation.</a:t>
            </a:r>
          </a:p>
        </p:txBody>
      </p:sp>
    </p:spTree>
    <p:extLst>
      <p:ext uri="{BB962C8B-B14F-4D97-AF65-F5344CB8AC3E}">
        <p14:creationId xmlns:p14="http://schemas.microsoft.com/office/powerpoint/2010/main" val="258097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179512" y="1052736"/>
            <a:ext cx="8875242" cy="5184576"/>
          </a:xfrm>
          <a:prstGeom prst="rect">
            <a:avLst/>
          </a:prstGeom>
        </p:spPr>
      </p:pic>
      <p:sp>
        <p:nvSpPr>
          <p:cNvPr id="8" name="Pentagon 7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sz="1800" b="1" kern="0" dirty="0">
                <a:solidFill>
                  <a:schemeClr val="bg1"/>
                </a:solidFill>
              </a:rPr>
              <a:t>Hospital Conveyance Lost Hours</a:t>
            </a:r>
            <a:endParaRPr lang="en-GB" sz="105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71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395536" y="3789320"/>
            <a:ext cx="828092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r>
              <a:rPr lang="en-US" sz="900" dirty="0"/>
              <a:t>Figure 6.1 shows a breakdown of resource levels, in patient facing vehicle hours.</a:t>
            </a:r>
          </a:p>
          <a:p>
            <a:pPr fontAlgn="ctr"/>
            <a:endParaRPr lang="en-US" sz="900" dirty="0"/>
          </a:p>
          <a:p>
            <a:pPr fontAlgn="ctr"/>
            <a:endParaRPr lang="en-US" sz="900" dirty="0"/>
          </a:p>
          <a:p>
            <a:pPr marL="171450" indent="-171450" defTabSz="360363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r>
              <a:rPr lang="en-US" sz="900" dirty="0"/>
              <a:t>	The </a:t>
            </a:r>
            <a:r>
              <a:rPr lang="en-US" sz="900" b="1" dirty="0"/>
              <a:t>Planned Resource Level</a:t>
            </a:r>
            <a:r>
              <a:rPr lang="en-US" sz="900" dirty="0"/>
              <a:t> is the ORH plan for patient facing vehicle hours.  This is profiled by responder type. </a:t>
            </a:r>
          </a:p>
          <a:p>
            <a:pPr marL="171450" indent="-171450" defTabSz="360363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defTabSz="360363" fontAlgn="ctr"/>
            <a:endParaRPr lang="en-US" sz="900" dirty="0"/>
          </a:p>
          <a:p>
            <a:pPr defTabSz="360363" fontAlgn="ctr"/>
            <a:endParaRPr lang="en-US" sz="900" dirty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r>
              <a:rPr lang="en-US" sz="900" dirty="0"/>
              <a:t>	The </a:t>
            </a:r>
            <a:r>
              <a:rPr lang="en-US" sz="900" b="1" dirty="0"/>
              <a:t>Current Resource Level (GRS)</a:t>
            </a:r>
            <a:r>
              <a:rPr lang="en-US" sz="900" dirty="0"/>
              <a:t> are the actual patient facing hours produced profiled by responder type. </a:t>
            </a:r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r>
              <a:rPr lang="en-US" sz="900" dirty="0"/>
              <a:t>The </a:t>
            </a:r>
            <a:r>
              <a:rPr lang="en-US" sz="900" b="1" dirty="0"/>
              <a:t>Current Resource Gap</a:t>
            </a:r>
            <a:r>
              <a:rPr lang="en-US" sz="900" dirty="0"/>
              <a:t> is shown to demonstrate the gap in resourcing for these responder types each month.</a:t>
            </a:r>
          </a:p>
          <a:p>
            <a:pPr marL="628650" lvl="1" indent="-171450" defTabSz="179388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defTabSz="360363" fontAlgn="ctr"/>
            <a:endParaRPr lang="en-US" sz="800" dirty="0"/>
          </a:p>
          <a:p>
            <a:pPr defTabSz="360363" fontAlgn="ctr"/>
            <a:endParaRPr lang="en-US" sz="800" dirty="0"/>
          </a:p>
          <a:p>
            <a:pPr defTabSz="360363" fontAlgn="ctr"/>
            <a:endParaRPr lang="en-US" sz="800" dirty="0"/>
          </a:p>
          <a:p>
            <a:pPr defTabSz="360363" fontAlgn="ctr"/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GRS data shows </a:t>
            </a:r>
            <a:r>
              <a:rPr lang="en-US" sz="7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scheduled hours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as such it does not include pre or post shift overtime hours.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395536" y="1101985"/>
            <a:ext cx="8280920" cy="2520000"/>
          </a:xfrm>
          <a:prstGeom prst="roundRect">
            <a:avLst>
              <a:gd name="adj" fmla="val 5623"/>
            </a:avLst>
          </a:prstGeom>
          <a:solidFill>
            <a:schemeClr val="bg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</a:bodyPr>
          <a:lstStyle/>
          <a:p>
            <a:pPr fontAlgn="ctr"/>
            <a:endParaRPr lang="en-US" sz="600" dirty="0"/>
          </a:p>
        </p:txBody>
      </p:sp>
      <p:sp>
        <p:nvSpPr>
          <p:cNvPr id="5" name="Pentagon 4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FFFFFF"/>
                </a:solidFill>
              </a:rPr>
              <a:t>Resource Levels</a:t>
            </a:r>
          </a:p>
          <a:p>
            <a:r>
              <a:rPr lang="en-GB" sz="1800" b="1" dirty="0">
                <a:solidFill>
                  <a:srgbClr val="FFFFFF"/>
                </a:solidFill>
              </a:rPr>
              <a:t>Plan vs. Actual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019211"/>
              </p:ext>
            </p:extLst>
          </p:nvPr>
        </p:nvGraphicFramePr>
        <p:xfrm>
          <a:off x="395536" y="6419258"/>
          <a:ext cx="864096" cy="322110"/>
        </p:xfrm>
        <a:graphic>
          <a:graphicData uri="http://schemas.openxmlformats.org/drawingml/2006/table">
            <a:tbl>
              <a:tblPr/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10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*  Including MRU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0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^  ORH plan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8339909" y="3429000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6.1</a:t>
            </a:r>
          </a:p>
        </p:txBody>
      </p:sp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539552" y="1340767"/>
            <a:ext cx="7971162" cy="183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54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7"/>
          <p:cNvSpPr/>
          <p:nvPr/>
        </p:nvSpPr>
        <p:spPr>
          <a:xfrm>
            <a:off x="251523" y="28761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00" b="1" kern="0" dirty="0"/>
              <a:t>Ambulance Response Programme – Definition &amp; Overview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135217"/>
              </p:ext>
            </p:extLst>
          </p:nvPr>
        </p:nvGraphicFramePr>
        <p:xfrm>
          <a:off x="261703" y="1143908"/>
          <a:ext cx="8635969" cy="40132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48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9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9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12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487"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Category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Percentage of calls per Category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National Standard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How long does the ambulance service have to make a decision?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What stops the clock?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465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1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8%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7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15 minutes 90</a:t>
                      </a:r>
                      <a:r>
                        <a:rPr lang="en-US" sz="900" baseline="30000" dirty="0"/>
                        <a:t>th</a:t>
                      </a:r>
                      <a:r>
                        <a:rPr lang="en-US" sz="90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 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30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first emergency vehicle that arrives on scene stops the clock (there is an additional Category 1 transport </a:t>
                      </a:r>
                      <a:r>
                        <a:rPr lang="en-US" sz="900" u="none" strike="noStrike" kern="1200" baseline="0" dirty="0"/>
                        <a:t>standard to ensure that these </a:t>
                      </a:r>
                      <a:r>
                        <a:rPr lang="en-GB" sz="900" u="none" strike="noStrike" kern="1200" baseline="0" dirty="0"/>
                        <a:t>patients also receive early ambulance transportation).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4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2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48%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18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40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vehicle stops the clock. If the </a:t>
                      </a:r>
                      <a:r>
                        <a:rPr lang="en-GB" sz="900" u="none" strike="noStrike" kern="1200" baseline="0" dirty="0"/>
                        <a:t>patient does not need transport, the first emergency vehicle </a:t>
                      </a:r>
                      <a:r>
                        <a:rPr lang="en-US" sz="900" u="none" strike="noStrike" kern="1200" baseline="0" dirty="0"/>
                        <a:t>arriving at the scene of the </a:t>
                      </a:r>
                      <a:r>
                        <a:rPr lang="en-GB" sz="900" u="none" strike="noStrike" kern="1200" baseline="0" dirty="0"/>
                        <a:t>incident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4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3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34%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120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vehicle stops the clock. If the </a:t>
                      </a:r>
                      <a:r>
                        <a:rPr lang="en-GB" sz="900" u="none" strike="noStrike" kern="1200" baseline="0" dirty="0"/>
                        <a:t>patient does not need transport, the first emergency vehicle </a:t>
                      </a:r>
                      <a:r>
                        <a:rPr lang="en-US" sz="900" u="none" strike="noStrike" kern="1200" baseline="0" dirty="0"/>
                        <a:t>arriving at the scene of the </a:t>
                      </a:r>
                      <a:r>
                        <a:rPr lang="en-GB" sz="900" u="none" strike="noStrike" kern="1200" baseline="0" dirty="0"/>
                        <a:t>incident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04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4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10%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180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4T:</a:t>
                      </a:r>
                    </a:p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</a:t>
                      </a:r>
                      <a:r>
                        <a:rPr lang="en-GB" sz="900" u="none" strike="noStrike" kern="1200" baseline="0" dirty="0"/>
                        <a:t>vehicle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" name="Rounded Rectangle 23"/>
          <p:cNvSpPr/>
          <p:nvPr/>
        </p:nvSpPr>
        <p:spPr bwMode="auto">
          <a:xfrm>
            <a:off x="261703" y="5293801"/>
            <a:ext cx="5040560" cy="943511"/>
          </a:xfrm>
          <a:prstGeom prst="roundRect">
            <a:avLst>
              <a:gd name="adj" fmla="val 20899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US" sz="900" dirty="0"/>
              <a:t>The new standards are intended to: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Prioritise the sickest patients quickly to ensure they receive the fastest response.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Ensure national response targets to apply to every patient for the first time – so ending ‘hidden waits’ for patients in lower categories.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Ensure more equitable response for patients across the call categories.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Improve care for stroke and heart attack patients through sending the right resource first time.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724128" y="5339479"/>
            <a:ext cx="3173544" cy="836435"/>
          </a:xfrm>
          <a:prstGeom prst="roundRect">
            <a:avLst>
              <a:gd name="adj" fmla="val 19158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Due to the nature and impact of these changes, the previous performance measures are not comparable.</a:t>
            </a:r>
          </a:p>
          <a:p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However, NHS England have published National Standard for a number of the key measures which are included here.</a:t>
            </a:r>
          </a:p>
        </p:txBody>
      </p:sp>
    </p:spTree>
    <p:extLst>
      <p:ext uri="{BB962C8B-B14F-4D97-AF65-F5344CB8AC3E}">
        <p14:creationId xmlns:p14="http://schemas.microsoft.com/office/powerpoint/2010/main" val="159414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 bwMode="auto">
          <a:xfrm>
            <a:off x="389646" y="2938177"/>
            <a:ext cx="4038339" cy="3320641"/>
          </a:xfrm>
          <a:prstGeom prst="roundRect">
            <a:avLst>
              <a:gd name="adj" fmla="val 5623"/>
            </a:avLst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6231830" y="2938175"/>
            <a:ext cx="1193281" cy="1083411"/>
            <a:chOff x="554721" y="2945646"/>
            <a:chExt cx="1142924" cy="1073768"/>
          </a:xfrm>
        </p:grpSpPr>
        <p:sp>
          <p:nvSpPr>
            <p:cNvPr id="34" name="TextBox 33"/>
            <p:cNvSpPr txBox="1">
              <a:spLocks/>
            </p:cNvSpPr>
            <p:nvPr/>
          </p:nvSpPr>
          <p:spPr>
            <a:xfrm>
              <a:off x="554721" y="3772334"/>
              <a:ext cx="1142924" cy="247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lvl="0" indent="0" defTabSz="956938" eaLnBrk="1" hangingPunct="1">
                <a:lnSpc>
                  <a:spcPct val="90000"/>
                </a:lnSpc>
                <a:buClr>
                  <a:schemeClr val="tx2"/>
                </a:buClr>
                <a:defRPr sz="1600" b="1" spc="-79" baseline="0">
                  <a:solidFill>
                    <a:schemeClr val="accent1"/>
                  </a:solidFill>
                  <a:latin typeface="+mn-lt"/>
                </a:defRPr>
              </a:lvl1pPr>
              <a:lvl2pPr marL="180975" lvl="1" indent="-179388" defTabSz="956938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28625" lvl="2" indent="-247650" defTabSz="956938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09600" lvl="3" indent="-180975" defTabSz="956938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71525" lvl="4" indent="-161925" defTabSz="956938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algn="ctr">
                <a:buClr>
                  <a:srgbClr val="293947"/>
                </a:buClr>
              </a:pPr>
              <a:r>
                <a:rPr lang="en-GB" sz="1800" dirty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Performance</a:t>
              </a:r>
              <a:endParaRPr lang="en-GB" sz="14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001" y="2945646"/>
              <a:ext cx="723619" cy="816179"/>
            </a:xfrm>
            <a:prstGeom prst="rect">
              <a:avLst/>
            </a:prstGeom>
          </p:spPr>
        </p:pic>
      </p:grpSp>
      <p:sp>
        <p:nvSpPr>
          <p:cNvPr id="36" name="Rounded Rectangle 35"/>
          <p:cNvSpPr/>
          <p:nvPr/>
        </p:nvSpPr>
        <p:spPr bwMode="auto">
          <a:xfrm>
            <a:off x="4716019" y="2924944"/>
            <a:ext cx="4104457" cy="3313027"/>
          </a:xfrm>
          <a:prstGeom prst="roundRect">
            <a:avLst>
              <a:gd name="adj" fmla="val 5623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752687" y="2938623"/>
            <a:ext cx="1168240" cy="1082963"/>
            <a:chOff x="963090" y="1408814"/>
            <a:chExt cx="1168240" cy="1082962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25726" y="1408814"/>
              <a:ext cx="1042967" cy="897613"/>
            </a:xfrm>
            <a:prstGeom prst="rect">
              <a:avLst/>
            </a:prstGeom>
          </p:spPr>
        </p:pic>
        <p:sp>
          <p:nvSpPr>
            <p:cNvPr id="40" name="TextBox 39"/>
            <p:cNvSpPr txBox="1">
              <a:spLocks/>
            </p:cNvSpPr>
            <p:nvPr/>
          </p:nvSpPr>
          <p:spPr>
            <a:xfrm>
              <a:off x="963090" y="2242477"/>
              <a:ext cx="1168240" cy="249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lvl="0" indent="0" defTabSz="956938" eaLnBrk="1" hangingPunct="1">
                <a:lnSpc>
                  <a:spcPct val="90000"/>
                </a:lnSpc>
                <a:buClr>
                  <a:schemeClr val="tx2"/>
                </a:buClr>
                <a:defRPr sz="1600" b="1" spc="-79" baseline="0">
                  <a:solidFill>
                    <a:schemeClr val="accent1"/>
                  </a:solidFill>
                  <a:latin typeface="+mn-lt"/>
                </a:defRPr>
              </a:lvl1pPr>
              <a:lvl2pPr marL="180975" lvl="1" indent="-179388" defTabSz="956938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28625" lvl="2" indent="-247650" defTabSz="956938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09600" lvl="3" indent="-180975" defTabSz="956938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71525" lvl="4" indent="-161925" defTabSz="956938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algn="ctr">
                <a:buClr>
                  <a:srgbClr val="293947"/>
                </a:buClr>
              </a:pPr>
              <a:r>
                <a:rPr lang="en-GB" sz="1800" dirty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Demand</a:t>
              </a: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89646" y="1045046"/>
            <a:ext cx="8430828" cy="1753327"/>
          </a:xfrm>
          <a:prstGeom prst="roundRect">
            <a:avLst>
              <a:gd name="adj" fmla="val 11339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6" name="TextBox 15"/>
          <p:cNvSpPr txBox="1"/>
          <p:nvPr/>
        </p:nvSpPr>
        <p:spPr>
          <a:xfrm>
            <a:off x="575136" y="4093989"/>
            <a:ext cx="3662756" cy="21439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total of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98,542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incidents were provided with a face to face response.  An increase of 1.9% compared to the previous month.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Category 1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incidents reached a total of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12,022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an increase of 4.9% compared to the previous month.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Category 2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incidents reached a total of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58,041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an increase of 1.6% compared to the previous month.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32040" y="4093989"/>
            <a:ext cx="3636824" cy="21439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M2 saw seven of the nine key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measures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perform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within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National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Standards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YTD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position shows LAS performed within the National Standard for seven of the nine response time measures. 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Despite seven response time measures increasing marginally in M2 compared to M1, seven of the nine remained within the National Standards.</a:t>
            </a:r>
          </a:p>
        </p:txBody>
      </p:sp>
      <p:sp>
        <p:nvSpPr>
          <p:cNvPr id="20" name="Pentagon 19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0">
                <a:srgbClr val="003300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00" b="1" kern="0" dirty="0"/>
              <a:t>Performance Summary</a:t>
            </a:r>
          </a:p>
        </p:txBody>
      </p:sp>
      <p:pic>
        <p:nvPicPr>
          <p:cNvPr id="2" name="Picture 1"/>
          <p:cNvPicPr/>
          <p:nvPr/>
        </p:nvPicPr>
        <p:blipFill>
          <a:blip r:embed="rId5"/>
          <a:stretch>
            <a:fillRect/>
          </a:stretch>
        </p:blipFill>
        <p:spPr>
          <a:xfrm>
            <a:off x="529848" y="1196752"/>
            <a:ext cx="8146608" cy="145852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50825" y="6369485"/>
            <a:ext cx="366478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* Incident data is correct as of 10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June and is subject to change due to data validation.</a:t>
            </a:r>
          </a:p>
        </p:txBody>
      </p:sp>
    </p:spTree>
    <p:extLst>
      <p:ext uri="{BB962C8B-B14F-4D97-AF65-F5344CB8AC3E}">
        <p14:creationId xmlns:p14="http://schemas.microsoft.com/office/powerpoint/2010/main" val="359235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257175" y="1081088"/>
            <a:ext cx="4229100" cy="2517775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252413" y="3789363"/>
            <a:ext cx="4230687" cy="2513012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 bwMode="auto">
          <a:xfrm>
            <a:off x="4668019" y="1080000"/>
            <a:ext cx="4248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r>
              <a:rPr 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Category 1</a:t>
            </a:r>
            <a:endParaRPr lang="en-GB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en-US" sz="900" dirty="0"/>
              <a:t>The NEW Category 1 (C1) measure is expected to comprise of approximately 8% of all incidents and covers a wider range of conditions than the former Red 1 category. These are to be responded to within an average time of seven minutes.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Fig 1.1 shows the time taken to respond to patients triaged as Category 1 (C1)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The grey line shows the LAS 90</a:t>
            </a:r>
            <a:r>
              <a:rPr lang="en-GB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The dotted grey line shows the National Standard of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15 minutes 90</a:t>
            </a:r>
            <a:r>
              <a:rPr lang="en-US" sz="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The blue line shows the LAS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monthly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average (mean) response time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The dotted blue line shows the National Standard of 7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minutes average (mean) response time.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054708" y="6184540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1.2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668019" y="3787495"/>
            <a:ext cx="4248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r>
              <a:rPr lang="en-US" sz="1000" b="1" u="sng" dirty="0"/>
              <a:t>Category 2</a:t>
            </a:r>
            <a:endParaRPr lang="en-GB" sz="1000" b="1" u="sng" dirty="0"/>
          </a:p>
          <a:p>
            <a:pPr fontAlgn="t"/>
            <a:endParaRPr lang="en-US" sz="600" dirty="0"/>
          </a:p>
          <a:p>
            <a:pPr fontAlgn="t"/>
            <a:r>
              <a:rPr lang="en-US" sz="900" dirty="0"/>
              <a:t>The NEW Category 2 (C2) measure is expected to comprise of approximately 48% of all incidents. These are to be responded to within an average time of 18 minutes.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Fig 1.2 shows the response time for patients triaged as Category 2 (C2)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4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grey line shows the LAS 90</a:t>
            </a:r>
            <a:r>
              <a:rPr lang="en-GB" sz="900" baseline="30000" dirty="0"/>
              <a:t>th</a:t>
            </a:r>
            <a:r>
              <a:rPr lang="en-GB" sz="900" dirty="0"/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/>
              <a:t>The dotted grey line shows the National Standard of </a:t>
            </a:r>
            <a:r>
              <a:rPr lang="en-US" sz="800" dirty="0"/>
              <a:t>40 minutes 90</a:t>
            </a:r>
            <a:r>
              <a:rPr lang="en-US" sz="800" baseline="30000" dirty="0"/>
              <a:t>th</a:t>
            </a:r>
            <a:r>
              <a:rPr lang="en-US" sz="800" dirty="0"/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4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blue line shows the LAS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monthly </a:t>
            </a:r>
            <a:r>
              <a:rPr lang="en-GB" sz="900" dirty="0"/>
              <a:t>average (mean) response time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/>
              <a:t>The dotted blue line shows the National Standard of </a:t>
            </a:r>
            <a:r>
              <a:rPr lang="en-US" sz="800" dirty="0"/>
              <a:t>18 minutes average (mean) response time.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US" sz="800" dirty="0"/>
          </a:p>
        </p:txBody>
      </p:sp>
      <p:sp>
        <p:nvSpPr>
          <p:cNvPr id="11" name="Rounded Rectangle 10"/>
          <p:cNvSpPr/>
          <p:nvPr/>
        </p:nvSpPr>
        <p:spPr>
          <a:xfrm>
            <a:off x="4060688" y="3480818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1.1</a:t>
            </a:r>
          </a:p>
        </p:txBody>
      </p:sp>
      <p:sp>
        <p:nvSpPr>
          <p:cNvPr id="17" name="Pentagon 1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Performance Overview</a:t>
            </a:r>
          </a:p>
          <a:p>
            <a:r>
              <a:rPr lang="en-GB" sz="1800" b="1" kern="0" dirty="0"/>
              <a:t>Response Times by Category</a:t>
            </a:r>
          </a:p>
        </p:txBody>
      </p:sp>
    </p:spTree>
    <p:extLst>
      <p:ext uri="{BB962C8B-B14F-4D97-AF65-F5344CB8AC3E}">
        <p14:creationId xmlns:p14="http://schemas.microsoft.com/office/powerpoint/2010/main" val="377245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57175" y="1079499"/>
            <a:ext cx="4238474" cy="2523393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257175" y="3787775"/>
            <a:ext cx="4230688" cy="2517775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4054708" y="6184540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1.4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668019" y="3787495"/>
            <a:ext cx="4248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r>
              <a:rPr lang="en-US" sz="1000" b="1" u="sng" dirty="0"/>
              <a:t>Category 4</a:t>
            </a:r>
            <a:endParaRPr lang="en-GB" sz="1000" b="1" u="sng" dirty="0"/>
          </a:p>
          <a:p>
            <a:pPr fontAlgn="t"/>
            <a:endParaRPr lang="en-US" sz="600" dirty="0"/>
          </a:p>
          <a:p>
            <a:pPr fontAlgn="t"/>
            <a:r>
              <a:rPr lang="en-US" sz="900" dirty="0"/>
              <a:t>The NEW Category 4 (C4) measure is expected to comprise of approximately 10% of all incidents. 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Fig 1.4 shows the response time for patients triaged as Category 4 (C4)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grey line shows the LAS 90</a:t>
            </a:r>
            <a:r>
              <a:rPr lang="en-GB" sz="900" baseline="30000" dirty="0"/>
              <a:t>th</a:t>
            </a:r>
            <a:r>
              <a:rPr lang="en-GB" sz="900" dirty="0"/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/>
              <a:t>The dotted grey line shows the National Standard of </a:t>
            </a:r>
            <a:r>
              <a:rPr lang="en-US" sz="800" dirty="0"/>
              <a:t>180 minutes (3 hours) 90</a:t>
            </a:r>
            <a:r>
              <a:rPr lang="en-US" sz="800" baseline="30000" dirty="0"/>
              <a:t>th</a:t>
            </a:r>
            <a:r>
              <a:rPr lang="en-US" sz="800" dirty="0"/>
              <a:t> centile response time.</a:t>
            </a:r>
            <a:endParaRPr lang="en-GB" sz="8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blue line shows the LAS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monthly </a:t>
            </a:r>
            <a:r>
              <a:rPr lang="en-GB" sz="900" dirty="0"/>
              <a:t>average (mean)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/>
              <a:t>There is no National Standard the </a:t>
            </a:r>
            <a:r>
              <a:rPr lang="en-US" sz="800" dirty="0"/>
              <a:t>mean response time.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1" name="Rounded Rectangle 10"/>
          <p:cNvSpPr/>
          <p:nvPr/>
        </p:nvSpPr>
        <p:spPr>
          <a:xfrm>
            <a:off x="4060688" y="3480818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1.3</a:t>
            </a:r>
          </a:p>
        </p:txBody>
      </p:sp>
      <p:sp>
        <p:nvSpPr>
          <p:cNvPr id="29" name="Rounded Rectangle 28"/>
          <p:cNvSpPr/>
          <p:nvPr/>
        </p:nvSpPr>
        <p:spPr bwMode="auto">
          <a:xfrm>
            <a:off x="4668019" y="1080000"/>
            <a:ext cx="4248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r>
              <a:rPr lang="en-US" sz="1000" b="1" u="sng" dirty="0"/>
              <a:t>Category 3</a:t>
            </a:r>
            <a:endParaRPr lang="en-GB" sz="1000" b="1" u="sng" dirty="0"/>
          </a:p>
          <a:p>
            <a:pPr fontAlgn="t"/>
            <a:endParaRPr lang="en-US" sz="600" dirty="0"/>
          </a:p>
          <a:p>
            <a:pPr fontAlgn="t"/>
            <a:r>
              <a:rPr lang="en-US" sz="900" dirty="0"/>
              <a:t>The NEW Category 3 (C3) measure is expected to comprise of approximately 34% of all incidents.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Fig 1.3 shows the time taken to respond to patients triaged as Category 3 (C3)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grey line shows the LAS 90</a:t>
            </a:r>
            <a:r>
              <a:rPr lang="en-GB" sz="900" baseline="30000" dirty="0"/>
              <a:t>th</a:t>
            </a:r>
            <a:r>
              <a:rPr lang="en-GB" sz="900" dirty="0"/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/>
              <a:t>The dotted grey line shows the National Standard of </a:t>
            </a:r>
            <a:r>
              <a:rPr lang="en-US" sz="800" dirty="0"/>
              <a:t>120 minutes (2 hours) 90</a:t>
            </a:r>
            <a:r>
              <a:rPr lang="en-US" sz="800" baseline="30000" dirty="0"/>
              <a:t>th</a:t>
            </a:r>
            <a:r>
              <a:rPr lang="en-US" sz="800" dirty="0"/>
              <a:t> centile response time.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blue line shows the LAS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monthly </a:t>
            </a:r>
            <a:r>
              <a:rPr lang="en-GB" sz="900" dirty="0"/>
              <a:t>average (mean) response time.</a:t>
            </a:r>
          </a:p>
          <a:p>
            <a:pPr marL="541338" lvl="1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/>
              <a:t>The dotted blue line shows the National Standard of 60</a:t>
            </a:r>
            <a:r>
              <a:rPr lang="en-US" sz="800" dirty="0"/>
              <a:t> minutes (1 hour) average (mean) response time.</a:t>
            </a:r>
            <a:endParaRPr lang="en-US" sz="800" dirty="0">
              <a:solidFill>
                <a:srgbClr val="0000FF"/>
              </a:solidFill>
            </a:endParaRPr>
          </a:p>
          <a:p>
            <a:pPr marL="0" lvl="1" eaLnBrk="0" hangingPunct="0">
              <a:spcBef>
                <a:spcPts val="0"/>
              </a:spcBef>
              <a:buClr>
                <a:schemeClr val="tx2"/>
              </a:buClr>
            </a:pPr>
            <a:endParaRPr lang="en-GB" sz="800" dirty="0"/>
          </a:p>
          <a:p>
            <a:pPr marL="0" lvl="1" eaLnBrk="0" hangingPunct="0">
              <a:spcBef>
                <a:spcPts val="0"/>
              </a:spcBef>
              <a:buClr>
                <a:schemeClr val="tx2"/>
              </a:buClr>
            </a:pPr>
            <a:endParaRPr lang="en-GB" sz="800" dirty="0"/>
          </a:p>
          <a:p>
            <a:pPr marL="0" lvl="1" eaLnBrk="0" hangingPunct="0">
              <a:spcBef>
                <a:spcPts val="0"/>
              </a:spcBef>
              <a:buClr>
                <a:schemeClr val="tx2"/>
              </a:buClr>
            </a:pPr>
            <a:endParaRPr lang="en-GB" sz="800" dirty="0"/>
          </a:p>
        </p:txBody>
      </p:sp>
      <p:sp>
        <p:nvSpPr>
          <p:cNvPr id="21" name="Pentagon 20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Performance Overview</a:t>
            </a:r>
          </a:p>
          <a:p>
            <a:r>
              <a:rPr lang="en-GB" sz="1800" b="1" kern="0" dirty="0"/>
              <a:t>Response Times by Category</a:t>
            </a:r>
          </a:p>
        </p:txBody>
      </p:sp>
    </p:spTree>
    <p:extLst>
      <p:ext uri="{BB962C8B-B14F-4D97-AF65-F5344CB8AC3E}">
        <p14:creationId xmlns:p14="http://schemas.microsoft.com/office/powerpoint/2010/main" val="89335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agon 11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 </a:t>
            </a:r>
            <a:br>
              <a:rPr lang="en-GB" sz="1800" b="1" dirty="0">
                <a:solidFill>
                  <a:schemeClr val="bg1"/>
                </a:solidFill>
              </a:rPr>
            </a:br>
            <a:r>
              <a:rPr lang="en-GB" sz="1800" b="1" dirty="0">
                <a:solidFill>
                  <a:schemeClr val="bg1"/>
                </a:solidFill>
              </a:rPr>
              <a:t>Key Metric Variation</a:t>
            </a:r>
            <a:endParaRPr lang="en-GB" sz="1800" b="1" kern="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539552" y="1268760"/>
            <a:ext cx="802957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92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72095" y="4437112"/>
            <a:ext cx="601318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8800" b="0" cap="none" spc="0" dirty="0">
                <a:ln w="0">
                  <a:noFill/>
                </a:ln>
                <a:solidFill>
                  <a:schemeClr val="bg1">
                    <a:lumMod val="75000"/>
                    <a:alpha val="2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(MONTH 2)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4644010" y="1052736"/>
            <a:ext cx="4269415" cy="264809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endParaRPr lang="en-GB" sz="500" dirty="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2051722" y="3728093"/>
            <a:ext cx="6853935" cy="2577717"/>
          </a:xfrm>
          <a:prstGeom prst="roundRect">
            <a:avLst>
              <a:gd name="adj" fmla="val 6693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4" name="Rounded Rectangle 13"/>
          <p:cNvSpPr/>
          <p:nvPr/>
        </p:nvSpPr>
        <p:spPr bwMode="auto">
          <a:xfrm>
            <a:off x="251522" y="3728093"/>
            <a:ext cx="1715019" cy="2577717"/>
          </a:xfrm>
          <a:prstGeom prst="roundRect">
            <a:avLst>
              <a:gd name="adj" fmla="val 66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1800" b="1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Performance Overview</a:t>
            </a:r>
            <a:endParaRPr lang="en-GB" sz="1800" b="1" kern="0" dirty="0">
              <a:solidFill>
                <a:schemeClr val="bg1"/>
              </a:solidFill>
              <a:latin typeface="Arial" charset="0"/>
              <a:ea typeface="MS PGothic" pitchFamily="34" charset="-128"/>
              <a:cs typeface="Arial" charset="0"/>
            </a:endParaRPr>
          </a:p>
          <a:p>
            <a:pPr lvl="0"/>
            <a:r>
              <a:rPr lang="en-GB" sz="1800" b="1" kern="0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Benchmarking - National Picture</a:t>
            </a:r>
            <a:r>
              <a:rPr lang="en-GB" sz="1847" b="1" kern="0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				               </a:t>
            </a:r>
            <a:endParaRPr lang="en-GB" sz="1800" b="1" kern="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2130733" y="3808972"/>
            <a:ext cx="6717573" cy="242834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239713" y="1076325"/>
            <a:ext cx="4316412" cy="2598738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8604448" y="6190138"/>
            <a:ext cx="288048" cy="119182"/>
          </a:xfrm>
          <a:prstGeom prst="round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 Fig 4.2 </a:t>
            </a:r>
          </a:p>
        </p:txBody>
      </p:sp>
      <p:pic>
        <p:nvPicPr>
          <p:cNvPr id="9" name="Picture 8"/>
          <p:cNvPicPr/>
          <p:nvPr/>
        </p:nvPicPr>
        <p:blipFill>
          <a:blip r:embed="rId5"/>
          <a:stretch>
            <a:fillRect/>
          </a:stretch>
        </p:blipFill>
        <p:spPr>
          <a:xfrm>
            <a:off x="357453" y="3891012"/>
            <a:ext cx="1550251" cy="2240464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6"/>
          <a:stretch>
            <a:fillRect/>
          </a:stretch>
        </p:blipFill>
        <p:spPr>
          <a:xfrm>
            <a:off x="4788024" y="1196752"/>
            <a:ext cx="3916266" cy="2369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14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 bwMode="auto">
          <a:xfrm>
            <a:off x="2051720" y="1052736"/>
            <a:ext cx="6840759" cy="2448272"/>
          </a:xfrm>
          <a:prstGeom prst="roundRect">
            <a:avLst>
              <a:gd name="adj" fmla="val 14849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2051720" y="3573016"/>
            <a:ext cx="6840759" cy="2682732"/>
          </a:xfrm>
          <a:prstGeom prst="roundRect">
            <a:avLst>
              <a:gd name="adj" fmla="val 17844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endParaRPr lang="en-GB" sz="9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790420"/>
              </p:ext>
            </p:extLst>
          </p:nvPr>
        </p:nvGraphicFramePr>
        <p:xfrm>
          <a:off x="3207705" y="3789039"/>
          <a:ext cx="5612767" cy="231623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37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1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1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1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51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510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10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10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9433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511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Ambulance Turnaround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(M1)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(M2)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(M3)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(M4)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(M5)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(M6)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(M7)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(M8)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(M9)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(M10)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(M11)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(M12)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YTD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2018/19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Patient Handover to Green 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within </a:t>
                      </a: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15 mins)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56.87%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</a:rPr>
                        <a:t>55.99%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Data Completeness (arrival)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</a:rPr>
                        <a:t>99.91%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Data Completeness (green)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79712" y="3705860"/>
            <a:ext cx="1227996" cy="23874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900" b="1" dirty="0"/>
              <a:t>Ambulance Turnaround</a:t>
            </a:r>
          </a:p>
          <a:p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FF"/>
                </a:solidFill>
              </a:rPr>
              <a:t>The Patient Handover to Green measure demonstrates the percentage of handovers </a:t>
            </a:r>
            <a:r>
              <a:rPr lang="en-US" sz="800" b="1" dirty="0">
                <a:solidFill>
                  <a:srgbClr val="0000FF"/>
                </a:solidFill>
              </a:rPr>
              <a:t>within</a:t>
            </a:r>
            <a:r>
              <a:rPr lang="en-US" sz="800" dirty="0">
                <a:solidFill>
                  <a:srgbClr val="0000FF"/>
                </a:solidFill>
              </a:rPr>
              <a:t> 15 minutes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500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This table opposite shows the Data Completeness for Ambulance Turnarounds for the previous 11 months and the Year To Date position.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251523" y="1068959"/>
            <a:ext cx="1728189" cy="5168353"/>
          </a:xfrm>
          <a:prstGeom prst="roundRect">
            <a:avLst>
              <a:gd name="adj" fmla="val 12974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These tables shows key performance measures profiled by STP.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STPs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continued to perform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within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7 minute national standard for the C1 Mean.  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Despite a marginal increase in the C3  Mean, four of the five STPs performed within the National Standard.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South East and South West STPs, continue to perform well in six of the seven key measures. 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C1 and C2 90</a:t>
            </a:r>
            <a:r>
              <a:rPr lang="en-GB" sz="9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Centile response times also continue to perform within the National Standard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 across all STPs.</a:t>
            </a:r>
          </a:p>
        </p:txBody>
      </p:sp>
      <p:sp>
        <p:nvSpPr>
          <p:cNvPr id="14" name="Pentagon 13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Performance by CCG &amp; STP</a:t>
            </a:r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154115" y="1166813"/>
            <a:ext cx="6611148" cy="219075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074513"/>
              </p:ext>
            </p:extLst>
          </p:nvPr>
        </p:nvGraphicFramePr>
        <p:xfrm>
          <a:off x="2154115" y="413238"/>
          <a:ext cx="208280" cy="344869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89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Performance by CCG &amp; STP</a:t>
            </a:r>
          </a:p>
        </p:txBody>
      </p:sp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306388" y="1052513"/>
            <a:ext cx="8316912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13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92270</TotalTime>
  <Words>1569</Words>
  <Application>Microsoft Office PowerPoint</Application>
  <PresentationFormat>On-screen Show (4:3)</PresentationFormat>
  <Paragraphs>259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Symbol</vt:lpstr>
      <vt:lpstr>Wingdings</vt:lpstr>
      <vt:lpstr>Blank</vt:lpstr>
      <vt:lpstr>1_Blank</vt:lpstr>
      <vt:lpstr>Patient Forum Pack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Ambulance Service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Constantinou</dc:creator>
  <cp:lastModifiedBy>MAIEXA49@AOL.COM</cp:lastModifiedBy>
  <cp:revision>3661</cp:revision>
  <cp:lastPrinted>2019-03-19T18:07:01Z</cp:lastPrinted>
  <dcterms:created xsi:type="dcterms:W3CDTF">2007-03-16T18:44:37Z</dcterms:created>
  <dcterms:modified xsi:type="dcterms:W3CDTF">2019-07-02T17:15:18Z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