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7834" r:id="rId1"/>
  </p:sldMasterIdLst>
  <p:notesMasterIdLst>
    <p:notesMasterId r:id="rId5"/>
  </p:notesMasterIdLst>
  <p:handoutMasterIdLst>
    <p:handoutMasterId r:id="rId6"/>
  </p:handoutMasterIdLst>
  <p:sldIdLst>
    <p:sldId id="276" r:id="rId2"/>
    <p:sldId id="424" r:id="rId3"/>
    <p:sldId id="425" r:id="rId4"/>
  </p:sldIdLst>
  <p:sldSz cx="9144000" cy="6858000" type="screen4x3"/>
  <p:notesSz cx="6797675" cy="98742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034" userDrawn="1">
          <p15:clr>
            <a:srgbClr val="A4A3A4"/>
          </p15:clr>
        </p15:guide>
        <p15:guide id="2" pos="2267" userDrawn="1">
          <p15:clr>
            <a:srgbClr val="A4A3A4"/>
          </p15:clr>
        </p15:guide>
        <p15:guide id="3" orient="horz" pos="3017" userDrawn="1">
          <p15:clr>
            <a:srgbClr val="A4A3A4"/>
          </p15:clr>
        </p15:guide>
        <p15:guide id="4" orient="horz" pos="2943" userDrawn="1">
          <p15:clr>
            <a:srgbClr val="A4A3A4"/>
          </p15:clr>
        </p15:guide>
        <p15:guide id="5" orient="horz" pos="2927" userDrawn="1">
          <p15:clr>
            <a:srgbClr val="A4A3A4"/>
          </p15:clr>
        </p15:guide>
        <p15:guide id="6" pos="2169" userDrawn="1">
          <p15:clr>
            <a:srgbClr val="A4A3A4"/>
          </p15:clr>
        </p15:guide>
        <p15:guide id="7" orient="horz" pos="3222" userDrawn="1">
          <p15:clr>
            <a:srgbClr val="A4A3A4"/>
          </p15:clr>
        </p15:guide>
        <p15:guide id="8" orient="horz" pos="3203" userDrawn="1">
          <p15:clr>
            <a:srgbClr val="A4A3A4"/>
          </p15:clr>
        </p15:guide>
        <p15:guide id="9" orient="horz" pos="3126" userDrawn="1">
          <p15:clr>
            <a:srgbClr val="A4A3A4"/>
          </p15:clr>
        </p15:guide>
        <p15:guide id="10" orient="horz" pos="3109" userDrawn="1">
          <p15:clr>
            <a:srgbClr val="A4A3A4"/>
          </p15:clr>
        </p15:guide>
        <p15:guide id="11" pos="2239" userDrawn="1">
          <p15:clr>
            <a:srgbClr val="A4A3A4"/>
          </p15:clr>
        </p15:guide>
        <p15:guide id="12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clrMru>
    <a:srgbClr val="3876C4"/>
    <a:srgbClr val="0000FF"/>
    <a:srgbClr val="2C609A"/>
    <a:srgbClr val="2C6092"/>
    <a:srgbClr val="FF0000"/>
    <a:srgbClr val="FF5050"/>
    <a:srgbClr val="E8ECF4"/>
    <a:srgbClr val="CED6E8"/>
    <a:srgbClr val="99CCFF"/>
    <a:srgbClr val="5B9BD5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8130" autoAdjust="0"/>
    <p:restoredTop sz="96866" autoAdjust="0"/>
  </p:normalViewPr>
  <p:slideViewPr>
    <p:cSldViewPr>
      <p:cViewPr varScale="1">
        <p:scale>
          <a:sx n="91" d="100"/>
          <a:sy n="91" d="100"/>
        </p:scale>
        <p:origin x="-2124" y="-108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91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3202" y="43"/>
      </p:cViewPr>
      <p:guideLst>
        <p:guide orient="horz" pos="3034"/>
        <p:guide orient="horz" pos="3017"/>
        <p:guide orient="horz" pos="2943"/>
        <p:guide orient="horz" pos="2927"/>
        <p:guide orient="horz" pos="3222"/>
        <p:guide orient="horz" pos="3203"/>
        <p:guide orient="horz" pos="3126"/>
        <p:guide orient="horz" pos="3109"/>
        <p:guide pos="2267"/>
        <p:guide pos="2169"/>
        <p:guide pos="2239"/>
        <p:guide pos="2142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3"/>
            <a:ext cx="2946400" cy="494265"/>
          </a:xfrm>
          <a:prstGeom prst="rect">
            <a:avLst/>
          </a:prstGeom>
        </p:spPr>
        <p:txBody>
          <a:bodyPr vert="horz" lIns="91408" tIns="45705" rIns="91408" bIns="45705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90" y="3"/>
            <a:ext cx="2946400" cy="494265"/>
          </a:xfrm>
          <a:prstGeom prst="rect">
            <a:avLst/>
          </a:prstGeom>
        </p:spPr>
        <p:txBody>
          <a:bodyPr vert="horz" lIns="91408" tIns="45705" rIns="91408" bIns="45705" rtlCol="0"/>
          <a:lstStyle>
            <a:lvl1pPr algn="r">
              <a:defRPr sz="1200"/>
            </a:lvl1pPr>
          </a:lstStyle>
          <a:p>
            <a:fld id="{DF736B3A-7E27-483F-8083-E11542816C89}" type="datetimeFigureOut">
              <a:rPr lang="en-GB" smtClean="0"/>
              <a:pPr/>
              <a:t>06/09/2018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378410"/>
            <a:ext cx="2946400" cy="494264"/>
          </a:xfrm>
          <a:prstGeom prst="rect">
            <a:avLst/>
          </a:prstGeom>
        </p:spPr>
        <p:txBody>
          <a:bodyPr vert="horz" lIns="91408" tIns="45705" rIns="91408" bIns="45705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90" y="9378410"/>
            <a:ext cx="2946400" cy="494264"/>
          </a:xfrm>
          <a:prstGeom prst="rect">
            <a:avLst/>
          </a:prstGeom>
        </p:spPr>
        <p:txBody>
          <a:bodyPr vert="horz" lIns="91408" tIns="45705" rIns="91408" bIns="45705" rtlCol="0" anchor="b"/>
          <a:lstStyle>
            <a:lvl1pPr algn="r">
              <a:defRPr sz="1200"/>
            </a:lvl1pPr>
          </a:lstStyle>
          <a:p>
            <a:fld id="{DCF6BECE-49FA-4827-9A52-C278A286FDD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5309583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2" y="8"/>
            <a:ext cx="2946673" cy="493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76" tIns="45639" rIns="91276" bIns="45639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023" y="8"/>
            <a:ext cx="2946673" cy="493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76" tIns="45639" rIns="91276" bIns="45639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42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0275" y="739775"/>
            <a:ext cx="4937125" cy="37036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952" y="4690247"/>
            <a:ext cx="4985815" cy="4444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76" tIns="45639" rIns="91276" bIns="4563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2" y="9380468"/>
            <a:ext cx="2946673" cy="493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76" tIns="45639" rIns="91276" bIns="45639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023" y="9380468"/>
            <a:ext cx="2946673" cy="493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76" tIns="45639" rIns="91276" bIns="45639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fld id="{7198B5FF-C12B-4721-B835-15B796D12F1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53560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98B5FF-C12B-4721-B835-15B796D12F14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175159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65237" y="1113726"/>
            <a:ext cx="8642838" cy="1177782"/>
          </a:xfrm>
        </p:spPr>
        <p:txBody>
          <a:bodyPr/>
          <a:lstStyle>
            <a:lvl1pPr marL="0" indent="0" algn="ctr">
              <a:buClr>
                <a:schemeClr val="bg2"/>
              </a:buClr>
              <a:buFont typeface="Arial" panose="020B0604020202020204" pitchFamily="34" charset="0"/>
              <a:buNone/>
              <a:defRPr sz="12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r>
              <a:rPr lang="en-GB" dirty="0" smtClean="0"/>
              <a:t>This introduction should contain a brief one line summary with three supporting bullet points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>
          <a:xfrm>
            <a:off x="251522" y="285750"/>
            <a:ext cx="8109209" cy="7112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en-GB" dirty="0" smtClean="0"/>
              <a:t>Integrated Performance Report – Trust Board Summary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0" hasCustomPrompt="1"/>
          </p:nvPr>
        </p:nvSpPr>
        <p:spPr>
          <a:xfrm>
            <a:off x="265237" y="2780928"/>
            <a:ext cx="4068000" cy="1512000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2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Three bullet points </a:t>
            </a:r>
            <a:r>
              <a:rPr lang="en-US" dirty="0" err="1" smtClean="0"/>
              <a:t>summarising</a:t>
            </a:r>
            <a:r>
              <a:rPr lang="en-US" dirty="0" smtClean="0"/>
              <a:t> the key information from this section</a:t>
            </a:r>
            <a:endParaRPr lang="en-US" dirty="0"/>
          </a:p>
        </p:txBody>
      </p:sp>
      <p:sp>
        <p:nvSpPr>
          <p:cNvPr id="9" name="Snip Single Corner Rectangle 8"/>
          <p:cNvSpPr/>
          <p:nvPr userDrawn="1"/>
        </p:nvSpPr>
        <p:spPr bwMode="auto">
          <a:xfrm>
            <a:off x="265239" y="2393651"/>
            <a:ext cx="2650579" cy="290285"/>
          </a:xfrm>
          <a:prstGeom prst="snip1Rect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  <a:headEnd type="none" w="med" len="med"/>
            <a:tailEnd type="none" w="med" len="med"/>
          </a:ln>
          <a:ex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377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 typeface="Symbol" pitchFamily="18" charset="2"/>
              <a:buNone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OUR PATIENTS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4" hasCustomPrompt="1"/>
          </p:nvPr>
        </p:nvSpPr>
        <p:spPr>
          <a:xfrm>
            <a:off x="4840075" y="2780928"/>
            <a:ext cx="4068000" cy="1512000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2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Three bullet points </a:t>
            </a:r>
            <a:r>
              <a:rPr lang="en-US" dirty="0" err="1" smtClean="0"/>
              <a:t>summarising</a:t>
            </a:r>
            <a:r>
              <a:rPr lang="en-US" dirty="0" smtClean="0"/>
              <a:t> the key information from this section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5" hasCustomPrompt="1"/>
          </p:nvPr>
        </p:nvSpPr>
        <p:spPr>
          <a:xfrm>
            <a:off x="4840075" y="4726841"/>
            <a:ext cx="4068000" cy="1512000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2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Three bullet points </a:t>
            </a:r>
            <a:r>
              <a:rPr lang="en-US" dirty="0" err="1" smtClean="0"/>
              <a:t>summarising</a:t>
            </a:r>
            <a:r>
              <a:rPr lang="en-US" dirty="0" smtClean="0"/>
              <a:t> the key information from this section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6" hasCustomPrompt="1"/>
          </p:nvPr>
        </p:nvSpPr>
        <p:spPr>
          <a:xfrm>
            <a:off x="265237" y="4726841"/>
            <a:ext cx="4068000" cy="1512000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2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Three bullet points </a:t>
            </a:r>
            <a:r>
              <a:rPr lang="en-US" dirty="0" err="1" smtClean="0"/>
              <a:t>summarising</a:t>
            </a:r>
            <a:r>
              <a:rPr lang="en-US" dirty="0" smtClean="0"/>
              <a:t> the key information from this section</a:t>
            </a:r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5400000">
            <a:off x="7207720" y="5001386"/>
            <a:ext cx="248400" cy="3152309"/>
          </a:xfrm>
          <a:prstGeom prst="rect">
            <a:avLst/>
          </a:prstGeom>
        </p:spPr>
      </p:pic>
      <p:sp>
        <p:nvSpPr>
          <p:cNvPr id="17" name="Snip Single Corner Rectangle 16"/>
          <p:cNvSpPr/>
          <p:nvPr userDrawn="1"/>
        </p:nvSpPr>
        <p:spPr bwMode="auto">
          <a:xfrm>
            <a:off x="4840077" y="2403180"/>
            <a:ext cx="2650579" cy="290285"/>
          </a:xfrm>
          <a:prstGeom prst="snip1Rect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  <a:headEnd type="none" w="med" len="med"/>
            <a:tailEnd type="none" w="med" len="med"/>
          </a:ln>
          <a:ex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377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 typeface="Symbol" pitchFamily="18" charset="2"/>
              <a:buNone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OUR PERFORMANCE</a:t>
            </a:r>
          </a:p>
        </p:txBody>
      </p:sp>
      <p:sp>
        <p:nvSpPr>
          <p:cNvPr id="18" name="Snip Single Corner Rectangle 17"/>
          <p:cNvSpPr/>
          <p:nvPr userDrawn="1"/>
        </p:nvSpPr>
        <p:spPr bwMode="auto">
          <a:xfrm>
            <a:off x="265239" y="4383428"/>
            <a:ext cx="2650579" cy="290285"/>
          </a:xfrm>
          <a:prstGeom prst="snip1Rect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  <a:headEnd type="none" w="med" len="med"/>
            <a:tailEnd type="none" w="med" len="med"/>
          </a:ln>
          <a:ex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377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 typeface="Symbol" pitchFamily="18" charset="2"/>
              <a:buNone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OUR MONEY</a:t>
            </a:r>
          </a:p>
        </p:txBody>
      </p:sp>
      <p:sp>
        <p:nvSpPr>
          <p:cNvPr id="19" name="Snip Single Corner Rectangle 18"/>
          <p:cNvSpPr/>
          <p:nvPr userDrawn="1"/>
        </p:nvSpPr>
        <p:spPr bwMode="auto">
          <a:xfrm>
            <a:off x="4840077" y="4383428"/>
            <a:ext cx="2650579" cy="290285"/>
          </a:xfrm>
          <a:prstGeom prst="snip1Rect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  <a:headEnd type="none" w="med" len="med"/>
            <a:tailEnd type="none" w="med" len="med"/>
          </a:ln>
          <a:ex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377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 typeface="Symbol" pitchFamily="18" charset="2"/>
              <a:buNone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OUR PEOPLE</a:t>
            </a:r>
          </a:p>
        </p:txBody>
      </p:sp>
    </p:spTree>
    <p:extLst>
      <p:ext uri="{BB962C8B-B14F-4D97-AF65-F5344CB8AC3E}">
        <p14:creationId xmlns:p14="http://schemas.microsoft.com/office/powerpoint/2010/main" xmlns="" val="10907728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5400000">
            <a:off x="7207720" y="5001386"/>
            <a:ext cx="248400" cy="3152309"/>
          </a:xfrm>
          <a:prstGeom prst="rect">
            <a:avLst/>
          </a:prstGeom>
        </p:spPr>
      </p:pic>
      <p:sp>
        <p:nvSpPr>
          <p:cNvPr id="4" name="Snip Single Corner Rectangle 3"/>
          <p:cNvSpPr/>
          <p:nvPr userDrawn="1"/>
        </p:nvSpPr>
        <p:spPr bwMode="auto">
          <a:xfrm>
            <a:off x="251520" y="332656"/>
            <a:ext cx="7992888" cy="576064"/>
          </a:xfrm>
          <a:prstGeom prst="snip1Rect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  <a:headEnd type="none" w="med" len="med"/>
            <a:tailEnd type="none" w="med" len="med"/>
          </a:ln>
          <a:ex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377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 typeface="Symbol" pitchFamily="18" charset="2"/>
              <a:buNone/>
              <a:tabLst/>
            </a:pP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123728" y="369069"/>
            <a:ext cx="4103688" cy="503238"/>
          </a:xfrm>
        </p:spPr>
        <p:txBody>
          <a:bodyPr anchor="ctr"/>
          <a:lstStyle>
            <a:lvl1pPr algn="ctr">
              <a:defRPr sz="2800" baseline="0">
                <a:solidFill>
                  <a:schemeClr val="bg1"/>
                </a:solidFill>
              </a:defRPr>
            </a:lvl1pPr>
          </a:lstStyle>
          <a:p>
            <a:pPr lvl="0"/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1" hasCustomPrompt="1"/>
          </p:nvPr>
        </p:nvSpPr>
        <p:spPr>
          <a:xfrm>
            <a:off x="259426" y="1196752"/>
            <a:ext cx="8561048" cy="4824536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en-GB" dirty="0" smtClean="0"/>
              <a:t>Table listing the key areas of this section, along with RAG status for this month and previous month. Each section should have at least one supporting slide.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6311572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51522" y="285750"/>
            <a:ext cx="8109209" cy="7112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0" hasCustomPrompt="1"/>
          </p:nvPr>
        </p:nvSpPr>
        <p:spPr>
          <a:xfrm>
            <a:off x="265237" y="1268760"/>
            <a:ext cx="4068000" cy="2304000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4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CHART OR TABLE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6" hasCustomPrompt="1"/>
          </p:nvPr>
        </p:nvSpPr>
        <p:spPr>
          <a:xfrm>
            <a:off x="265237" y="3789040"/>
            <a:ext cx="4068000" cy="2304000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4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CHART OR TABLE</a:t>
            </a:r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5400000">
            <a:off x="7207720" y="5001386"/>
            <a:ext cx="248400" cy="3152309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4840289" y="1268413"/>
            <a:ext cx="4067175" cy="2305050"/>
          </a:xfrm>
          <a:ln>
            <a:solidFill>
              <a:srgbClr val="0070C0"/>
            </a:solidFill>
          </a:ln>
        </p:spPr>
        <p:txBody>
          <a:bodyPr/>
          <a:lstStyle>
            <a:lvl1pPr marL="0" marR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 sz="1200" u="none" baseline="0"/>
            </a:lvl1pPr>
          </a:lstStyle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/>
            </a:pPr>
            <a:r>
              <a:rPr lang="en-US" dirty="0" smtClean="0"/>
              <a:t>Detail for this section.  Key information only which should be written as between 3 and 5 bullet points.  The first bullet should relate to the chart or table on the left.</a:t>
            </a:r>
          </a:p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/>
            </a:pPr>
            <a:endParaRPr lang="en-US" dirty="0" smtClean="0"/>
          </a:p>
        </p:txBody>
      </p:sp>
      <p:sp>
        <p:nvSpPr>
          <p:cNvPr id="12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4840289" y="3787990"/>
            <a:ext cx="4067175" cy="2305050"/>
          </a:xfrm>
          <a:ln>
            <a:solidFill>
              <a:srgbClr val="0070C0"/>
            </a:solidFill>
          </a:ln>
        </p:spPr>
        <p:txBody>
          <a:bodyPr/>
          <a:lstStyle>
            <a:lvl1pPr marL="0" marR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 sz="1200" u="none" baseline="0"/>
            </a:lvl1pPr>
          </a:lstStyle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/>
            </a:pPr>
            <a:r>
              <a:rPr lang="en-US" dirty="0" smtClean="0"/>
              <a:t>Detail for this section.  Key information only which should be written as between 3 and 5 bullet points.  The first bullet should relate to the chart or table on the left.</a:t>
            </a:r>
          </a:p>
        </p:txBody>
      </p:sp>
    </p:spTree>
    <p:extLst>
      <p:ext uri="{BB962C8B-B14F-4D97-AF65-F5344CB8AC3E}">
        <p14:creationId xmlns:p14="http://schemas.microsoft.com/office/powerpoint/2010/main" xmlns="" val="36619744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51522" y="285750"/>
            <a:ext cx="8109209" cy="7112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0" hasCustomPrompt="1"/>
          </p:nvPr>
        </p:nvSpPr>
        <p:spPr>
          <a:xfrm>
            <a:off x="265238" y="1268760"/>
            <a:ext cx="4234755" cy="2395800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4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CHART OR TABLE</a:t>
            </a:r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5400000">
            <a:off x="7207720" y="5001386"/>
            <a:ext cx="248400" cy="3152309"/>
          </a:xfrm>
          <a:prstGeom prst="rect">
            <a:avLst/>
          </a:prstGeom>
        </p:spPr>
      </p:pic>
      <p:sp>
        <p:nvSpPr>
          <p:cNvPr id="6" name="Content Placeholder 2"/>
          <p:cNvSpPr>
            <a:spLocks noGrp="1"/>
          </p:cNvSpPr>
          <p:nvPr>
            <p:ph idx="17" hasCustomPrompt="1"/>
          </p:nvPr>
        </p:nvSpPr>
        <p:spPr>
          <a:xfrm>
            <a:off x="4716017" y="1269986"/>
            <a:ext cx="4192059" cy="2395800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4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CHART OR TABLE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251520" y="3861048"/>
            <a:ext cx="4248472" cy="2305050"/>
          </a:xfrm>
          <a:ln>
            <a:solidFill>
              <a:srgbClr val="0070C0"/>
            </a:solidFill>
          </a:ln>
        </p:spPr>
        <p:txBody>
          <a:bodyPr/>
          <a:lstStyle>
            <a:lvl1pPr marL="0" marR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 sz="1200" u="none" baseline="0"/>
            </a:lvl1pPr>
          </a:lstStyle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/>
            </a:pPr>
            <a:r>
              <a:rPr lang="en-US" dirty="0" smtClean="0"/>
              <a:t>Detail for this section.  Key information only which should be written as between 3 and 5 bullet points.  The first bullet should relate to the chart or table above.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4716017" y="3861048"/>
            <a:ext cx="4192059" cy="2305050"/>
          </a:xfrm>
          <a:ln>
            <a:solidFill>
              <a:srgbClr val="0070C0"/>
            </a:solidFill>
          </a:ln>
        </p:spPr>
        <p:txBody>
          <a:bodyPr/>
          <a:lstStyle>
            <a:lvl1pPr marL="0" marR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 sz="1200" u="none" baseline="0"/>
            </a:lvl1pPr>
          </a:lstStyle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/>
            </a:pPr>
            <a:r>
              <a:rPr lang="en-US" dirty="0" smtClean="0"/>
              <a:t>Detail for this section.  Key information only which should be written as between 3 and 5 bullet points.  The first bullet should relate to the chart or table above.</a:t>
            </a:r>
          </a:p>
        </p:txBody>
      </p:sp>
    </p:spTree>
    <p:extLst>
      <p:ext uri="{BB962C8B-B14F-4D97-AF65-F5344CB8AC3E}">
        <p14:creationId xmlns:p14="http://schemas.microsoft.com/office/powerpoint/2010/main" xmlns="" val="28265749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51522" y="285750"/>
            <a:ext cx="8109209" cy="7112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0" hasCustomPrompt="1"/>
          </p:nvPr>
        </p:nvSpPr>
        <p:spPr>
          <a:xfrm>
            <a:off x="265238" y="1196752"/>
            <a:ext cx="5314875" cy="4968552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4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CHART OR TABLE</a:t>
            </a:r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5400000">
            <a:off x="7207720" y="5001386"/>
            <a:ext cx="248400" cy="3152309"/>
          </a:xfrm>
          <a:prstGeom prst="rect">
            <a:avLst/>
          </a:prstGeom>
        </p:spPr>
      </p:pic>
      <p:sp>
        <p:nvSpPr>
          <p:cNvPr id="6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5755766" y="1196752"/>
            <a:ext cx="3152310" cy="2305050"/>
          </a:xfrm>
          <a:ln>
            <a:solidFill>
              <a:srgbClr val="0070C0"/>
            </a:solidFill>
          </a:ln>
        </p:spPr>
        <p:txBody>
          <a:bodyPr/>
          <a:lstStyle>
            <a:lvl1pPr marL="0" marR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 sz="1200" u="none" baseline="0"/>
            </a:lvl1pPr>
          </a:lstStyle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/>
            </a:pPr>
            <a:r>
              <a:rPr lang="en-US" dirty="0" smtClean="0"/>
              <a:t>Detail for this section.  Key information only which should be written as between 3 and 5 bullet points.  The first bullet should relate to the chart or table on the left.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20" hasCustomPrompt="1"/>
          </p:nvPr>
        </p:nvSpPr>
        <p:spPr>
          <a:xfrm>
            <a:off x="5755765" y="3860254"/>
            <a:ext cx="3152310" cy="2305050"/>
          </a:xfrm>
          <a:ln>
            <a:solidFill>
              <a:srgbClr val="0070C0"/>
            </a:solidFill>
          </a:ln>
        </p:spPr>
        <p:txBody>
          <a:bodyPr/>
          <a:lstStyle>
            <a:lvl1pPr marL="0" marR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 sz="1200" u="none" baseline="0"/>
            </a:lvl1pPr>
          </a:lstStyle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/>
            </a:pPr>
            <a:r>
              <a:rPr lang="en-US" dirty="0" smtClean="0"/>
              <a:t>Detail for this section.  Key information only which should be written as between 3 and 5 bullet points.  The first bullet should relate to the chart or table on the left.</a:t>
            </a:r>
          </a:p>
        </p:txBody>
      </p:sp>
    </p:spTree>
    <p:extLst>
      <p:ext uri="{BB962C8B-B14F-4D97-AF65-F5344CB8AC3E}">
        <p14:creationId xmlns:p14="http://schemas.microsoft.com/office/powerpoint/2010/main" xmlns="" val="17438602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5400000">
            <a:off x="7207720" y="5001386"/>
            <a:ext cx="248400" cy="3152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992562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3" descr="Untitled-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628779"/>
            <a:ext cx="9144000" cy="522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9" descr="LAS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289" y="188913"/>
            <a:ext cx="8280400" cy="115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3600"/>
            <a:ext cx="441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644900"/>
            <a:ext cx="4419600" cy="1752600"/>
          </a:xfrm>
        </p:spPr>
        <p:txBody>
          <a:bodyPr/>
          <a:lstStyle>
            <a:lvl1pPr marL="0" indent="0"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031054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65238" y="285750"/>
            <a:ext cx="7962555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737377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65237" y="1254124"/>
            <a:ext cx="8642838" cy="49355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42" name="Footer"/>
          <p:cNvSpPr txBox="1">
            <a:spLocks noChangeArrowheads="1"/>
          </p:cNvSpPr>
          <p:nvPr/>
        </p:nvSpPr>
        <p:spPr bwMode="auto">
          <a:xfrm>
            <a:off x="4482457" y="6473110"/>
            <a:ext cx="210374" cy="23252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DE1D0E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anchor="ctr"/>
          <a:lstStyle/>
          <a:p>
            <a:pPr algn="ctr" eaLnBrk="0" hangingPunct="0">
              <a:buClr>
                <a:srgbClr val="3876BE"/>
              </a:buClr>
              <a:buFont typeface="Symbol" pitchFamily="18" charset="2"/>
              <a:buNone/>
            </a:pPr>
            <a:fld id="{D04CD2DE-D1CB-45D6-848D-2A0D08E7F844}" type="slidenum">
              <a:rPr lang="en-US" sz="1292" smtClean="0">
                <a:solidFill>
                  <a:srgbClr val="5E707D"/>
                </a:solidFill>
                <a:latin typeface="Arial"/>
                <a:ea typeface="+mn-ea"/>
                <a:cs typeface="+mn-cs"/>
              </a:rPr>
              <a:pPr algn="ctr" eaLnBrk="0" hangingPunct="0">
                <a:buClr>
                  <a:srgbClr val="3876BE"/>
                </a:buClr>
                <a:buFont typeface="Symbol" pitchFamily="18" charset="2"/>
                <a:buNone/>
              </a:pPr>
              <a:t>‹#›</a:t>
            </a:fld>
            <a:endParaRPr lang="en-US" sz="1292" dirty="0">
              <a:solidFill>
                <a:srgbClr val="5E707D"/>
              </a:solidFill>
              <a:latin typeface="Arial"/>
              <a:ea typeface="+mn-ea"/>
              <a:cs typeface="+mn-cs"/>
            </a:endParaRPr>
          </a:p>
        </p:txBody>
      </p:sp>
      <p:cxnSp>
        <p:nvCxnSpPr>
          <p:cNvPr id="3" name="Straight Connector 2"/>
          <p:cNvCxnSpPr/>
          <p:nvPr/>
        </p:nvCxnSpPr>
        <p:spPr bwMode="auto">
          <a:xfrm>
            <a:off x="257432" y="996950"/>
            <a:ext cx="8660423" cy="0"/>
          </a:xfrm>
          <a:prstGeom prst="line">
            <a:avLst/>
          </a:prstGeom>
          <a:noFill/>
          <a:ln w="127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10" name="Picture 9"/>
          <p:cNvPicPr>
            <a:picLocks noChangeAspect="1" noChangeArrowheads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849" r="82553" b="11748"/>
          <a:stretch/>
        </p:blipFill>
        <p:spPr bwMode="auto">
          <a:xfrm>
            <a:off x="8404699" y="285665"/>
            <a:ext cx="559790" cy="682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11" name="Straight Connector 10"/>
          <p:cNvCxnSpPr/>
          <p:nvPr/>
        </p:nvCxnSpPr>
        <p:spPr bwMode="auto">
          <a:xfrm>
            <a:off x="257432" y="6366472"/>
            <a:ext cx="8660423" cy="0"/>
          </a:xfrm>
          <a:prstGeom prst="line">
            <a:avLst/>
          </a:prstGeom>
          <a:noFill/>
          <a:ln w="127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xmlns="" val="1336787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7839" r:id="rId1"/>
    <p:sldLayoutId id="2147487841" r:id="rId2"/>
    <p:sldLayoutId id="2147487847" r:id="rId3"/>
    <p:sldLayoutId id="2147487845" r:id="rId4"/>
    <p:sldLayoutId id="2147487846" r:id="rId5"/>
    <p:sldLayoutId id="2147487844" r:id="rId6"/>
    <p:sldLayoutId id="2147487838" r:id="rId7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847" b="0" cap="none" baseline="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1847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1847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1847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1847">
          <a:solidFill>
            <a:schemeClr val="tx1"/>
          </a:solidFill>
          <a:latin typeface="Arial" charset="0"/>
        </a:defRPr>
      </a:lvl5pPr>
      <a:lvl6pPr marL="422031" algn="l" rtl="0" eaLnBrk="1" fontAlgn="base" hangingPunct="1">
        <a:spcBef>
          <a:spcPct val="0"/>
        </a:spcBef>
        <a:spcAft>
          <a:spcPct val="0"/>
        </a:spcAft>
        <a:defRPr sz="1847">
          <a:solidFill>
            <a:schemeClr val="tx1"/>
          </a:solidFill>
          <a:latin typeface="Arial" charset="0"/>
        </a:defRPr>
      </a:lvl6pPr>
      <a:lvl7pPr marL="844062" algn="l" rtl="0" eaLnBrk="1" fontAlgn="base" hangingPunct="1">
        <a:spcBef>
          <a:spcPct val="0"/>
        </a:spcBef>
        <a:spcAft>
          <a:spcPct val="0"/>
        </a:spcAft>
        <a:defRPr sz="1847">
          <a:solidFill>
            <a:schemeClr val="tx1"/>
          </a:solidFill>
          <a:latin typeface="Arial" charset="0"/>
        </a:defRPr>
      </a:lvl7pPr>
      <a:lvl8pPr marL="1266092" algn="l" rtl="0" eaLnBrk="1" fontAlgn="base" hangingPunct="1">
        <a:spcBef>
          <a:spcPct val="0"/>
        </a:spcBef>
        <a:spcAft>
          <a:spcPct val="0"/>
        </a:spcAft>
        <a:defRPr sz="1847">
          <a:solidFill>
            <a:schemeClr val="tx1"/>
          </a:solidFill>
          <a:latin typeface="Arial" charset="0"/>
        </a:defRPr>
      </a:lvl8pPr>
      <a:lvl9pPr marL="1688123" algn="l" rtl="0" eaLnBrk="1" fontAlgn="base" hangingPunct="1">
        <a:spcBef>
          <a:spcPct val="0"/>
        </a:spcBef>
        <a:spcAft>
          <a:spcPct val="0"/>
        </a:spcAft>
        <a:defRPr sz="1847">
          <a:solidFill>
            <a:schemeClr val="tx1"/>
          </a:solidFill>
          <a:latin typeface="Arial" charset="0"/>
        </a:defRPr>
      </a:lvl9pPr>
    </p:titleStyle>
    <p:bodyStyle>
      <a:lvl1pPr algn="l" rtl="0" eaLnBrk="1" fontAlgn="base" hangingPunct="1">
        <a:spcBef>
          <a:spcPct val="0"/>
        </a:spcBef>
        <a:spcAft>
          <a:spcPct val="50000"/>
        </a:spcAft>
        <a:buClr>
          <a:schemeClr val="tx2"/>
        </a:buClr>
        <a:buFont typeface="Symbol" pitchFamily="18" charset="2"/>
        <a:tabLst>
          <a:tab pos="1160586" algn="l"/>
          <a:tab pos="2321169" algn="l"/>
          <a:tab pos="3481754" algn="l"/>
          <a:tab pos="4308231" algn="l"/>
          <a:tab pos="5134708" algn="l"/>
          <a:tab pos="6295293" algn="l"/>
          <a:tab pos="7455876" algn="l"/>
        </a:tabLst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249116" indent="-247651" algn="l" rtl="0" eaLnBrk="1" fontAlgn="base" hangingPunct="1">
        <a:spcBef>
          <a:spcPct val="0"/>
        </a:spcBef>
        <a:spcAft>
          <a:spcPct val="50000"/>
        </a:spcAft>
        <a:buClr>
          <a:schemeClr val="accent1"/>
        </a:buClr>
        <a:buFont typeface="Symbol" pitchFamily="18" charset="2"/>
        <a:buChar char="·"/>
        <a:defRPr>
          <a:solidFill>
            <a:schemeClr val="tx1"/>
          </a:solidFill>
          <a:latin typeface="+mn-lt"/>
        </a:defRPr>
      </a:lvl2pPr>
      <a:lvl3pPr marL="498230" indent="-247651" algn="l" rtl="0" eaLnBrk="1" fontAlgn="base" hangingPunct="1">
        <a:spcBef>
          <a:spcPct val="0"/>
        </a:spcBef>
        <a:spcAft>
          <a:spcPct val="50000"/>
        </a:spcAft>
        <a:buClr>
          <a:schemeClr val="accent1"/>
        </a:buClr>
        <a:buFont typeface="Arial" charset="0"/>
        <a:buChar char="–"/>
        <a:defRPr>
          <a:solidFill>
            <a:schemeClr val="tx1"/>
          </a:solidFill>
          <a:latin typeface="+mn-lt"/>
        </a:defRPr>
      </a:lvl3pPr>
      <a:lvl4pPr marL="745881" indent="-246185" algn="l" rtl="0" eaLnBrk="1" fontAlgn="base" hangingPunct="1">
        <a:spcBef>
          <a:spcPct val="0"/>
        </a:spcBef>
        <a:spcAft>
          <a:spcPct val="50000"/>
        </a:spcAft>
        <a:buClr>
          <a:schemeClr val="accent1"/>
        </a:buClr>
        <a:buFont typeface="Arial" charset="0"/>
        <a:buChar char="•"/>
        <a:defRPr>
          <a:solidFill>
            <a:schemeClr val="tx1"/>
          </a:solidFill>
          <a:latin typeface="+mn-lt"/>
        </a:defRPr>
      </a:lvl4pPr>
      <a:lvl5pPr marL="994996" indent="-247651" algn="l" rtl="0" eaLnBrk="1" fontAlgn="base" hangingPunct="1">
        <a:spcBef>
          <a:spcPct val="0"/>
        </a:spcBef>
        <a:spcAft>
          <a:spcPct val="50000"/>
        </a:spcAft>
        <a:buClr>
          <a:schemeClr val="accent1"/>
        </a:buClr>
        <a:buFont typeface="Arial" charset="0"/>
        <a:buChar char="–"/>
        <a:defRPr>
          <a:solidFill>
            <a:schemeClr val="tx1"/>
          </a:solidFill>
          <a:latin typeface="+mn-lt"/>
        </a:defRPr>
      </a:lvl5pPr>
      <a:lvl6pPr marL="1417027" indent="-247651" algn="l" rtl="0" eaLnBrk="1" fontAlgn="base" hangingPunct="1">
        <a:spcBef>
          <a:spcPct val="0"/>
        </a:spcBef>
        <a:spcAft>
          <a:spcPct val="50000"/>
        </a:spcAft>
        <a:buClr>
          <a:srgbClr val="737377"/>
        </a:buClr>
        <a:buFont typeface="Arial" charset="0"/>
        <a:buChar char="–"/>
        <a:defRPr>
          <a:solidFill>
            <a:srgbClr val="737377"/>
          </a:solidFill>
          <a:latin typeface="+mn-lt"/>
        </a:defRPr>
      </a:lvl6pPr>
      <a:lvl7pPr marL="1839058" indent="-247651" algn="l" rtl="0" eaLnBrk="1" fontAlgn="base" hangingPunct="1">
        <a:spcBef>
          <a:spcPct val="0"/>
        </a:spcBef>
        <a:spcAft>
          <a:spcPct val="50000"/>
        </a:spcAft>
        <a:buClr>
          <a:srgbClr val="737377"/>
        </a:buClr>
        <a:buFont typeface="Arial" charset="0"/>
        <a:buChar char="–"/>
        <a:defRPr>
          <a:solidFill>
            <a:srgbClr val="737377"/>
          </a:solidFill>
          <a:latin typeface="+mn-lt"/>
        </a:defRPr>
      </a:lvl7pPr>
      <a:lvl8pPr marL="2261089" indent="-247651" algn="l" rtl="0" eaLnBrk="1" fontAlgn="base" hangingPunct="1">
        <a:spcBef>
          <a:spcPct val="0"/>
        </a:spcBef>
        <a:spcAft>
          <a:spcPct val="50000"/>
        </a:spcAft>
        <a:buClr>
          <a:srgbClr val="737377"/>
        </a:buClr>
        <a:buFont typeface="Arial" charset="0"/>
        <a:buChar char="–"/>
        <a:defRPr>
          <a:solidFill>
            <a:srgbClr val="737377"/>
          </a:solidFill>
          <a:latin typeface="+mn-lt"/>
        </a:defRPr>
      </a:lvl8pPr>
      <a:lvl9pPr marL="2683120" indent="-247651" algn="l" rtl="0" eaLnBrk="1" fontAlgn="base" hangingPunct="1">
        <a:spcBef>
          <a:spcPct val="0"/>
        </a:spcBef>
        <a:spcAft>
          <a:spcPct val="50000"/>
        </a:spcAft>
        <a:buClr>
          <a:srgbClr val="737377"/>
        </a:buClr>
        <a:buFont typeface="Arial" charset="0"/>
        <a:buChar char="–"/>
        <a:defRPr>
          <a:solidFill>
            <a:srgbClr val="737377"/>
          </a:solidFill>
          <a:latin typeface="+mn-lt"/>
        </a:defRPr>
      </a:lvl9pPr>
    </p:bodyStyle>
    <p:otherStyle>
      <a:defPPr>
        <a:defRPr lang="en-US"/>
      </a:defPPr>
      <a:lvl1pPr marL="0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1pPr>
      <a:lvl2pPr marL="422031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2pPr>
      <a:lvl3pPr marL="844062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3pPr>
      <a:lvl4pPr marL="1266092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4pPr>
      <a:lvl5pPr marL="1688123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5pPr>
      <a:lvl6pPr marL="2110154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6pPr>
      <a:lvl7pPr marL="2532185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7pPr>
      <a:lvl8pPr marL="2954215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8pPr>
      <a:lvl9pPr marL="3376246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2924943"/>
            <a:ext cx="4419600" cy="397987"/>
          </a:xfrm>
        </p:spPr>
        <p:txBody>
          <a:bodyPr/>
          <a:lstStyle/>
          <a:p>
            <a:r>
              <a:rPr lang="en-GB" b="1" dirty="0" smtClean="0">
                <a:solidFill>
                  <a:srgbClr val="0070C0"/>
                </a:solidFill>
              </a:rPr>
              <a:t>London Ambulance Service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611560" y="4171258"/>
            <a:ext cx="3960440" cy="3588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737377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846" b="0" cap="none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5pPr>
            <a:lvl6pPr marL="422041"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6pPr>
            <a:lvl7pPr marL="844083"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7pPr>
            <a:lvl8pPr marL="1266124"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8pPr>
            <a:lvl9pPr marL="1688165"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GB" sz="2000" b="1" kern="0" dirty="0" smtClean="0">
                <a:solidFill>
                  <a:srgbClr val="0070C0"/>
                </a:solidFill>
              </a:rPr>
              <a:t>Hospital Breaches</a:t>
            </a:r>
            <a:endParaRPr lang="en-GB" sz="2000" b="1" kern="0" dirty="0">
              <a:solidFill>
                <a:srgbClr val="0070C0"/>
              </a:solidFill>
            </a:endParaRPr>
          </a:p>
        </p:txBody>
      </p:sp>
      <p:pic>
        <p:nvPicPr>
          <p:cNvPr id="3" name="Picture 2"/>
          <p:cNvPicPr/>
          <p:nvPr>
            <p:extLst>
              <p:ext uri="{D42A27DB-BD31-4B8C-83A1-F6EECF244321}">
                <p14:modId xmlns:p14="http://schemas.microsoft.com/office/powerpoint/2010/main" xmlns="" val="3806216636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611560" y="3375964"/>
            <a:ext cx="2364236" cy="371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97505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entagon 10"/>
          <p:cNvSpPr/>
          <p:nvPr/>
        </p:nvSpPr>
        <p:spPr>
          <a:xfrm>
            <a:off x="251520" y="287612"/>
            <a:ext cx="8109209" cy="557599"/>
          </a:xfrm>
          <a:prstGeom prst="homePlate">
            <a:avLst/>
          </a:prstGeom>
          <a:gradFill>
            <a:gsLst>
              <a:gs pos="0">
                <a:srgbClr val="4472C4">
                  <a:lumMod val="75000"/>
                </a:srgbClr>
              </a:gs>
              <a:gs pos="74000">
                <a:srgbClr val="5B9BD5">
                  <a:lumMod val="45000"/>
                  <a:lumOff val="55000"/>
                </a:srgbClr>
              </a:gs>
              <a:gs pos="83000">
                <a:srgbClr val="5B9BD5">
                  <a:lumMod val="45000"/>
                  <a:lumOff val="55000"/>
                </a:srgbClr>
              </a:gs>
              <a:gs pos="100000">
                <a:srgbClr val="5B9BD5">
                  <a:lumMod val="30000"/>
                  <a:lumOff val="70000"/>
                </a:srgbClr>
              </a:gs>
            </a:gsLst>
            <a:lin ang="5400000" scaled="1"/>
          </a:gra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GB" sz="2400" b="1" kern="0" dirty="0"/>
          </a:p>
        </p:txBody>
      </p:sp>
      <p:sp>
        <p:nvSpPr>
          <p:cNvPr id="4" name="Title 3"/>
          <p:cNvSpPr txBox="1">
            <a:spLocks/>
          </p:cNvSpPr>
          <p:nvPr/>
        </p:nvSpPr>
        <p:spPr>
          <a:xfrm>
            <a:off x="251520" y="285750"/>
            <a:ext cx="8109209" cy="71120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846" b="0" cap="none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5pPr>
            <a:lvl6pPr marL="422041"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6pPr>
            <a:lvl7pPr marL="844083"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7pPr>
            <a:lvl8pPr marL="1266124"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8pPr>
            <a:lvl9pPr marL="1688165"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GB" b="1" dirty="0" smtClean="0">
                <a:solidFill>
                  <a:schemeClr val="bg1"/>
                </a:solidFill>
              </a:rPr>
              <a:t>Hospital Handover Summary</a:t>
            </a:r>
          </a:p>
          <a:p>
            <a:r>
              <a:rPr lang="en-GB" b="1" kern="0" dirty="0" smtClean="0"/>
              <a:t>Hospital Conveyance Lost Hours</a:t>
            </a:r>
            <a:endParaRPr lang="en-GB" sz="1200" b="1" kern="0" dirty="0"/>
          </a:p>
        </p:txBody>
      </p:sp>
      <p:pic>
        <p:nvPicPr>
          <p:cNvPr id="5" name="Picture 4"/>
          <p:cNvPicPr/>
          <p:nvPr>
            <p:extLst>
              <p:ext uri="{D42A27DB-BD31-4B8C-83A1-F6EECF244321}">
                <p14:modId xmlns:p14="http://schemas.microsoft.com/office/powerpoint/2010/main" xmlns="" val="2519074339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988285" y="1009939"/>
            <a:ext cx="7184115" cy="5323106"/>
          </a:xfrm>
          <a:prstGeom prst="rect">
            <a:avLst/>
          </a:prstGeom>
        </p:spPr>
      </p:pic>
      <p:pic>
        <p:nvPicPr>
          <p:cNvPr id="6" name="Picture 5"/>
          <p:cNvPicPr/>
          <p:nvPr>
            <p:extLst>
              <p:ext uri="{D42A27DB-BD31-4B8C-83A1-F6EECF244321}">
                <p14:modId xmlns:p14="http://schemas.microsoft.com/office/powerpoint/2010/main" xmlns="" val="856855485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988285" y="6453336"/>
            <a:ext cx="1783515" cy="159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882693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entagon 74"/>
          <p:cNvSpPr/>
          <p:nvPr/>
        </p:nvSpPr>
        <p:spPr>
          <a:xfrm>
            <a:off x="251520" y="287612"/>
            <a:ext cx="8109209" cy="557599"/>
          </a:xfrm>
          <a:prstGeom prst="homePlate">
            <a:avLst/>
          </a:prstGeom>
          <a:gradFill>
            <a:gsLst>
              <a:gs pos="0">
                <a:srgbClr val="4472C4">
                  <a:lumMod val="75000"/>
                </a:srgbClr>
              </a:gs>
              <a:gs pos="74000">
                <a:srgbClr val="5B9BD5">
                  <a:lumMod val="45000"/>
                  <a:lumOff val="55000"/>
                </a:srgbClr>
              </a:gs>
              <a:gs pos="83000">
                <a:srgbClr val="5B9BD5">
                  <a:lumMod val="45000"/>
                  <a:lumOff val="55000"/>
                </a:srgbClr>
              </a:gs>
              <a:gs pos="100000">
                <a:srgbClr val="5B9BD5">
                  <a:lumMod val="30000"/>
                  <a:lumOff val="70000"/>
                </a:srgbClr>
              </a:gs>
            </a:gsLst>
            <a:lin ang="5400000" scaled="1"/>
          </a:gra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GB" sz="2400" b="1" kern="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62445847"/>
              </p:ext>
            </p:extLst>
          </p:nvPr>
        </p:nvGraphicFramePr>
        <p:xfrm>
          <a:off x="312787" y="5589240"/>
          <a:ext cx="1234877" cy="720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14797"/>
                <a:gridCol w="720080"/>
              </a:tblGrid>
              <a:tr h="360040"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36000" marR="36000" marT="36000" marB="3600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7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Highest number of hours lost.</a:t>
                      </a:r>
                      <a:endParaRPr lang="en-GB" sz="7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0040"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36000" marR="36000" marT="36000" marB="3600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7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Lowest number of hours lost.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4" name="Title 3"/>
          <p:cNvSpPr txBox="1">
            <a:spLocks/>
          </p:cNvSpPr>
          <p:nvPr/>
        </p:nvSpPr>
        <p:spPr>
          <a:xfrm>
            <a:off x="251520" y="285750"/>
            <a:ext cx="8109209" cy="71120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846" b="0" cap="none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5pPr>
            <a:lvl6pPr marL="422041"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6pPr>
            <a:lvl7pPr marL="844083"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7pPr>
            <a:lvl8pPr marL="1266124"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8pPr>
            <a:lvl9pPr marL="1688165"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GB" b="1" dirty="0">
                <a:solidFill>
                  <a:schemeClr val="bg1"/>
                </a:solidFill>
              </a:rPr>
              <a:t>Hospital </a:t>
            </a:r>
            <a:r>
              <a:rPr lang="en-GB" b="1" dirty="0" smtClean="0">
                <a:solidFill>
                  <a:schemeClr val="bg1"/>
                </a:solidFill>
              </a:rPr>
              <a:t>Handover</a:t>
            </a:r>
            <a:r>
              <a:rPr lang="en-GB" b="1" dirty="0">
                <a:solidFill>
                  <a:schemeClr val="bg1"/>
                </a:solidFill>
              </a:rPr>
              <a:t> Summary</a:t>
            </a:r>
          </a:p>
          <a:p>
            <a:r>
              <a:rPr lang="en-GB" b="1" kern="0" dirty="0" smtClean="0"/>
              <a:t>Hospital Conveyance by Location</a:t>
            </a:r>
            <a:endParaRPr lang="en-GB" sz="1200" b="1" kern="0" dirty="0"/>
          </a:p>
        </p:txBody>
      </p:sp>
      <p:grpSp>
        <p:nvGrpSpPr>
          <p:cNvPr id="9" name="Group 8"/>
          <p:cNvGrpSpPr/>
          <p:nvPr/>
        </p:nvGrpSpPr>
        <p:grpSpPr>
          <a:xfrm>
            <a:off x="395536" y="5589240"/>
            <a:ext cx="288032" cy="543273"/>
            <a:chOff x="368012" y="5541204"/>
            <a:chExt cx="201600" cy="398205"/>
          </a:xfrm>
        </p:grpSpPr>
        <p:sp>
          <p:nvSpPr>
            <p:cNvPr id="8" name="Oval 7"/>
            <p:cNvSpPr/>
            <p:nvPr/>
          </p:nvSpPr>
          <p:spPr bwMode="auto">
            <a:xfrm>
              <a:off x="437000" y="5875785"/>
              <a:ext cx="63624" cy="63624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tx2"/>
                </a:buClr>
                <a:buSzTx/>
                <a:buFont typeface="Symbol" pitchFamily="18" charset="2"/>
                <a:buNone/>
                <a:tabLst/>
              </a:pPr>
              <a:endParaRPr kumimoji="0" lang="en-GB" sz="1400" b="0" i="0" u="none" strike="noStrike" cap="none" normalizeH="0" baseline="0" smtClean="0">
                <a:ln>
                  <a:noFill/>
                </a:ln>
                <a:solidFill>
                  <a:srgbClr val="737377"/>
                </a:solidFill>
                <a:effectLst/>
                <a:latin typeface="Arial" charset="0"/>
              </a:endParaRPr>
            </a:p>
          </p:txBody>
        </p:sp>
        <p:sp>
          <p:nvSpPr>
            <p:cNvPr id="10" name="Oval 9"/>
            <p:cNvSpPr/>
            <p:nvPr/>
          </p:nvSpPr>
          <p:spPr bwMode="auto">
            <a:xfrm>
              <a:off x="368012" y="5541204"/>
              <a:ext cx="201600" cy="211119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tx2"/>
                </a:buClr>
                <a:buSzTx/>
                <a:buFont typeface="Symbol" pitchFamily="18" charset="2"/>
                <a:buNone/>
                <a:tabLst/>
              </a:pPr>
              <a:endParaRPr kumimoji="0" lang="en-GB" sz="1400" b="0" i="0" u="none" strike="noStrike" cap="none" normalizeH="0" baseline="0" smtClean="0">
                <a:ln>
                  <a:noFill/>
                </a:ln>
                <a:solidFill>
                  <a:srgbClr val="737377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11" name="Rounded Rectangle 10"/>
          <p:cNvSpPr/>
          <p:nvPr/>
        </p:nvSpPr>
        <p:spPr bwMode="auto">
          <a:xfrm>
            <a:off x="251209" y="5545720"/>
            <a:ext cx="1368461" cy="763600"/>
          </a:xfrm>
          <a:prstGeom prst="roundRect">
            <a:avLst>
              <a:gd name="adj" fmla="val 13617"/>
            </a:avLst>
          </a:prstGeom>
          <a:noFill/>
          <a:ln w="9525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 typeface="Symbol" pitchFamily="18" charset="2"/>
              <a:buNone/>
              <a:tabLst/>
            </a:pPr>
            <a:endParaRPr kumimoji="0" lang="en-GB" sz="1400" b="0" i="0" u="none" strike="noStrike" cap="none" normalizeH="0" baseline="0" smtClean="0">
              <a:ln>
                <a:noFill/>
              </a:ln>
              <a:solidFill>
                <a:srgbClr val="737377"/>
              </a:solidFill>
              <a:effectLst/>
              <a:latin typeface="Arial" charset="0"/>
            </a:endParaRPr>
          </a:p>
        </p:txBody>
      </p:sp>
      <p:sp>
        <p:nvSpPr>
          <p:cNvPr id="12" name="Rounded Rectangle 11"/>
          <p:cNvSpPr/>
          <p:nvPr/>
        </p:nvSpPr>
        <p:spPr bwMode="auto">
          <a:xfrm>
            <a:off x="251209" y="1094654"/>
            <a:ext cx="1368462" cy="4353362"/>
          </a:xfrm>
          <a:prstGeom prst="roundRect">
            <a:avLst>
              <a:gd name="adj" fmla="val 7883"/>
            </a:avLst>
          </a:prstGeom>
          <a:noFill/>
          <a:ln w="9525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 typeface="Symbol" pitchFamily="18" charset="2"/>
              <a:buNone/>
              <a:tabLst/>
            </a:pPr>
            <a:endParaRPr kumimoji="0" lang="en-GB" sz="900" i="0" u="none" strike="noStrike" cap="none" normalizeH="0" baseline="0" dirty="0" smtClean="0">
              <a:ln>
                <a:noFill/>
              </a:ln>
              <a:effectLst/>
              <a:latin typeface="Arial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 typeface="Symbol" pitchFamily="18" charset="2"/>
              <a:buNone/>
              <a:tabLst/>
            </a:pPr>
            <a:r>
              <a:rPr kumimoji="0" lang="en-GB" sz="90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This map shows the relative</a:t>
            </a:r>
            <a:r>
              <a:rPr kumimoji="0" lang="en-GB" sz="900" i="0" u="none" strike="noStrike" cap="none" normalizeH="0" dirty="0" smtClean="0">
                <a:ln>
                  <a:noFill/>
                </a:ln>
                <a:effectLst/>
                <a:latin typeface="Arial" charset="0"/>
              </a:rPr>
              <a:t> </a:t>
            </a:r>
            <a:r>
              <a:rPr kumimoji="0" lang="en-GB" sz="90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location</a:t>
            </a:r>
            <a:r>
              <a:rPr kumimoji="0" lang="en-GB" sz="900" i="0" u="none" strike="noStrike" cap="none" normalizeH="0" dirty="0" smtClean="0">
                <a:ln>
                  <a:noFill/>
                </a:ln>
                <a:effectLst/>
                <a:latin typeface="Arial" charset="0"/>
              </a:rPr>
              <a:t> of each ED hospital across London. 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 typeface="Symbol" pitchFamily="18" charset="2"/>
              <a:buNone/>
              <a:tabLst/>
            </a:pPr>
            <a:endParaRPr kumimoji="0" lang="en-GB" sz="800" i="0" u="none" strike="noStrike" cap="none" normalizeH="0" dirty="0" smtClean="0">
              <a:ln>
                <a:noFill/>
              </a:ln>
              <a:effectLst/>
              <a:latin typeface="Arial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 typeface="Symbol" pitchFamily="18" charset="2"/>
              <a:buNone/>
              <a:tabLst/>
            </a:pPr>
            <a:r>
              <a:rPr kumimoji="0" lang="en-GB" sz="900" i="0" u="none" strike="noStrike" cap="none" normalizeH="0" dirty="0" smtClean="0">
                <a:ln>
                  <a:noFill/>
                </a:ln>
                <a:effectLst/>
                <a:latin typeface="Arial" charset="0"/>
              </a:rPr>
              <a:t>The size of the bubble relates to the comparative hours lost*  at that hospital.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 typeface="Symbol" pitchFamily="18" charset="2"/>
              <a:buNone/>
              <a:tabLst/>
            </a:pPr>
            <a:endParaRPr lang="en-GB" sz="800" dirty="0" smtClean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 typeface="Symbol" pitchFamily="18" charset="2"/>
              <a:buNone/>
              <a:tabLst/>
            </a:pPr>
            <a:endParaRPr lang="en-GB" sz="800" dirty="0" smtClean="0"/>
          </a:p>
          <a:p>
            <a:pPr marL="171450" indent="-171450" eaLnBrk="0" hangingPunct="0">
              <a:spcBef>
                <a:spcPct val="5000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GB" sz="900" dirty="0" smtClean="0"/>
              <a:t>The smaller the </a:t>
            </a:r>
            <a:r>
              <a:rPr lang="en-GB" sz="900" dirty="0"/>
              <a:t>bubble, the </a:t>
            </a:r>
            <a:r>
              <a:rPr lang="en-GB" sz="900" dirty="0" smtClean="0"/>
              <a:t>fewer hours </a:t>
            </a:r>
            <a:r>
              <a:rPr lang="en-GB" sz="900" dirty="0"/>
              <a:t>lost at hospital.</a:t>
            </a:r>
          </a:p>
          <a:p>
            <a:pPr marL="171450" marR="0" indent="-171450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 typeface="Arial" panose="020B0604020202020204" pitchFamily="34" charset="0"/>
              <a:buChar char="•"/>
              <a:tabLst/>
            </a:pPr>
            <a:endParaRPr kumimoji="0" lang="en-GB" sz="800" i="0" u="none" strike="noStrike" cap="none" normalizeH="0" dirty="0" smtClean="0">
              <a:ln>
                <a:noFill/>
              </a:ln>
              <a:effectLst/>
              <a:latin typeface="Arial" charset="0"/>
            </a:endParaRPr>
          </a:p>
          <a:p>
            <a:pPr marL="171450" marR="0" indent="-171450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 typeface="Arial" panose="020B0604020202020204" pitchFamily="34" charset="0"/>
              <a:buChar char="•"/>
              <a:tabLst/>
            </a:pPr>
            <a:r>
              <a:rPr lang="en-GB" sz="900" dirty="0" smtClean="0"/>
              <a:t>T</a:t>
            </a:r>
            <a:r>
              <a:rPr kumimoji="0" lang="en-GB" sz="900" i="0" u="none" strike="noStrike" cap="none" normalizeH="0" dirty="0" smtClean="0">
                <a:ln>
                  <a:noFill/>
                </a:ln>
                <a:effectLst/>
                <a:latin typeface="Arial" charset="0"/>
              </a:rPr>
              <a:t>he larger the bubble, the more hours lost at hospital.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 typeface="Symbol" pitchFamily="18" charset="2"/>
              <a:buNone/>
              <a:tabLst/>
            </a:pPr>
            <a:endParaRPr lang="en-GB" sz="800" baseline="0" dirty="0" smtClean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 typeface="Symbol" pitchFamily="18" charset="2"/>
              <a:buNone/>
              <a:tabLst/>
            </a:pPr>
            <a:endParaRPr lang="en-GB" sz="800" baseline="0" dirty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 typeface="Symbol" pitchFamily="18" charset="2"/>
              <a:buNone/>
              <a:tabLst/>
            </a:pPr>
            <a:endParaRPr kumimoji="0" lang="en-GB" sz="800" i="0" u="none" strike="noStrike" cap="none" normalizeH="0" baseline="0" dirty="0">
              <a:ln>
                <a:noFill/>
              </a:ln>
              <a:effectLst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 typeface="Symbol" pitchFamily="18" charset="2"/>
              <a:buNone/>
              <a:tabLst/>
            </a:pPr>
            <a:r>
              <a:rPr lang="en-GB" sz="700" dirty="0" smtClean="0"/>
              <a:t>* Total time accrued after 15 minutes, for arrival at hospital to patient handover.</a:t>
            </a:r>
            <a:endParaRPr kumimoji="0" lang="en-GB" sz="700" i="0" u="none" strike="noStrike" cap="none" normalizeH="0" baseline="0" dirty="0" smtClean="0">
              <a:ln>
                <a:noFill/>
              </a:ln>
              <a:effectLst/>
            </a:endParaRPr>
          </a:p>
        </p:txBody>
      </p:sp>
      <p:pic>
        <p:nvPicPr>
          <p:cNvPr id="3" name="Picture 2"/>
          <p:cNvPicPr/>
          <p:nvPr>
            <p:extLst>
              <p:ext uri="{D42A27DB-BD31-4B8C-83A1-F6EECF244321}">
                <p14:modId xmlns:p14="http://schemas.microsoft.com/office/powerpoint/2010/main" xmlns="" val="225939920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1763688" y="1076562"/>
            <a:ext cx="6984776" cy="5296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60870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01 NEW PA Blue">
      <a:dk1>
        <a:srgbClr val="000000"/>
      </a:dk1>
      <a:lt1>
        <a:srgbClr val="FFFFFF"/>
      </a:lt1>
      <a:dk2>
        <a:srgbClr val="293947"/>
      </a:dk2>
      <a:lt2>
        <a:srgbClr val="5E707D"/>
      </a:lt2>
      <a:accent1>
        <a:srgbClr val="3876BE"/>
      </a:accent1>
      <a:accent2>
        <a:srgbClr val="D78539"/>
      </a:accent2>
      <a:accent3>
        <a:srgbClr val="5D423E"/>
      </a:accent3>
      <a:accent4>
        <a:srgbClr val="45194F"/>
      </a:accent4>
      <a:accent5>
        <a:srgbClr val="2C4310"/>
      </a:accent5>
      <a:accent6>
        <a:srgbClr val="AED373"/>
      </a:accent6>
      <a:hlink>
        <a:srgbClr val="3876BE"/>
      </a:hlink>
      <a:folHlink>
        <a:srgbClr val="5E707D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rgbClr val="6666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 xmlns="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>
            <a:schemeClr val="tx2"/>
          </a:buClr>
          <a:buSzTx/>
          <a:buFont typeface="Symbol" pitchFamily="18" charset="2"/>
          <a:buNone/>
          <a:tabLst/>
          <a:defRPr kumimoji="0" lang="en-GB" sz="1400" b="0" i="0" u="none" strike="noStrike" cap="none" normalizeH="0" baseline="0" smtClean="0">
            <a:ln>
              <a:noFill/>
            </a:ln>
            <a:solidFill>
              <a:srgbClr val="737377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rgbClr val="6666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 xmlns="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>
            <a:schemeClr val="tx2"/>
          </a:buClr>
          <a:buSzTx/>
          <a:buFont typeface="Symbol" pitchFamily="18" charset="2"/>
          <a:buNone/>
          <a:tabLst/>
          <a:defRPr kumimoji="0" lang="en-GB" sz="1400" b="0" i="0" u="none" strike="noStrike" cap="none" normalizeH="0" baseline="0" smtClean="0">
            <a:ln>
              <a:noFill/>
            </a:ln>
            <a:solidFill>
              <a:srgbClr val="737377"/>
            </a:solidFill>
            <a:effectLst/>
            <a:latin typeface="Arial" charset="0"/>
          </a:defRPr>
        </a:defPPr>
      </a:lstStyle>
    </a:lnDef>
    <a:txDef>
      <a:spPr>
        <a:noFill/>
      </a:spPr>
      <a:bodyPr wrap="square" lIns="0" tIns="0" rIns="0" bIns="0" rtlCol="0">
        <a:noAutofit/>
      </a:bodyPr>
      <a:lstStyle>
        <a:defPPr algn="l"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84262</TotalTime>
  <Words>101</Words>
  <Application>Microsoft Office PowerPoint</Application>
  <PresentationFormat>On-screen Show (4:3)</PresentationFormat>
  <Paragraphs>22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Blank</vt:lpstr>
      <vt:lpstr>London Ambulance Service</vt:lpstr>
      <vt:lpstr>Slide 2</vt:lpstr>
      <vt:lpstr>Slide 3</vt:lpstr>
    </vt:vector>
  </TitlesOfParts>
  <Company>London Ambulance Service NHS Trust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Constantinou</dc:creator>
  <cp:lastModifiedBy>user</cp:lastModifiedBy>
  <cp:revision>3231</cp:revision>
  <cp:lastPrinted>2018-02-15T14:21:09Z</cp:lastPrinted>
  <dcterms:created xsi:type="dcterms:W3CDTF">2007-03-16T18:44:37Z</dcterms:created>
  <dcterms:modified xsi:type="dcterms:W3CDTF">2018-09-06T09:43:03Z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