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0"/>
  </p:notesMasterIdLst>
  <p:sldIdLst>
    <p:sldId id="464" r:id="rId3"/>
    <p:sldId id="581" r:id="rId4"/>
    <p:sldId id="580" r:id="rId5"/>
    <p:sldId id="559" r:id="rId6"/>
    <p:sldId id="560" r:id="rId7"/>
    <p:sldId id="545" r:id="rId8"/>
    <p:sldId id="578" r:id="rId9"/>
    <p:sldId id="558" r:id="rId10"/>
    <p:sldId id="516" r:id="rId11"/>
    <p:sldId id="537" r:id="rId12"/>
    <p:sldId id="534" r:id="rId13"/>
    <p:sldId id="587" r:id="rId14"/>
    <p:sldId id="562" r:id="rId15"/>
    <p:sldId id="582" r:id="rId16"/>
    <p:sldId id="585" r:id="rId17"/>
    <p:sldId id="509" r:id="rId18"/>
    <p:sldId id="525" r:id="rId19"/>
    <p:sldId id="526" r:id="rId20"/>
    <p:sldId id="527" r:id="rId21"/>
    <p:sldId id="571" r:id="rId22"/>
    <p:sldId id="572" r:id="rId23"/>
    <p:sldId id="567" r:id="rId24"/>
    <p:sldId id="565" r:id="rId25"/>
    <p:sldId id="576" r:id="rId26"/>
    <p:sldId id="577" r:id="rId27"/>
    <p:sldId id="569" r:id="rId28"/>
    <p:sldId id="568" r:id="rId2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546A751-DE3E-40E0-A3F6-97F0672713A2}">
          <p14:sldIdLst>
            <p14:sldId id="464"/>
            <p14:sldId id="581"/>
            <p14:sldId id="580"/>
            <p14:sldId id="559"/>
            <p14:sldId id="560"/>
            <p14:sldId id="545"/>
            <p14:sldId id="578"/>
            <p14:sldId id="558"/>
            <p14:sldId id="516"/>
            <p14:sldId id="537"/>
            <p14:sldId id="534"/>
            <p14:sldId id="587"/>
            <p14:sldId id="562"/>
            <p14:sldId id="582"/>
            <p14:sldId id="585"/>
            <p14:sldId id="509"/>
            <p14:sldId id="525"/>
            <p14:sldId id="526"/>
            <p14:sldId id="527"/>
            <p14:sldId id="571"/>
            <p14:sldId id="572"/>
            <p14:sldId id="567"/>
            <p14:sldId id="565"/>
            <p14:sldId id="576"/>
            <p14:sldId id="577"/>
            <p14:sldId id="569"/>
            <p14:sldId id="56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D78"/>
    <a:srgbClr val="009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7"/>
    <p:restoredTop sz="94667"/>
  </p:normalViewPr>
  <p:slideViewPr>
    <p:cSldViewPr>
      <p:cViewPr varScale="1">
        <p:scale>
          <a:sx n="86" d="100"/>
          <a:sy n="86" d="100"/>
        </p:scale>
        <p:origin x="-149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Finn" userId="d92fce0f836bbc6b" providerId="LiveId" clId="{17E6CF04-EC01-45F8-AB34-836266E1134B}"/>
    <pc:docChg chg="undo addSld modSld">
      <pc:chgData name="Bob Finn" userId="d92fce0f836bbc6b" providerId="LiveId" clId="{17E6CF04-EC01-45F8-AB34-836266E1134B}" dt="2017-09-28T09:58:53.119" v="10"/>
      <pc:docMkLst>
        <pc:docMk/>
      </pc:docMkLst>
      <pc:sldChg chg="modSp">
        <pc:chgData name="Bob Finn" userId="d92fce0f836bbc6b" providerId="LiveId" clId="{17E6CF04-EC01-45F8-AB34-836266E1134B}" dt="2017-09-28T09:56:11.081" v="9" actId="1035"/>
        <pc:sldMkLst>
          <pc:docMk/>
          <pc:sldMk cId="99861740" sldId="515"/>
        </pc:sldMkLst>
        <pc:spChg chg="mod">
          <ac:chgData name="Bob Finn" userId="d92fce0f836bbc6b" providerId="LiveId" clId="{17E6CF04-EC01-45F8-AB34-836266E1134B}" dt="2017-09-28T09:56:11.081" v="9" actId="1035"/>
          <ac:spMkLst>
            <pc:docMk/>
            <pc:sldMk cId="99861740" sldId="515"/>
            <ac:spMk id="6" creationId="{6163A624-FBB3-4D0D-98D1-01DB7BA82F7F}"/>
          </ac:spMkLst>
        </pc:spChg>
      </pc:sldChg>
      <pc:sldChg chg="add">
        <pc:chgData name="Bob Finn" userId="d92fce0f836bbc6b" providerId="LiveId" clId="{17E6CF04-EC01-45F8-AB34-836266E1134B}" dt="2017-09-28T09:58:53.119" v="10"/>
        <pc:sldMkLst>
          <pc:docMk/>
          <pc:sldMk cId="3137599940" sldId="539"/>
        </pc:sldMkLst>
      </pc:sldChg>
      <pc:sldChg chg="add">
        <pc:chgData name="Bob Finn" userId="d92fce0f836bbc6b" providerId="LiveId" clId="{17E6CF04-EC01-45F8-AB34-836266E1134B}" dt="2017-09-28T09:58:53.119" v="10"/>
        <pc:sldMkLst>
          <pc:docMk/>
          <pc:sldMk cId="2452750356" sldId="540"/>
        </pc:sldMkLst>
      </pc:sldChg>
      <pc:sldChg chg="add">
        <pc:chgData name="Bob Finn" userId="d92fce0f836bbc6b" providerId="LiveId" clId="{17E6CF04-EC01-45F8-AB34-836266E1134B}" dt="2017-09-28T09:58:53.119" v="10"/>
        <pc:sldMkLst>
          <pc:docMk/>
          <pc:sldMk cId="1631423148" sldId="5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6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634"/>
          </a:xfrm>
          <a:prstGeom prst="rect">
            <a:avLst/>
          </a:prstGeom>
        </p:spPr>
        <p:txBody>
          <a:bodyPr vert="horz" lIns="91440" tIns="45720" rIns="91440" bIns="45720" rtlCol="0"/>
          <a:lstStyle>
            <a:lvl1pPr algn="r">
              <a:defRPr sz="1200"/>
            </a:lvl1pPr>
          </a:lstStyle>
          <a:p>
            <a:fld id="{CE44D7A4-DE3B-45AA-8F02-84C5E3AE727B}" type="datetimeFigureOut">
              <a:rPr lang="en-GB" smtClean="0"/>
              <a:pPr/>
              <a:t>02/07/2018</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0309"/>
            <a:ext cx="5438775"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443"/>
            <a:ext cx="2946400" cy="4936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443"/>
            <a:ext cx="2946400" cy="493634"/>
          </a:xfrm>
          <a:prstGeom prst="rect">
            <a:avLst/>
          </a:prstGeom>
        </p:spPr>
        <p:txBody>
          <a:bodyPr vert="horz" lIns="91440" tIns="45720" rIns="91440" bIns="45720" rtlCol="0" anchor="b"/>
          <a:lstStyle>
            <a:lvl1pPr algn="r">
              <a:defRPr sz="1200"/>
            </a:lvl1pPr>
          </a:lstStyle>
          <a:p>
            <a:fld id="{FF2FE6AC-C601-411A-B8B4-51423526B6CD}" type="slidenum">
              <a:rPr lang="en-GB" smtClean="0"/>
              <a:pPr/>
              <a:t>‹#›</a:t>
            </a:fld>
            <a:endParaRPr lang="en-GB"/>
          </a:p>
        </p:txBody>
      </p:sp>
    </p:spTree>
    <p:extLst>
      <p:ext uri="{BB962C8B-B14F-4D97-AF65-F5344CB8AC3E}">
        <p14:creationId xmlns:p14="http://schemas.microsoft.com/office/powerpoint/2010/main" xmlns="" val="150620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Geneva" charset="0"/>
              </a:defRPr>
            </a:lvl1pPr>
            <a:lvl2pPr marL="742950" indent="-285750">
              <a:defRPr sz="2400">
                <a:solidFill>
                  <a:schemeClr val="tx1"/>
                </a:solidFill>
                <a:latin typeface="Times" charset="0"/>
                <a:ea typeface="Geneva" charset="0"/>
                <a:cs typeface="Geneva" charset="0"/>
              </a:defRPr>
            </a:lvl2pPr>
            <a:lvl3pPr marL="1143000" indent="-228600">
              <a:defRPr sz="2400">
                <a:solidFill>
                  <a:schemeClr val="tx1"/>
                </a:solidFill>
                <a:latin typeface="Times" charset="0"/>
                <a:ea typeface="Geneva" charset="0"/>
                <a:cs typeface="Geneva" charset="0"/>
              </a:defRPr>
            </a:lvl3pPr>
            <a:lvl4pPr marL="1600200" indent="-228600">
              <a:defRPr sz="2400">
                <a:solidFill>
                  <a:schemeClr val="tx1"/>
                </a:solidFill>
                <a:latin typeface="Times" charset="0"/>
                <a:ea typeface="Geneva" charset="0"/>
                <a:cs typeface="Geneva" charset="0"/>
              </a:defRPr>
            </a:lvl4pPr>
            <a:lvl5pPr marL="2057400" indent="-228600">
              <a:defRPr sz="2400">
                <a:solidFill>
                  <a:schemeClr val="tx1"/>
                </a:solidFill>
                <a:latin typeface="Times"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Times"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Times"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Times"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Times" charset="0"/>
                <a:ea typeface="Geneva" charset="0"/>
                <a:cs typeface="Geneva" charset="0"/>
              </a:defRPr>
            </a:lvl9pPr>
          </a:lstStyle>
          <a:p>
            <a:fld id="{EA76330E-A500-4E43-B0F4-1D68ED8F562C}" type="slidenum">
              <a:rPr lang="en-GB" sz="1200"/>
              <a:pPr/>
              <a:t>1</a:t>
            </a:fld>
            <a:endParaRPr lang="en-GB" sz="1200" dirty="0"/>
          </a:p>
        </p:txBody>
      </p:sp>
      <p:sp>
        <p:nvSpPr>
          <p:cNvPr id="52226" name="Rectangle 2"/>
          <p:cNvSpPr>
            <a:spLocks noGrp="1" noRot="1" noChangeAspect="1" noChangeArrowheads="1"/>
          </p:cNvSpPr>
          <p:nvPr>
            <p:ph type="sldImg"/>
          </p:nvPr>
        </p:nvSpPr>
        <p:spPr>
          <a:xfrm>
            <a:off x="1143000" y="685800"/>
            <a:ext cx="4572000" cy="3429000"/>
          </a:xfrm>
          <a:solidFill>
            <a:srgbClr val="FFFFFF"/>
          </a:solidFill>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GB" dirty="0">
              <a:ea typeface="Geneva" charset="0"/>
              <a:cs typeface="+mn-cs"/>
            </a:endParaRPr>
          </a:p>
        </p:txBody>
      </p:sp>
    </p:spTree>
    <p:extLst>
      <p:ext uri="{BB962C8B-B14F-4D97-AF65-F5344CB8AC3E}">
        <p14:creationId xmlns:p14="http://schemas.microsoft.com/office/powerpoint/2010/main" xmlns="" val="121549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g num"/>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41525" indent="-225425">
              <a:defRPr>
                <a:solidFill>
                  <a:schemeClr val="tx1"/>
                </a:solidFill>
                <a:latin typeface="Arial" panose="020B0604020202020204" pitchFamily="34" charset="0"/>
                <a:cs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9AC653-0DD1-4286-B1A3-F07C2A8E8817}" type="slidenum">
              <a:rPr lang="en-US" altLang="en-US" smtClean="0">
                <a:solidFill>
                  <a:srgbClr val="000000"/>
                </a:solidFill>
              </a:rPr>
              <a:pPr/>
              <a:t>24</a:t>
            </a:fld>
            <a:endParaRPr lang="en-US" altLang="en-US" smtClean="0">
              <a:solidFill>
                <a:srgbClr val="000000"/>
              </a:solidFill>
            </a:endParaRPr>
          </a:p>
        </p:txBody>
      </p:sp>
      <p:sp>
        <p:nvSpPr>
          <p:cNvPr id="22531" name="Rectangle 4"/>
          <p:cNvSpPr>
            <a:spLocks noGrp="1" noRot="1" noChangeAspect="1" noChangeArrowheads="1" noTextEdit="1"/>
          </p:cNvSpPr>
          <p:nvPr>
            <p:ph type="sldImg"/>
          </p:nvPr>
        </p:nvSpPr>
        <p:spPr bwMode="auto">
          <a:xfrm>
            <a:off x="841375" y="755650"/>
            <a:ext cx="4954588" cy="37179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532" name="Rectangle 5"/>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xmlns="" val="379269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3787A0-3759-46E1-910E-CE5824413396}" type="slidenum">
              <a:rPr lang="en-GB" altLang="en-US" smtClean="0"/>
              <a:pPr/>
              <a:t>25</a:t>
            </a:fld>
            <a:endParaRPr lang="en-GB" altLang="en-US" smtClean="0"/>
          </a:p>
        </p:txBody>
      </p:sp>
    </p:spTree>
    <p:extLst>
      <p:ext uri="{BB962C8B-B14F-4D97-AF65-F5344CB8AC3E}">
        <p14:creationId xmlns:p14="http://schemas.microsoft.com/office/powerpoint/2010/main" xmlns="" val="2665222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LAS Badge logotype RGB.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39725" y="144780"/>
            <a:ext cx="8408988" cy="1297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Rectangle 3"/>
          <p:cNvSpPr>
            <a:spLocks noGrp="1" noChangeArrowheads="1"/>
          </p:cNvSpPr>
          <p:nvPr>
            <p:ph type="ctrTitle"/>
          </p:nvPr>
        </p:nvSpPr>
        <p:spPr>
          <a:xfrm>
            <a:off x="323850" y="2209800"/>
            <a:ext cx="8382000" cy="1143000"/>
          </a:xfrm>
        </p:spPr>
        <p:txBody>
          <a:bodyPr/>
          <a:lstStyle>
            <a:lvl1pPr>
              <a:defRPr sz="6600">
                <a:solidFill>
                  <a:schemeClr val="accent1"/>
                </a:solidFill>
              </a:defRPr>
            </a:lvl1pPr>
          </a:lstStyle>
          <a:p>
            <a:pPr lvl="0"/>
            <a:r>
              <a:rPr lang="en-US" noProof="0" dirty="0"/>
              <a:t>Click to edit Master title style</a:t>
            </a:r>
          </a:p>
        </p:txBody>
      </p:sp>
      <p:sp>
        <p:nvSpPr>
          <p:cNvPr id="31748" name="Rectangle 4"/>
          <p:cNvSpPr>
            <a:spLocks noGrp="1" noChangeArrowheads="1"/>
          </p:cNvSpPr>
          <p:nvPr>
            <p:ph type="subTitle" idx="1"/>
          </p:nvPr>
        </p:nvSpPr>
        <p:spPr>
          <a:xfrm>
            <a:off x="323850" y="3429000"/>
            <a:ext cx="8382000" cy="1295400"/>
          </a:xfrm>
        </p:spPr>
        <p:txBody>
          <a:bodyPr/>
          <a:lstStyle>
            <a:lvl1pPr marL="0" indent="0">
              <a:defRPr sz="4000"/>
            </a:lvl1pPr>
          </a:lstStyle>
          <a:p>
            <a:pPr lvl="0"/>
            <a:r>
              <a:rPr lang="en-US" noProof="0"/>
              <a:t>Click to edit Master subtitle style</a:t>
            </a:r>
          </a:p>
        </p:txBody>
      </p:sp>
      <p:sp>
        <p:nvSpPr>
          <p:cNvPr id="8" name="Rectangle 5"/>
          <p:cNvSpPr>
            <a:spLocks noGrp="1" noChangeArrowheads="1"/>
          </p:cNvSpPr>
          <p:nvPr>
            <p:ph type="ftr" sz="quarter" idx="10"/>
          </p:nvPr>
        </p:nvSpPr>
        <p:spPr>
          <a:xfrm>
            <a:off x="861629" y="6595834"/>
            <a:ext cx="2021337" cy="279318"/>
          </a:xfrm>
        </p:spPr>
        <p:txBody>
          <a:bodyPr/>
          <a:lstStyle>
            <a:lvl1pPr algn="ctr">
              <a:defRPr sz="800" smtClean="0">
                <a:solidFill>
                  <a:srgbClr val="FFFFFF"/>
                </a:solidFill>
                <a:latin typeface="Arial"/>
                <a:cs typeface="Arial"/>
              </a:defRPr>
            </a:lvl1pPr>
          </a:lstStyle>
          <a:p>
            <a:pPr>
              <a:defRPr/>
            </a:pPr>
            <a:r>
              <a:rPr lang="en-GB"/>
              <a:t>London Ambulance Service NHS Trust</a:t>
            </a:r>
          </a:p>
        </p:txBody>
      </p:sp>
      <p:sp>
        <p:nvSpPr>
          <p:cNvPr id="9" name="Rectangle 6"/>
          <p:cNvSpPr>
            <a:spLocks noGrp="1" noChangeArrowheads="1"/>
          </p:cNvSpPr>
          <p:nvPr>
            <p:ph type="sldNum" sz="quarter" idx="11"/>
          </p:nvPr>
        </p:nvSpPr>
        <p:spPr>
          <a:xfrm>
            <a:off x="8604448" y="6573892"/>
            <a:ext cx="431800" cy="308610"/>
          </a:xfrm>
        </p:spPr>
        <p:txBody>
          <a:bodyPr/>
          <a:lstStyle>
            <a:lvl1pPr>
              <a:defRPr/>
            </a:lvl1pPr>
          </a:lstStyle>
          <a:p>
            <a:fld id="{F4DC5FE2-0813-A540-81DA-A9B02AF1D89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xmlns="" val="76646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71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spc="-5"/>
              <a:t>London </a:t>
            </a:r>
            <a:r>
              <a:rPr lang="en-US"/>
              <a:t>Ambulance </a:t>
            </a:r>
            <a:r>
              <a:rPr lang="en-US" spc="-5"/>
              <a:t>Service NHS</a:t>
            </a:r>
            <a:r>
              <a:rPr lang="en-US" spc="25"/>
              <a:t> </a:t>
            </a:r>
            <a:r>
              <a:rPr lang="en-US" spc="-5"/>
              <a:t>Trust</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88900">
              <a:spcBef>
                <a:spcPts val="280"/>
              </a:spcBef>
            </a:pPr>
            <a:fld id="{81D60167-4931-47E6-BA6A-407CBD079E47}" type="slidenum">
              <a:rPr lang="en-GB" spc="-5" smtClean="0"/>
              <a:pPr marL="88900">
                <a:spcBef>
                  <a:spcPts val="280"/>
                </a:spcBef>
              </a:pPr>
              <a:t>‹#›</a:t>
            </a:fld>
            <a:endParaRPr lang="en-GB" spc="-5" dirty="0"/>
          </a:p>
        </p:txBody>
      </p:sp>
    </p:spTree>
    <p:extLst>
      <p:ext uri="{BB962C8B-B14F-4D97-AF65-F5344CB8AC3E}">
        <p14:creationId xmlns:p14="http://schemas.microsoft.com/office/powerpoint/2010/main" xmlns="" val="115170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71C5"/>
                </a:solidFill>
                <a:latin typeface="Calibri"/>
                <a:cs typeface="Calibri"/>
              </a:defRPr>
            </a:lvl1pPr>
          </a:lstStyle>
          <a:p>
            <a:endParaRPr/>
          </a:p>
        </p:txBody>
      </p:sp>
      <p:sp>
        <p:nvSpPr>
          <p:cNvPr id="3" name="Holder 3"/>
          <p:cNvSpPr>
            <a:spLocks noGrp="1"/>
          </p:cNvSpPr>
          <p:nvPr>
            <p:ph sz="half" idx="2"/>
          </p:nvPr>
        </p:nvSpPr>
        <p:spPr>
          <a:xfrm>
            <a:off x="457200" y="1577340"/>
            <a:ext cx="397764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spc="-5"/>
              <a:t>London </a:t>
            </a:r>
            <a:r>
              <a:rPr lang="en-US"/>
              <a:t>Ambulance </a:t>
            </a:r>
            <a:r>
              <a:rPr lang="en-US" spc="-5"/>
              <a:t>Service NHS</a:t>
            </a:r>
            <a:r>
              <a:rPr lang="en-US" spc="25"/>
              <a:t> </a:t>
            </a:r>
            <a:r>
              <a:rPr lang="en-US" spc="-5"/>
              <a:t>Trust</a:t>
            </a:r>
            <a:endParaRPr lang="en-US"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88900">
              <a:spcBef>
                <a:spcPts val="280"/>
              </a:spcBef>
            </a:pPr>
            <a:fld id="{81D60167-4931-47E6-BA6A-407CBD079E47}" type="slidenum">
              <a:rPr lang="en-GB" spc="-5" smtClean="0"/>
              <a:pPr marL="88900">
                <a:spcBef>
                  <a:spcPts val="280"/>
                </a:spcBef>
              </a:pPr>
              <a:t>‹#›</a:t>
            </a:fld>
            <a:endParaRPr lang="en-GB" spc="-5" dirty="0"/>
          </a:p>
        </p:txBody>
      </p:sp>
    </p:spTree>
    <p:extLst>
      <p:ext uri="{BB962C8B-B14F-4D97-AF65-F5344CB8AC3E}">
        <p14:creationId xmlns:p14="http://schemas.microsoft.com/office/powerpoint/2010/main" xmlns="" val="191196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71C5"/>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spc="-5"/>
              <a:t>London </a:t>
            </a:r>
            <a:r>
              <a:rPr lang="en-US"/>
              <a:t>Ambulance </a:t>
            </a:r>
            <a:r>
              <a:rPr lang="en-US" spc="-5"/>
              <a:t>Service NHS</a:t>
            </a:r>
            <a:r>
              <a:rPr lang="en-US" spc="25"/>
              <a:t> </a:t>
            </a:r>
            <a:r>
              <a:rPr lang="en-US" spc="-5"/>
              <a:t>Trust</a:t>
            </a:r>
            <a:endParaRPr lang="en-US"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88900">
              <a:spcBef>
                <a:spcPts val="280"/>
              </a:spcBef>
            </a:pPr>
            <a:fld id="{81D60167-4931-47E6-BA6A-407CBD079E47}" type="slidenum">
              <a:rPr lang="en-GB" spc="-5" smtClean="0"/>
              <a:pPr marL="88900">
                <a:spcBef>
                  <a:spcPts val="280"/>
                </a:spcBef>
              </a:pPr>
              <a:t>‹#›</a:t>
            </a:fld>
            <a:endParaRPr lang="en-GB" spc="-5" dirty="0"/>
          </a:p>
        </p:txBody>
      </p:sp>
    </p:spTree>
    <p:extLst>
      <p:ext uri="{BB962C8B-B14F-4D97-AF65-F5344CB8AC3E}">
        <p14:creationId xmlns:p14="http://schemas.microsoft.com/office/powerpoint/2010/main" xmlns="" val="1327039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spc="-5"/>
              <a:t>London </a:t>
            </a:r>
            <a:r>
              <a:rPr lang="en-US"/>
              <a:t>Ambulance </a:t>
            </a:r>
            <a:r>
              <a:rPr lang="en-US" spc="-5"/>
              <a:t>Service NHS</a:t>
            </a:r>
            <a:r>
              <a:rPr lang="en-US" spc="25"/>
              <a:t> </a:t>
            </a:r>
            <a:r>
              <a:rPr lang="en-US" spc="-5"/>
              <a:t>Trust</a:t>
            </a:r>
            <a:endParaRPr lang="en-US"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88900">
              <a:spcBef>
                <a:spcPts val="280"/>
              </a:spcBef>
            </a:pPr>
            <a:fld id="{81D60167-4931-47E6-BA6A-407CBD079E47}" type="slidenum">
              <a:rPr lang="en-GB" spc="-5" smtClean="0"/>
              <a:pPr marL="88900">
                <a:spcBef>
                  <a:spcPts val="280"/>
                </a:spcBef>
              </a:pPr>
              <a:t>‹#›</a:t>
            </a:fld>
            <a:endParaRPr lang="en-GB" spc="-5" dirty="0"/>
          </a:p>
        </p:txBody>
      </p:sp>
    </p:spTree>
    <p:extLst>
      <p:ext uri="{BB962C8B-B14F-4D97-AF65-F5344CB8AC3E}">
        <p14:creationId xmlns:p14="http://schemas.microsoft.com/office/powerpoint/2010/main" xmlns="" val="1169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normal">
    <p:spTree>
      <p:nvGrpSpPr>
        <p:cNvPr id="1" name=""/>
        <p:cNvGrpSpPr/>
        <p:nvPr/>
      </p:nvGrpSpPr>
      <p:grpSpPr>
        <a:xfrm>
          <a:off x="0" y="0"/>
          <a:ext cx="0" cy="0"/>
          <a:chOff x="0" y="0"/>
          <a:chExt cx="0" cy="0"/>
        </a:xfrm>
      </p:grpSpPr>
      <p:sp>
        <p:nvSpPr>
          <p:cNvPr id="40" name="Rectangle 39"/>
          <p:cNvSpPr/>
          <p:nvPr userDrawn="1"/>
        </p:nvSpPr>
        <p:spPr>
          <a:xfrm>
            <a:off x="1" y="1"/>
            <a:ext cx="6105525" cy="29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Freeform 17"/>
          <p:cNvSpPr/>
          <p:nvPr userDrawn="1"/>
        </p:nvSpPr>
        <p:spPr>
          <a:xfrm>
            <a:off x="0" y="282296"/>
            <a:ext cx="9029734" cy="540331"/>
          </a:xfrm>
          <a:custGeom>
            <a:avLst/>
            <a:gdLst>
              <a:gd name="connsiteX0" fmla="*/ 0 w 9036934"/>
              <a:gd name="connsiteY0" fmla="*/ 0 h 474519"/>
              <a:gd name="connsiteX1" fmla="*/ 9036934 w 9036934"/>
              <a:gd name="connsiteY1" fmla="*/ 0 h 474519"/>
              <a:gd name="connsiteX2" fmla="*/ 9036934 w 9036934"/>
              <a:gd name="connsiteY2" fmla="*/ 474519 h 474519"/>
              <a:gd name="connsiteX3" fmla="*/ 0 w 9036934"/>
              <a:gd name="connsiteY3" fmla="*/ 474519 h 474519"/>
              <a:gd name="connsiteX4" fmla="*/ 0 w 9036934"/>
              <a:gd name="connsiteY4" fmla="*/ 0 h 474519"/>
              <a:gd name="connsiteX0" fmla="*/ 0 w 9036934"/>
              <a:gd name="connsiteY0" fmla="*/ 0 h 474519"/>
              <a:gd name="connsiteX1" fmla="*/ 9036934 w 9036934"/>
              <a:gd name="connsiteY1" fmla="*/ 0 h 474519"/>
              <a:gd name="connsiteX2" fmla="*/ 8898038 w 9036934"/>
              <a:gd name="connsiteY2" fmla="*/ 474519 h 474519"/>
              <a:gd name="connsiteX3" fmla="*/ 0 w 9036934"/>
              <a:gd name="connsiteY3" fmla="*/ 474519 h 474519"/>
              <a:gd name="connsiteX4" fmla="*/ 0 w 9036934"/>
              <a:gd name="connsiteY4" fmla="*/ 0 h 474519"/>
              <a:gd name="connsiteX0" fmla="*/ 0 w 9036934"/>
              <a:gd name="connsiteY0" fmla="*/ 0 h 474519"/>
              <a:gd name="connsiteX1" fmla="*/ 9036934 w 9036934"/>
              <a:gd name="connsiteY1" fmla="*/ 0 h 474519"/>
              <a:gd name="connsiteX2" fmla="*/ 8869102 w 9036934"/>
              <a:gd name="connsiteY2" fmla="*/ 474519 h 474519"/>
              <a:gd name="connsiteX3" fmla="*/ 0 w 9036934"/>
              <a:gd name="connsiteY3" fmla="*/ 474519 h 474519"/>
              <a:gd name="connsiteX4" fmla="*/ 0 w 9036934"/>
              <a:gd name="connsiteY4" fmla="*/ 0 h 474519"/>
              <a:gd name="connsiteX0" fmla="*/ 0 w 9036934"/>
              <a:gd name="connsiteY0" fmla="*/ 0 h 474519"/>
              <a:gd name="connsiteX1" fmla="*/ 9036934 w 9036934"/>
              <a:gd name="connsiteY1" fmla="*/ 0 h 474519"/>
              <a:gd name="connsiteX2" fmla="*/ 8831484 w 9036934"/>
              <a:gd name="connsiteY2" fmla="*/ 474519 h 474519"/>
              <a:gd name="connsiteX3" fmla="*/ 0 w 9036934"/>
              <a:gd name="connsiteY3" fmla="*/ 474519 h 474519"/>
              <a:gd name="connsiteX4" fmla="*/ 0 w 9036934"/>
              <a:gd name="connsiteY4" fmla="*/ 0 h 47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6934" h="474519">
                <a:moveTo>
                  <a:pt x="0" y="0"/>
                </a:moveTo>
                <a:lnTo>
                  <a:pt x="9036934" y="0"/>
                </a:lnTo>
                <a:lnTo>
                  <a:pt x="8831484" y="474519"/>
                </a:lnTo>
                <a:lnTo>
                  <a:pt x="0" y="47451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Footer Placeholder 4"/>
          <p:cNvSpPr>
            <a:spLocks noGrp="1"/>
          </p:cNvSpPr>
          <p:nvPr>
            <p:ph type="ftr" sz="quarter" idx="11"/>
          </p:nvPr>
        </p:nvSpPr>
        <p:spPr>
          <a:xfrm>
            <a:off x="252846" y="6441162"/>
            <a:ext cx="2895600" cy="365125"/>
          </a:xfrm>
        </p:spPr>
        <p:txBody>
          <a:bodyPr/>
          <a:lstStyle>
            <a:lvl1pPr algn="l">
              <a:defRPr/>
            </a:lvl1pPr>
          </a:lstStyle>
          <a:p>
            <a:r>
              <a:rPr lang="en-GB"/>
              <a:t>London Ambulance Service NHS Trust</a:t>
            </a:r>
          </a:p>
        </p:txBody>
      </p:sp>
      <p:sp>
        <p:nvSpPr>
          <p:cNvPr id="2" name="Title 1"/>
          <p:cNvSpPr>
            <a:spLocks noGrp="1"/>
          </p:cNvSpPr>
          <p:nvPr>
            <p:ph type="ctrTitle"/>
          </p:nvPr>
        </p:nvSpPr>
        <p:spPr>
          <a:xfrm>
            <a:off x="1565565" y="226878"/>
            <a:ext cx="6615545" cy="595748"/>
          </a:xfrm>
        </p:spPr>
        <p:txBody>
          <a:bodyPr anchor="b">
            <a:normAutofit/>
          </a:bodyPr>
          <a:lstStyle>
            <a:lvl1pPr>
              <a:defRPr sz="2000">
                <a:solidFill>
                  <a:schemeClr val="bg1"/>
                </a:solidFill>
              </a:defRPr>
            </a:lvl1pPr>
          </a:lstStyle>
          <a:p>
            <a:r>
              <a:rPr lang="en-US" dirty="0"/>
              <a:t>Click to edit Master title style</a:t>
            </a:r>
            <a:endParaRPr lang="en-GB" dirty="0"/>
          </a:p>
        </p:txBody>
      </p:sp>
      <p:pic>
        <p:nvPicPr>
          <p:cNvPr id="12" name="Picture 11" descr="CORP_AS_Style1.png"/>
          <p:cNvPicPr>
            <a:picLocks noChangeAspect="1"/>
          </p:cNvPicPr>
          <p:nvPr userDrawn="1"/>
        </p:nvPicPr>
        <p:blipFill>
          <a:blip r:embed="rId2" cstate="print"/>
          <a:stretch>
            <a:fillRect/>
          </a:stretch>
        </p:blipFill>
        <p:spPr>
          <a:xfrm>
            <a:off x="534699" y="392222"/>
            <a:ext cx="499735" cy="407052"/>
          </a:xfrm>
          <a:prstGeom prst="rect">
            <a:avLst/>
          </a:prstGeom>
        </p:spPr>
      </p:pic>
      <p:sp>
        <p:nvSpPr>
          <p:cNvPr id="31" name="Rectangle 30"/>
          <p:cNvSpPr/>
          <p:nvPr userDrawn="1"/>
        </p:nvSpPr>
        <p:spPr>
          <a:xfrm>
            <a:off x="2888673" y="2417615"/>
            <a:ext cx="5069899" cy="151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5" name="Content Placeholder 44"/>
          <p:cNvSpPr>
            <a:spLocks noGrp="1"/>
          </p:cNvSpPr>
          <p:nvPr>
            <p:ph sz="quarter" idx="13"/>
          </p:nvPr>
        </p:nvSpPr>
        <p:spPr>
          <a:xfrm>
            <a:off x="1565275" y="1369484"/>
            <a:ext cx="6615834" cy="47561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740236" y="6441162"/>
            <a:ext cx="2133600" cy="365125"/>
          </a:xfrm>
          <a:prstGeom prst="rect">
            <a:avLst/>
          </a:prstGeom>
        </p:spPr>
        <p:txBody>
          <a:bodyPr/>
          <a:lstStyle>
            <a:lvl1pPr algn="r">
              <a:defRPr/>
            </a:lvl1pPr>
          </a:lstStyle>
          <a:p>
            <a:endParaRPr lang="en-GB"/>
          </a:p>
        </p:txBody>
      </p:sp>
      <p:sp>
        <p:nvSpPr>
          <p:cNvPr id="20" name="Right Triangle 19"/>
          <p:cNvSpPr/>
          <p:nvPr userDrawn="1"/>
        </p:nvSpPr>
        <p:spPr>
          <a:xfrm flipV="1">
            <a:off x="0" y="2"/>
            <a:ext cx="431760" cy="11416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ight Triangle 20"/>
          <p:cNvSpPr/>
          <p:nvPr userDrawn="1"/>
        </p:nvSpPr>
        <p:spPr>
          <a:xfrm flipH="1">
            <a:off x="8712240" y="2"/>
            <a:ext cx="431760" cy="11416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Slide Number Placeholder 5"/>
          <p:cNvSpPr>
            <a:spLocks noGrp="1"/>
          </p:cNvSpPr>
          <p:nvPr>
            <p:ph type="sldNum" sz="quarter" idx="12"/>
          </p:nvPr>
        </p:nvSpPr>
        <p:spPr>
          <a:xfrm>
            <a:off x="8778875" y="503680"/>
            <a:ext cx="309709" cy="365125"/>
          </a:xfrm>
        </p:spPr>
        <p:txBody>
          <a:bodyPr/>
          <a:lstStyle/>
          <a:p>
            <a:fld id="{AE1701CD-0929-4BB0-90BE-632250BE000A}" type="slidenum">
              <a:rPr lang="en-GB" smtClean="0"/>
              <a:pPr/>
              <a:t>‹#›</a:t>
            </a:fld>
            <a:endParaRPr lang="en-GB"/>
          </a:p>
        </p:txBody>
      </p:sp>
      <p:grpSp>
        <p:nvGrpSpPr>
          <p:cNvPr id="13" name="Group 11"/>
          <p:cNvGrpSpPr/>
          <p:nvPr userDrawn="1"/>
        </p:nvGrpSpPr>
        <p:grpSpPr>
          <a:xfrm>
            <a:off x="-2008675" y="822626"/>
            <a:ext cx="1872208" cy="3136708"/>
            <a:chOff x="6195941" y="562596"/>
            <a:chExt cx="1872208" cy="2352531"/>
          </a:xfrm>
        </p:grpSpPr>
        <p:grpSp>
          <p:nvGrpSpPr>
            <p:cNvPr id="14" name="Group 113"/>
            <p:cNvGrpSpPr/>
            <p:nvPr/>
          </p:nvGrpSpPr>
          <p:grpSpPr>
            <a:xfrm>
              <a:off x="6195941" y="832626"/>
              <a:ext cx="1872208" cy="2082501"/>
              <a:chOff x="-1872716" y="660661"/>
              <a:chExt cx="1872208" cy="1561877"/>
            </a:xfrm>
          </p:grpSpPr>
          <p:sp>
            <p:nvSpPr>
              <p:cNvPr id="19" name="TextBox 18"/>
              <p:cNvSpPr txBox="1"/>
              <p:nvPr/>
            </p:nvSpPr>
            <p:spPr>
              <a:xfrm>
                <a:off x="-1872716" y="984698"/>
                <a:ext cx="1872208" cy="1237840"/>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2" name="Picture 21"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15" name="Group 120"/>
            <p:cNvGrpSpPr/>
            <p:nvPr/>
          </p:nvGrpSpPr>
          <p:grpSpPr>
            <a:xfrm>
              <a:off x="6303954" y="562596"/>
              <a:ext cx="540060" cy="540060"/>
              <a:chOff x="6303954" y="562596"/>
              <a:chExt cx="540060" cy="540060"/>
            </a:xfrm>
          </p:grpSpPr>
          <p:sp>
            <p:nvSpPr>
              <p:cNvPr id="16" name="Donut 15"/>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pic>
            <p:nvPicPr>
              <p:cNvPr id="17" name="Picture 16"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
        <p:nvSpPr>
          <p:cNvPr id="29" name="Parallelogram 28"/>
          <p:cNvSpPr/>
          <p:nvPr userDrawn="1"/>
        </p:nvSpPr>
        <p:spPr>
          <a:xfrm>
            <a:off x="4568400" y="8165"/>
            <a:ext cx="1268649" cy="278400"/>
          </a:xfrm>
          <a:prstGeom prst="parallelogram">
            <a:avLst>
              <a:gd name="adj" fmla="val 50078"/>
            </a:avLst>
          </a:prstGeom>
          <a:solidFill>
            <a:srgbClr val="46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Parallelogram 29"/>
          <p:cNvSpPr/>
          <p:nvPr userDrawn="1"/>
        </p:nvSpPr>
        <p:spPr>
          <a:xfrm>
            <a:off x="5728024" y="0"/>
            <a:ext cx="1149371" cy="278400"/>
          </a:xfrm>
          <a:prstGeom prst="parallelogram">
            <a:avLst>
              <a:gd name="adj" fmla="val 5007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Parallelogram 31"/>
          <p:cNvSpPr/>
          <p:nvPr userDrawn="1"/>
        </p:nvSpPr>
        <p:spPr>
          <a:xfrm>
            <a:off x="6769713" y="0"/>
            <a:ext cx="1268649" cy="278400"/>
          </a:xfrm>
          <a:prstGeom prst="parallelogram">
            <a:avLst>
              <a:gd name="adj" fmla="val 500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3" name="Picture 32" descr="Health_Medics_logo_purple.png"/>
          <p:cNvPicPr>
            <a:picLocks noChangeAspect="1"/>
          </p:cNvPicPr>
          <p:nvPr userDrawn="1"/>
        </p:nvPicPr>
        <p:blipFill>
          <a:blip r:embed="rId5" cstate="print">
            <a:lum bright="100000"/>
          </a:blip>
          <a:stretch>
            <a:fillRect/>
          </a:stretch>
        </p:blipFill>
        <p:spPr>
          <a:xfrm>
            <a:off x="7008138" y="-59151"/>
            <a:ext cx="804960" cy="412800"/>
          </a:xfrm>
          <a:prstGeom prst="rect">
            <a:avLst/>
          </a:prstGeom>
        </p:spPr>
      </p:pic>
      <p:pic>
        <p:nvPicPr>
          <p:cNvPr id="34" name="Picture 33" descr="Health_Roster_logo_purple.png"/>
          <p:cNvPicPr>
            <a:picLocks noChangeAspect="1"/>
          </p:cNvPicPr>
          <p:nvPr userDrawn="1"/>
        </p:nvPicPr>
        <p:blipFill>
          <a:blip r:embed="rId6" cstate="print">
            <a:lum bright="100000"/>
          </a:blip>
          <a:stretch>
            <a:fillRect/>
          </a:stretch>
        </p:blipFill>
        <p:spPr>
          <a:xfrm>
            <a:off x="5893723" y="-59151"/>
            <a:ext cx="804960" cy="412800"/>
          </a:xfrm>
          <a:prstGeom prst="rect">
            <a:avLst/>
          </a:prstGeom>
        </p:spPr>
      </p:pic>
      <p:sp>
        <p:nvSpPr>
          <p:cNvPr id="35" name="Parallelogram 34"/>
          <p:cNvSpPr/>
          <p:nvPr userDrawn="1"/>
        </p:nvSpPr>
        <p:spPr>
          <a:xfrm>
            <a:off x="7925599" y="-1"/>
            <a:ext cx="1268649" cy="278400"/>
          </a:xfrm>
          <a:prstGeom prst="parallelogram">
            <a:avLst>
              <a:gd name="adj" fmla="val 5007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6" name="Picture 35" descr="HealthAssure_purple_logo.png"/>
          <p:cNvPicPr>
            <a:picLocks noChangeAspect="1"/>
          </p:cNvPicPr>
          <p:nvPr userDrawn="1"/>
        </p:nvPicPr>
        <p:blipFill>
          <a:blip r:embed="rId7" cstate="print">
            <a:lum bright="100000"/>
          </a:blip>
          <a:stretch>
            <a:fillRect/>
          </a:stretch>
        </p:blipFill>
        <p:spPr>
          <a:xfrm>
            <a:off x="8150753" y="-59151"/>
            <a:ext cx="869711" cy="412800"/>
          </a:xfrm>
          <a:prstGeom prst="rect">
            <a:avLst/>
          </a:prstGeom>
        </p:spPr>
      </p:pic>
      <p:sp>
        <p:nvSpPr>
          <p:cNvPr id="37" name="Parallelogram 36"/>
          <p:cNvSpPr/>
          <p:nvPr userDrawn="1"/>
        </p:nvSpPr>
        <p:spPr>
          <a:xfrm>
            <a:off x="4568400" y="1813"/>
            <a:ext cx="1268649" cy="278400"/>
          </a:xfrm>
          <a:prstGeom prst="parallelogram">
            <a:avLst>
              <a:gd name="adj" fmla="val 50078"/>
            </a:avLst>
          </a:prstGeom>
          <a:solidFill>
            <a:srgbClr val="46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8" name="Picture 27"/>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4840819" y="91108"/>
            <a:ext cx="889866" cy="173801"/>
          </a:xfrm>
          <a:prstGeom prst="rect">
            <a:avLst/>
          </a:prstGeom>
        </p:spPr>
      </p:pic>
    </p:spTree>
    <p:extLst>
      <p:ext uri="{BB962C8B-B14F-4D97-AF65-F5344CB8AC3E}">
        <p14:creationId xmlns:p14="http://schemas.microsoft.com/office/powerpoint/2010/main" xmlns="" val="3279856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entral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r>
              <a:rPr lang="en-GB"/>
              <a:t>London Ambulance Service NHS Trust</a:t>
            </a:r>
          </a:p>
        </p:txBody>
      </p:sp>
      <p:sp>
        <p:nvSpPr>
          <p:cNvPr id="5" name="Rectangle 6"/>
          <p:cNvSpPr>
            <a:spLocks noGrp="1" noChangeArrowheads="1"/>
          </p:cNvSpPr>
          <p:nvPr>
            <p:ph type="sldNum" sz="quarter" idx="11"/>
          </p:nvPr>
        </p:nvSpPr>
        <p:spPr/>
        <p:txBody>
          <a:bodyPr/>
          <a:lstStyle>
            <a:lvl1pPr>
              <a:defRPr/>
            </a:lvl1pPr>
          </a:lstStyle>
          <a:p>
            <a:fld id="{3E6E790D-1350-CA49-9399-4ACF1256305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xmlns="" val="387771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est - Title and Content">
    <p:spTree>
      <p:nvGrpSpPr>
        <p:cNvPr id="1" name=""/>
        <p:cNvGrpSpPr/>
        <p:nvPr/>
      </p:nvGrpSpPr>
      <p:grpSpPr>
        <a:xfrm>
          <a:off x="0" y="0"/>
          <a:ext cx="0" cy="0"/>
          <a:chOff x="0" y="0"/>
          <a:chExt cx="0" cy="0"/>
        </a:xfrm>
      </p:grpSpPr>
      <p:pic>
        <p:nvPicPr>
          <p:cNvPr id="10" name="Picture 9" descr="PPT Greater London Skyline v1.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49206"/>
          <a:stretch/>
        </p:blipFill>
        <p:spPr>
          <a:xfrm>
            <a:off x="0" y="4778704"/>
            <a:ext cx="9144000" cy="2106680"/>
          </a:xfrm>
          <a:prstGeom prst="rect">
            <a:avLst/>
          </a:prstGeom>
        </p:spPr>
      </p:pic>
      <p:sp>
        <p:nvSpPr>
          <p:cNvPr id="3" name="Footer Placeholder 2"/>
          <p:cNvSpPr>
            <a:spLocks noGrp="1"/>
          </p:cNvSpPr>
          <p:nvPr>
            <p:ph type="ftr" sz="quarter" idx="10"/>
          </p:nvPr>
        </p:nvSpPr>
        <p:spPr/>
        <p:txBody>
          <a:bodyPr/>
          <a:lstStyle/>
          <a:p>
            <a:pPr>
              <a:defRPr/>
            </a:pPr>
            <a:r>
              <a:rPr lang="en-GB"/>
              <a:t>London Ambulance Service NHS Trust</a:t>
            </a:r>
          </a:p>
        </p:txBody>
      </p:sp>
      <p:sp>
        <p:nvSpPr>
          <p:cNvPr id="4" name="Slide Number Placeholder 3"/>
          <p:cNvSpPr>
            <a:spLocks noGrp="1"/>
          </p:cNvSpPr>
          <p:nvPr>
            <p:ph type="sldNum" sz="quarter" idx="11"/>
          </p:nvPr>
        </p:nvSpPr>
        <p:spPr/>
        <p:txBody>
          <a:bodyPr/>
          <a:lstStyle/>
          <a:p>
            <a:fld id="{4ECB1451-22BC-8C4F-AC82-7E523BB871FA}" type="slidenum">
              <a:rPr lang="en-GB" smtClean="0">
                <a:solidFill>
                  <a:srgbClr val="FFFFFF"/>
                </a:solidFill>
              </a:rPr>
              <a:pPr/>
              <a:t>‹#›</a:t>
            </a:fld>
            <a:endParaRPr lang="en-GB">
              <a:solidFill>
                <a:srgbClr val="FFFFFF"/>
              </a:solidFill>
            </a:endParaRPr>
          </a:p>
        </p:txBody>
      </p:sp>
      <p:sp>
        <p:nvSpPr>
          <p:cNvPr id="9" name="Title 8"/>
          <p:cNvSpPr>
            <a:spLocks noGrp="1"/>
          </p:cNvSpPr>
          <p:nvPr>
            <p:ph type="title"/>
          </p:nvPr>
        </p:nvSpPr>
        <p:spPr/>
        <p:txBody>
          <a:bodyPr/>
          <a:lstStyle/>
          <a:p>
            <a:r>
              <a:rPr lang="en-GB"/>
              <a:t>Click to edit Master title style</a:t>
            </a:r>
            <a:endParaRPr lang="en-US"/>
          </a:p>
        </p:txBody>
      </p:sp>
      <p:sp>
        <p:nvSpPr>
          <p:cNvPr id="11" name="Content Placeholder 2"/>
          <p:cNvSpPr>
            <a:spLocks noGrp="1"/>
          </p:cNvSpPr>
          <p:nvPr>
            <p:ph idx="1"/>
          </p:nvPr>
        </p:nvSpPr>
        <p:spPr>
          <a:xfrm>
            <a:off x="304800" y="1905000"/>
            <a:ext cx="8382000" cy="4191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302915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s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p:txBody>
          <a:bodyPr/>
          <a:lstStyle/>
          <a:p>
            <a:pPr>
              <a:defRPr/>
            </a:pPr>
            <a:r>
              <a:rPr lang="en-GB"/>
              <a:t>London Ambulance Service NHS Trust</a:t>
            </a:r>
          </a:p>
        </p:txBody>
      </p:sp>
      <p:sp>
        <p:nvSpPr>
          <p:cNvPr id="4" name="Slide Number Placeholder 3"/>
          <p:cNvSpPr>
            <a:spLocks noGrp="1"/>
          </p:cNvSpPr>
          <p:nvPr>
            <p:ph type="sldNum" sz="quarter" idx="11"/>
          </p:nvPr>
        </p:nvSpPr>
        <p:spPr/>
        <p:txBody>
          <a:bodyPr/>
          <a:lstStyle/>
          <a:p>
            <a:fld id="{4ECB1451-22BC-8C4F-AC82-7E523BB871FA}" type="slidenum">
              <a:rPr lang="en-GB" smtClean="0">
                <a:solidFill>
                  <a:srgbClr val="FFFFFF"/>
                </a:solidFill>
              </a:rPr>
              <a:pPr/>
              <a:t>‹#›</a:t>
            </a:fld>
            <a:endParaRPr lang="en-GB">
              <a:solidFill>
                <a:srgbClr val="FFFFFF"/>
              </a:solidFill>
            </a:endParaRPr>
          </a:p>
        </p:txBody>
      </p:sp>
      <p:pic>
        <p:nvPicPr>
          <p:cNvPr id="5" name="Picture 4" descr="PPT Greater London Skyline v1.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49206"/>
          <a:stretch/>
        </p:blipFill>
        <p:spPr>
          <a:xfrm>
            <a:off x="0" y="4778709"/>
            <a:ext cx="9144000" cy="2106680"/>
          </a:xfrm>
          <a:prstGeom prst="rect">
            <a:avLst/>
          </a:prstGeom>
        </p:spPr>
      </p:pic>
      <p:sp>
        <p:nvSpPr>
          <p:cNvPr id="6" name="Content Placeholder 2"/>
          <p:cNvSpPr>
            <a:spLocks noGrp="1"/>
          </p:cNvSpPr>
          <p:nvPr>
            <p:ph idx="1"/>
          </p:nvPr>
        </p:nvSpPr>
        <p:spPr>
          <a:xfrm>
            <a:off x="304800" y="1905000"/>
            <a:ext cx="8382000" cy="4191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316439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51446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15889"/>
            <a:ext cx="8713788" cy="752476"/>
          </a:xfrm>
        </p:spPr>
        <p:txBody>
          <a:bodyPr/>
          <a:lstStyle/>
          <a:p>
            <a:r>
              <a:rPr lang="en-GB"/>
              <a:t>Click to edit Master title style</a:t>
            </a:r>
            <a:endParaRPr lang="en-US"/>
          </a:p>
        </p:txBody>
      </p:sp>
      <p:sp>
        <p:nvSpPr>
          <p:cNvPr id="3" name="Text Placeholder 2"/>
          <p:cNvSpPr>
            <a:spLocks noGrp="1"/>
          </p:cNvSpPr>
          <p:nvPr>
            <p:ph type="body" sz="half" idx="1"/>
          </p:nvPr>
        </p:nvSpPr>
        <p:spPr>
          <a:xfrm>
            <a:off x="304800" y="1905000"/>
            <a:ext cx="4114800" cy="4191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905000"/>
            <a:ext cx="4114800" cy="4191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GB"/>
              <a:t>London Ambulance Service NHS Trust</a:t>
            </a:r>
          </a:p>
        </p:txBody>
      </p:sp>
      <p:sp>
        <p:nvSpPr>
          <p:cNvPr id="6" name="Rectangle 6"/>
          <p:cNvSpPr>
            <a:spLocks noGrp="1" noChangeArrowheads="1"/>
          </p:cNvSpPr>
          <p:nvPr>
            <p:ph type="sldNum" sz="quarter" idx="11"/>
          </p:nvPr>
        </p:nvSpPr>
        <p:spPr/>
        <p:txBody>
          <a:bodyPr/>
          <a:lstStyle>
            <a:lvl1pPr>
              <a:defRPr/>
            </a:lvl1pPr>
          </a:lstStyle>
          <a:p>
            <a:fld id="{537ACBCD-7269-F041-8C7B-8D53587BCD2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xmlns="" val="309748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Footer Placeholder 2"/>
          <p:cNvSpPr>
            <a:spLocks noGrp="1"/>
          </p:cNvSpPr>
          <p:nvPr>
            <p:ph type="ftr" sz="quarter" idx="10"/>
          </p:nvPr>
        </p:nvSpPr>
        <p:spPr/>
        <p:txBody>
          <a:bodyPr/>
          <a:lstStyle/>
          <a:p>
            <a:pPr algn="l">
              <a:defRPr/>
            </a:pPr>
            <a:r>
              <a:rPr lang="en-GB" smtClean="0"/>
              <a:t>London Ambulance Service NHS Trust</a:t>
            </a:r>
            <a:endParaRPr lang="en-GB" dirty="0"/>
          </a:p>
        </p:txBody>
      </p:sp>
      <p:sp>
        <p:nvSpPr>
          <p:cNvPr id="4" name="Slide Number Placeholder 3"/>
          <p:cNvSpPr>
            <a:spLocks noGrp="1"/>
          </p:cNvSpPr>
          <p:nvPr>
            <p:ph type="sldNum" sz="quarter" idx="11"/>
          </p:nvPr>
        </p:nvSpPr>
        <p:spPr/>
        <p:txBody>
          <a:bodyPr/>
          <a:lstStyle/>
          <a:p>
            <a:pPr algn="ctr"/>
            <a:fld id="{4ECB1451-22BC-8C4F-AC82-7E523BB871FA}" type="slidenum">
              <a:rPr lang="en-GB" smtClean="0"/>
              <a:pPr algn="ctr"/>
              <a:t>‹#›</a:t>
            </a:fld>
            <a:endParaRPr lang="en-GB" dirty="0"/>
          </a:p>
        </p:txBody>
      </p:sp>
    </p:spTree>
    <p:extLst>
      <p:ext uri="{BB962C8B-B14F-4D97-AF65-F5344CB8AC3E}">
        <p14:creationId xmlns:p14="http://schemas.microsoft.com/office/powerpoint/2010/main" xmlns="" val="226074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normal">
    <p:spTree>
      <p:nvGrpSpPr>
        <p:cNvPr id="1" name=""/>
        <p:cNvGrpSpPr/>
        <p:nvPr/>
      </p:nvGrpSpPr>
      <p:grpSpPr>
        <a:xfrm>
          <a:off x="0" y="0"/>
          <a:ext cx="0" cy="0"/>
          <a:chOff x="0" y="0"/>
          <a:chExt cx="0" cy="0"/>
        </a:xfrm>
      </p:grpSpPr>
      <p:sp>
        <p:nvSpPr>
          <p:cNvPr id="40" name="Rectangle 39"/>
          <p:cNvSpPr/>
          <p:nvPr userDrawn="1"/>
        </p:nvSpPr>
        <p:spPr>
          <a:xfrm>
            <a:off x="1" y="1"/>
            <a:ext cx="6105525" cy="29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Freeform 17"/>
          <p:cNvSpPr/>
          <p:nvPr userDrawn="1"/>
        </p:nvSpPr>
        <p:spPr>
          <a:xfrm>
            <a:off x="0" y="282296"/>
            <a:ext cx="9029734" cy="540331"/>
          </a:xfrm>
          <a:custGeom>
            <a:avLst/>
            <a:gdLst>
              <a:gd name="connsiteX0" fmla="*/ 0 w 9036934"/>
              <a:gd name="connsiteY0" fmla="*/ 0 h 474519"/>
              <a:gd name="connsiteX1" fmla="*/ 9036934 w 9036934"/>
              <a:gd name="connsiteY1" fmla="*/ 0 h 474519"/>
              <a:gd name="connsiteX2" fmla="*/ 9036934 w 9036934"/>
              <a:gd name="connsiteY2" fmla="*/ 474519 h 474519"/>
              <a:gd name="connsiteX3" fmla="*/ 0 w 9036934"/>
              <a:gd name="connsiteY3" fmla="*/ 474519 h 474519"/>
              <a:gd name="connsiteX4" fmla="*/ 0 w 9036934"/>
              <a:gd name="connsiteY4" fmla="*/ 0 h 474519"/>
              <a:gd name="connsiteX0" fmla="*/ 0 w 9036934"/>
              <a:gd name="connsiteY0" fmla="*/ 0 h 474519"/>
              <a:gd name="connsiteX1" fmla="*/ 9036934 w 9036934"/>
              <a:gd name="connsiteY1" fmla="*/ 0 h 474519"/>
              <a:gd name="connsiteX2" fmla="*/ 8898038 w 9036934"/>
              <a:gd name="connsiteY2" fmla="*/ 474519 h 474519"/>
              <a:gd name="connsiteX3" fmla="*/ 0 w 9036934"/>
              <a:gd name="connsiteY3" fmla="*/ 474519 h 474519"/>
              <a:gd name="connsiteX4" fmla="*/ 0 w 9036934"/>
              <a:gd name="connsiteY4" fmla="*/ 0 h 474519"/>
              <a:gd name="connsiteX0" fmla="*/ 0 w 9036934"/>
              <a:gd name="connsiteY0" fmla="*/ 0 h 474519"/>
              <a:gd name="connsiteX1" fmla="*/ 9036934 w 9036934"/>
              <a:gd name="connsiteY1" fmla="*/ 0 h 474519"/>
              <a:gd name="connsiteX2" fmla="*/ 8869102 w 9036934"/>
              <a:gd name="connsiteY2" fmla="*/ 474519 h 474519"/>
              <a:gd name="connsiteX3" fmla="*/ 0 w 9036934"/>
              <a:gd name="connsiteY3" fmla="*/ 474519 h 474519"/>
              <a:gd name="connsiteX4" fmla="*/ 0 w 9036934"/>
              <a:gd name="connsiteY4" fmla="*/ 0 h 474519"/>
              <a:gd name="connsiteX0" fmla="*/ 0 w 9036934"/>
              <a:gd name="connsiteY0" fmla="*/ 0 h 474519"/>
              <a:gd name="connsiteX1" fmla="*/ 9036934 w 9036934"/>
              <a:gd name="connsiteY1" fmla="*/ 0 h 474519"/>
              <a:gd name="connsiteX2" fmla="*/ 8831484 w 9036934"/>
              <a:gd name="connsiteY2" fmla="*/ 474519 h 474519"/>
              <a:gd name="connsiteX3" fmla="*/ 0 w 9036934"/>
              <a:gd name="connsiteY3" fmla="*/ 474519 h 474519"/>
              <a:gd name="connsiteX4" fmla="*/ 0 w 9036934"/>
              <a:gd name="connsiteY4" fmla="*/ 0 h 47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6934" h="474519">
                <a:moveTo>
                  <a:pt x="0" y="0"/>
                </a:moveTo>
                <a:lnTo>
                  <a:pt x="9036934" y="0"/>
                </a:lnTo>
                <a:lnTo>
                  <a:pt x="8831484" y="474519"/>
                </a:lnTo>
                <a:lnTo>
                  <a:pt x="0" y="47451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Footer Placeholder 4"/>
          <p:cNvSpPr>
            <a:spLocks noGrp="1"/>
          </p:cNvSpPr>
          <p:nvPr>
            <p:ph type="ftr" sz="quarter" idx="11"/>
          </p:nvPr>
        </p:nvSpPr>
        <p:spPr>
          <a:xfrm>
            <a:off x="252846" y="6441162"/>
            <a:ext cx="2895600" cy="365125"/>
          </a:xfrm>
        </p:spPr>
        <p:txBody>
          <a:bodyPr/>
          <a:lstStyle>
            <a:lvl1pPr algn="l">
              <a:defRPr/>
            </a:lvl1pPr>
          </a:lstStyle>
          <a:p>
            <a:r>
              <a:rPr lang="en-GB"/>
              <a:t>Private &amp; Confidential footer goes here</a:t>
            </a:r>
          </a:p>
        </p:txBody>
      </p:sp>
      <p:sp>
        <p:nvSpPr>
          <p:cNvPr id="2" name="Title 1"/>
          <p:cNvSpPr>
            <a:spLocks noGrp="1"/>
          </p:cNvSpPr>
          <p:nvPr>
            <p:ph type="ctrTitle"/>
          </p:nvPr>
        </p:nvSpPr>
        <p:spPr>
          <a:xfrm>
            <a:off x="1565565" y="226878"/>
            <a:ext cx="6615545" cy="595748"/>
          </a:xfrm>
        </p:spPr>
        <p:txBody>
          <a:bodyPr anchor="b">
            <a:normAutofit/>
          </a:bodyPr>
          <a:lstStyle>
            <a:lvl1pPr>
              <a:defRPr sz="2000">
                <a:solidFill>
                  <a:schemeClr val="bg1"/>
                </a:solidFill>
              </a:defRPr>
            </a:lvl1pPr>
          </a:lstStyle>
          <a:p>
            <a:r>
              <a:rPr lang="en-US" dirty="0"/>
              <a:t>Click to edit Master title style</a:t>
            </a:r>
            <a:endParaRPr lang="en-GB" dirty="0"/>
          </a:p>
        </p:txBody>
      </p:sp>
      <p:pic>
        <p:nvPicPr>
          <p:cNvPr id="12" name="Picture 11" descr="CORP_AS_Style1.png"/>
          <p:cNvPicPr>
            <a:picLocks noChangeAspect="1"/>
          </p:cNvPicPr>
          <p:nvPr userDrawn="1"/>
        </p:nvPicPr>
        <p:blipFill>
          <a:blip r:embed="rId2" cstate="print"/>
          <a:stretch>
            <a:fillRect/>
          </a:stretch>
        </p:blipFill>
        <p:spPr>
          <a:xfrm>
            <a:off x="534699" y="392222"/>
            <a:ext cx="499735" cy="407052"/>
          </a:xfrm>
          <a:prstGeom prst="rect">
            <a:avLst/>
          </a:prstGeom>
        </p:spPr>
      </p:pic>
      <p:sp>
        <p:nvSpPr>
          <p:cNvPr id="31" name="Rectangle 30"/>
          <p:cNvSpPr/>
          <p:nvPr userDrawn="1"/>
        </p:nvSpPr>
        <p:spPr>
          <a:xfrm>
            <a:off x="2888673" y="2417615"/>
            <a:ext cx="5069899" cy="151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5" name="Content Placeholder 44"/>
          <p:cNvSpPr>
            <a:spLocks noGrp="1"/>
          </p:cNvSpPr>
          <p:nvPr>
            <p:ph sz="quarter" idx="13"/>
          </p:nvPr>
        </p:nvSpPr>
        <p:spPr>
          <a:xfrm>
            <a:off x="1565275" y="1369484"/>
            <a:ext cx="6615834" cy="47561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740236" y="6441162"/>
            <a:ext cx="2133600" cy="365125"/>
          </a:xfrm>
          <a:prstGeom prst="rect">
            <a:avLst/>
          </a:prstGeom>
        </p:spPr>
        <p:txBody>
          <a:bodyPr/>
          <a:lstStyle>
            <a:lvl1pPr algn="r">
              <a:defRPr/>
            </a:lvl1pPr>
          </a:lstStyle>
          <a:p>
            <a:fld id="{376FED79-6CC4-4A23-AAE1-5AE76A946FA1}" type="datetime2">
              <a:rPr lang="en-GB" smtClean="0"/>
              <a:pPr/>
              <a:t>Monday, 02 July 2018</a:t>
            </a:fld>
            <a:endParaRPr lang="en-GB"/>
          </a:p>
        </p:txBody>
      </p:sp>
      <p:sp>
        <p:nvSpPr>
          <p:cNvPr id="20" name="Right Triangle 19"/>
          <p:cNvSpPr/>
          <p:nvPr userDrawn="1"/>
        </p:nvSpPr>
        <p:spPr>
          <a:xfrm flipV="1">
            <a:off x="0" y="2"/>
            <a:ext cx="431760" cy="11416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ight Triangle 20"/>
          <p:cNvSpPr/>
          <p:nvPr userDrawn="1"/>
        </p:nvSpPr>
        <p:spPr>
          <a:xfrm flipH="1">
            <a:off x="8712240" y="2"/>
            <a:ext cx="431760" cy="11416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Slide Number Placeholder 5"/>
          <p:cNvSpPr>
            <a:spLocks noGrp="1"/>
          </p:cNvSpPr>
          <p:nvPr>
            <p:ph type="sldNum" sz="quarter" idx="12"/>
          </p:nvPr>
        </p:nvSpPr>
        <p:spPr>
          <a:xfrm>
            <a:off x="8778875" y="503680"/>
            <a:ext cx="309709" cy="365125"/>
          </a:xfrm>
        </p:spPr>
        <p:txBody>
          <a:bodyPr/>
          <a:lstStyle/>
          <a:p>
            <a:fld id="{AE1701CD-0929-4BB0-90BE-632250BE000A}" type="slidenum">
              <a:rPr lang="en-GB" smtClean="0"/>
              <a:pPr/>
              <a:t>‹#›</a:t>
            </a:fld>
            <a:endParaRPr lang="en-GB"/>
          </a:p>
        </p:txBody>
      </p:sp>
      <p:grpSp>
        <p:nvGrpSpPr>
          <p:cNvPr id="13" name="Group 11"/>
          <p:cNvGrpSpPr/>
          <p:nvPr userDrawn="1"/>
        </p:nvGrpSpPr>
        <p:grpSpPr>
          <a:xfrm>
            <a:off x="-2008675" y="822626"/>
            <a:ext cx="1872208" cy="3136708"/>
            <a:chOff x="6195941" y="562596"/>
            <a:chExt cx="1872208" cy="2352531"/>
          </a:xfrm>
        </p:grpSpPr>
        <p:grpSp>
          <p:nvGrpSpPr>
            <p:cNvPr id="14" name="Group 113"/>
            <p:cNvGrpSpPr/>
            <p:nvPr/>
          </p:nvGrpSpPr>
          <p:grpSpPr>
            <a:xfrm>
              <a:off x="6195941" y="832626"/>
              <a:ext cx="1872208" cy="2082501"/>
              <a:chOff x="-1872716" y="660661"/>
              <a:chExt cx="1872208" cy="1561877"/>
            </a:xfrm>
          </p:grpSpPr>
          <p:sp>
            <p:nvSpPr>
              <p:cNvPr id="19" name="TextBox 18"/>
              <p:cNvSpPr txBox="1"/>
              <p:nvPr/>
            </p:nvSpPr>
            <p:spPr>
              <a:xfrm>
                <a:off x="-1872716" y="984698"/>
                <a:ext cx="1872208" cy="1237840"/>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2" name="Picture 21"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15" name="Group 120"/>
            <p:cNvGrpSpPr/>
            <p:nvPr/>
          </p:nvGrpSpPr>
          <p:grpSpPr>
            <a:xfrm>
              <a:off x="6303954" y="562596"/>
              <a:ext cx="540060" cy="540060"/>
              <a:chOff x="6303954" y="562596"/>
              <a:chExt cx="540060" cy="540060"/>
            </a:xfrm>
          </p:grpSpPr>
          <p:sp>
            <p:nvSpPr>
              <p:cNvPr id="16" name="Donut 15"/>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pic>
            <p:nvPicPr>
              <p:cNvPr id="17" name="Picture 16"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
        <p:nvSpPr>
          <p:cNvPr id="29" name="Parallelogram 28"/>
          <p:cNvSpPr/>
          <p:nvPr userDrawn="1"/>
        </p:nvSpPr>
        <p:spPr>
          <a:xfrm>
            <a:off x="4568400" y="8165"/>
            <a:ext cx="1268649" cy="278400"/>
          </a:xfrm>
          <a:prstGeom prst="parallelogram">
            <a:avLst>
              <a:gd name="adj" fmla="val 50078"/>
            </a:avLst>
          </a:prstGeom>
          <a:solidFill>
            <a:srgbClr val="46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Parallelogram 29"/>
          <p:cNvSpPr/>
          <p:nvPr userDrawn="1"/>
        </p:nvSpPr>
        <p:spPr>
          <a:xfrm>
            <a:off x="5728024" y="0"/>
            <a:ext cx="1149371" cy="278400"/>
          </a:xfrm>
          <a:prstGeom prst="parallelogram">
            <a:avLst>
              <a:gd name="adj" fmla="val 5007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Parallelogram 31"/>
          <p:cNvSpPr/>
          <p:nvPr userDrawn="1"/>
        </p:nvSpPr>
        <p:spPr>
          <a:xfrm>
            <a:off x="6769713" y="0"/>
            <a:ext cx="1268649" cy="278400"/>
          </a:xfrm>
          <a:prstGeom prst="parallelogram">
            <a:avLst>
              <a:gd name="adj" fmla="val 500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3" name="Picture 32" descr="Health_Medics_logo_purple.png"/>
          <p:cNvPicPr>
            <a:picLocks noChangeAspect="1"/>
          </p:cNvPicPr>
          <p:nvPr userDrawn="1"/>
        </p:nvPicPr>
        <p:blipFill>
          <a:blip r:embed="rId5" cstate="print">
            <a:lum bright="100000"/>
          </a:blip>
          <a:stretch>
            <a:fillRect/>
          </a:stretch>
        </p:blipFill>
        <p:spPr>
          <a:xfrm>
            <a:off x="7008138" y="-59151"/>
            <a:ext cx="804960" cy="412800"/>
          </a:xfrm>
          <a:prstGeom prst="rect">
            <a:avLst/>
          </a:prstGeom>
        </p:spPr>
      </p:pic>
      <p:pic>
        <p:nvPicPr>
          <p:cNvPr id="34" name="Picture 33" descr="Health_Roster_logo_purple.png"/>
          <p:cNvPicPr>
            <a:picLocks noChangeAspect="1"/>
          </p:cNvPicPr>
          <p:nvPr userDrawn="1"/>
        </p:nvPicPr>
        <p:blipFill>
          <a:blip r:embed="rId6" cstate="print">
            <a:lum bright="100000"/>
          </a:blip>
          <a:stretch>
            <a:fillRect/>
          </a:stretch>
        </p:blipFill>
        <p:spPr>
          <a:xfrm>
            <a:off x="5893723" y="-59151"/>
            <a:ext cx="804960" cy="412800"/>
          </a:xfrm>
          <a:prstGeom prst="rect">
            <a:avLst/>
          </a:prstGeom>
        </p:spPr>
      </p:pic>
      <p:sp>
        <p:nvSpPr>
          <p:cNvPr id="35" name="Parallelogram 34"/>
          <p:cNvSpPr/>
          <p:nvPr userDrawn="1"/>
        </p:nvSpPr>
        <p:spPr>
          <a:xfrm>
            <a:off x="7925599" y="-1"/>
            <a:ext cx="1268649" cy="278400"/>
          </a:xfrm>
          <a:prstGeom prst="parallelogram">
            <a:avLst>
              <a:gd name="adj" fmla="val 5007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6" name="Picture 35" descr="HealthAssure_purple_logo.png"/>
          <p:cNvPicPr>
            <a:picLocks noChangeAspect="1"/>
          </p:cNvPicPr>
          <p:nvPr userDrawn="1"/>
        </p:nvPicPr>
        <p:blipFill>
          <a:blip r:embed="rId7" cstate="print">
            <a:lum bright="100000"/>
          </a:blip>
          <a:stretch>
            <a:fillRect/>
          </a:stretch>
        </p:blipFill>
        <p:spPr>
          <a:xfrm>
            <a:off x="8150753" y="-59151"/>
            <a:ext cx="869711" cy="412800"/>
          </a:xfrm>
          <a:prstGeom prst="rect">
            <a:avLst/>
          </a:prstGeom>
        </p:spPr>
      </p:pic>
      <p:sp>
        <p:nvSpPr>
          <p:cNvPr id="37" name="Parallelogram 36"/>
          <p:cNvSpPr/>
          <p:nvPr userDrawn="1"/>
        </p:nvSpPr>
        <p:spPr>
          <a:xfrm>
            <a:off x="4568400" y="1813"/>
            <a:ext cx="1268649" cy="278400"/>
          </a:xfrm>
          <a:prstGeom prst="parallelogram">
            <a:avLst>
              <a:gd name="adj" fmla="val 50078"/>
            </a:avLst>
          </a:prstGeom>
          <a:solidFill>
            <a:srgbClr val="46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8" name="Picture 27"/>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4840819" y="91108"/>
            <a:ext cx="889866" cy="173801"/>
          </a:xfrm>
          <a:prstGeom prst="rect">
            <a:avLst/>
          </a:prstGeom>
        </p:spPr>
      </p:pic>
    </p:spTree>
    <p:extLst>
      <p:ext uri="{BB962C8B-B14F-4D97-AF65-F5344CB8AC3E}">
        <p14:creationId xmlns:p14="http://schemas.microsoft.com/office/powerpoint/2010/main" xmlns="" val="34313192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4779262"/>
            <a:ext cx="9143999" cy="2078734"/>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339852" y="144779"/>
            <a:ext cx="8409432" cy="1296924"/>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ctrTitle"/>
          </p:nvPr>
        </p:nvSpPr>
        <p:spPr>
          <a:xfrm>
            <a:off x="402743" y="2369949"/>
            <a:ext cx="8338515"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spcBef>
                <a:spcPts val="25"/>
              </a:spcBef>
            </a:pPr>
            <a:r>
              <a:rPr lang="en-US" spc="-5"/>
              <a:t>London </a:t>
            </a:r>
            <a:r>
              <a:rPr lang="en-US"/>
              <a:t>Ambulance </a:t>
            </a:r>
            <a:r>
              <a:rPr lang="en-US" spc="-5"/>
              <a:t>Service NHS</a:t>
            </a:r>
            <a:r>
              <a:rPr lang="en-US" spc="25"/>
              <a:t> </a:t>
            </a:r>
            <a:r>
              <a:rPr lang="en-US" spc="-5"/>
              <a:t>Trust</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88900">
              <a:spcBef>
                <a:spcPts val="280"/>
              </a:spcBef>
            </a:pPr>
            <a:fld id="{81D60167-4931-47E6-BA6A-407CBD079E47}" type="slidenum">
              <a:rPr lang="en-GB" spc="-5" smtClean="0"/>
              <a:pPr marL="88900">
                <a:spcBef>
                  <a:spcPts val="280"/>
                </a:spcBef>
              </a:pPr>
              <a:t>‹#›</a:t>
            </a:fld>
            <a:endParaRPr lang="en-GB" spc="-5" dirty="0"/>
          </a:p>
        </p:txBody>
      </p:sp>
    </p:spTree>
    <p:extLst>
      <p:ext uri="{BB962C8B-B14F-4D97-AF65-F5344CB8AC3E}">
        <p14:creationId xmlns:p14="http://schemas.microsoft.com/office/powerpoint/2010/main" xmlns="" val="69293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PT Greater London Skyline v1.jpg"/>
          <p:cNvPicPr>
            <a:picLocks noChangeAspect="1"/>
          </p:cNvPicPr>
          <p:nvPr userDrawn="1"/>
        </p:nvPicPr>
        <p:blipFill rotWithShape="1">
          <a:blip r:embed="rId10" cstate="print">
            <a:extLst>
              <a:ext uri="{28A0092B-C50C-407E-A947-70E740481C1C}">
                <a14:useLocalDpi xmlns:a14="http://schemas.microsoft.com/office/drawing/2010/main" xmlns="" val="0"/>
              </a:ext>
            </a:extLst>
          </a:blip>
          <a:srcRect l="25402" r="23803"/>
          <a:stretch/>
        </p:blipFill>
        <p:spPr>
          <a:xfrm>
            <a:off x="0" y="4778704"/>
            <a:ext cx="9144000" cy="2106680"/>
          </a:xfrm>
          <a:prstGeom prst="rect">
            <a:avLst/>
          </a:prstGeom>
        </p:spPr>
      </p:pic>
      <p:sp>
        <p:nvSpPr>
          <p:cNvPr id="1027" name="Rectangle 3"/>
          <p:cNvSpPr>
            <a:spLocks noGrp="1" noChangeArrowheads="1"/>
          </p:cNvSpPr>
          <p:nvPr userDrawn="1">
            <p:ph type="body" idx="1"/>
          </p:nvPr>
        </p:nvSpPr>
        <p:spPr bwMode="auto">
          <a:xfrm>
            <a:off x="304800" y="1905000"/>
            <a:ext cx="8382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45712" rIns="91425" bIns="457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2"/>
          <p:cNvSpPr>
            <a:spLocks noGrp="1" noChangeArrowheads="1"/>
          </p:cNvSpPr>
          <p:nvPr userDrawn="1">
            <p:ph type="title"/>
          </p:nvPr>
        </p:nvSpPr>
        <p:spPr bwMode="auto">
          <a:xfrm>
            <a:off x="250825" y="0"/>
            <a:ext cx="8713788" cy="1668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45712" rIns="91425" bIns="45712" numCol="1" anchor="ctr" anchorCtr="0" compatLnSpc="1">
            <a:prstTxWarp prst="textNoShape">
              <a:avLst/>
            </a:prstTxWarp>
          </a:bodyPr>
          <a:lstStyle/>
          <a:p>
            <a:pPr lvl="0"/>
            <a:r>
              <a:rPr lang="en-US" dirty="0"/>
              <a:t>Click to edit Master title style</a:t>
            </a:r>
          </a:p>
        </p:txBody>
      </p:sp>
      <p:sp>
        <p:nvSpPr>
          <p:cNvPr id="1029" name="Rectangle 5"/>
          <p:cNvSpPr>
            <a:spLocks noGrp="1" noChangeArrowheads="1"/>
          </p:cNvSpPr>
          <p:nvPr userDrawn="1">
            <p:ph type="ftr" sz="quarter" idx="3"/>
          </p:nvPr>
        </p:nvSpPr>
        <p:spPr bwMode="auto">
          <a:xfrm>
            <a:off x="900121" y="6539871"/>
            <a:ext cx="2015703" cy="30670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45712" rIns="91425" bIns="45712" numCol="1" anchor="t" anchorCtr="0" compatLnSpc="1">
            <a:prstTxWarp prst="textNoShape">
              <a:avLst/>
            </a:prstTxWarp>
          </a:bodyPr>
          <a:lstStyle>
            <a:lvl1pPr algn="ctr">
              <a:defRPr sz="800" smtClean="0">
                <a:solidFill>
                  <a:srgbClr val="FFFFFF"/>
                </a:solidFill>
                <a:latin typeface="Arial"/>
                <a:ea typeface="Geneva" charset="0"/>
                <a:cs typeface="Arial"/>
              </a:defRPr>
            </a:lvl1pPr>
          </a:lstStyle>
          <a:p>
            <a:pPr eaLnBrk="0" fontAlgn="base" hangingPunct="0">
              <a:spcBef>
                <a:spcPct val="0"/>
              </a:spcBef>
              <a:spcAft>
                <a:spcPct val="0"/>
              </a:spcAft>
              <a:defRPr/>
            </a:pPr>
            <a:r>
              <a:rPr lang="en-GB"/>
              <a:t>London Ambulance Service NHS Trust</a:t>
            </a:r>
          </a:p>
        </p:txBody>
      </p:sp>
      <p:sp>
        <p:nvSpPr>
          <p:cNvPr id="1030" name="Rectangle 6"/>
          <p:cNvSpPr>
            <a:spLocks noGrp="1" noChangeArrowheads="1"/>
          </p:cNvSpPr>
          <p:nvPr userDrawn="1">
            <p:ph type="sldNum" sz="quarter" idx="4"/>
          </p:nvPr>
        </p:nvSpPr>
        <p:spPr bwMode="auto">
          <a:xfrm>
            <a:off x="8604250" y="6539867"/>
            <a:ext cx="431800" cy="308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45712" rIns="91425" bIns="45712" numCol="1" anchor="t" anchorCtr="0" compatLnSpc="1">
            <a:prstTxWarp prst="textNoShape">
              <a:avLst/>
            </a:prstTxWarp>
          </a:bodyPr>
          <a:lstStyle>
            <a:lvl1pPr algn="r">
              <a:defRPr sz="900">
                <a:solidFill>
                  <a:schemeClr val="bg1"/>
                </a:solidFill>
                <a:latin typeface="Arial" charset="0"/>
              </a:defRPr>
            </a:lvl1pPr>
          </a:lstStyle>
          <a:p>
            <a:pPr eaLnBrk="0" fontAlgn="base" hangingPunct="0">
              <a:spcBef>
                <a:spcPct val="0"/>
              </a:spcBef>
              <a:spcAft>
                <a:spcPct val="0"/>
              </a:spcAft>
            </a:pPr>
            <a:fld id="{4ECB1451-22BC-8C4F-AC82-7E523BB871FA}" type="slidenum">
              <a:rPr lang="en-GB">
                <a:solidFill>
                  <a:srgbClr val="FFFFFF"/>
                </a:solidFill>
                <a:ea typeface="ＭＳ Ｐゴシック" charset="0"/>
              </a:rPr>
              <a:pPr eaLnBrk="0" fontAlgn="base" hangingPunct="0">
                <a:spcBef>
                  <a:spcPct val="0"/>
                </a:spcBef>
                <a:spcAft>
                  <a:spcPct val="0"/>
                </a:spcAft>
              </a:pPr>
              <a:t>‹#›</a:t>
            </a:fld>
            <a:endParaRPr lang="en-GB">
              <a:solidFill>
                <a:srgbClr val="FFFFFF"/>
              </a:solidFill>
              <a:ea typeface="ＭＳ Ｐゴシック" charset="0"/>
            </a:endParaRPr>
          </a:p>
        </p:txBody>
      </p:sp>
    </p:spTree>
    <p:extLst>
      <p:ext uri="{BB962C8B-B14F-4D97-AF65-F5344CB8AC3E}">
        <p14:creationId xmlns:p14="http://schemas.microsoft.com/office/powerpoint/2010/main" xmlns="" val="1377429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76" r:id="rId8"/>
  </p:sldLayoutIdLst>
  <p:hf hdr="0" dt="0"/>
  <p:txStyles>
    <p:titleStyle>
      <a:lvl1pPr algn="l" rtl="0" eaLnBrk="0" fontAlgn="base" hangingPunct="0">
        <a:spcBef>
          <a:spcPct val="0"/>
        </a:spcBef>
        <a:spcAft>
          <a:spcPct val="0"/>
        </a:spcAft>
        <a:defRPr sz="4000" b="1">
          <a:solidFill>
            <a:srgbClr val="0072C6"/>
          </a:solidFill>
          <a:latin typeface="+mj-lt"/>
          <a:ea typeface="ＭＳ Ｐゴシック" charset="0"/>
          <a:cs typeface="Geneva" charset="0"/>
        </a:defRPr>
      </a:lvl1pPr>
      <a:lvl2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2pPr>
      <a:lvl3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3pPr>
      <a:lvl4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4pPr>
      <a:lvl5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5pPr>
      <a:lvl6pPr marL="457127" algn="l" rtl="0" fontAlgn="base">
        <a:spcBef>
          <a:spcPct val="0"/>
        </a:spcBef>
        <a:spcAft>
          <a:spcPct val="0"/>
        </a:spcAft>
        <a:defRPr sz="4400" b="1">
          <a:solidFill>
            <a:schemeClr val="bg1"/>
          </a:solidFill>
          <a:latin typeface="Arial" charset="0"/>
          <a:ea typeface="Geneva" charset="0"/>
        </a:defRPr>
      </a:lvl6pPr>
      <a:lvl7pPr marL="914254" algn="l" rtl="0" fontAlgn="base">
        <a:spcBef>
          <a:spcPct val="0"/>
        </a:spcBef>
        <a:spcAft>
          <a:spcPct val="0"/>
        </a:spcAft>
        <a:defRPr sz="4400" b="1">
          <a:solidFill>
            <a:schemeClr val="bg1"/>
          </a:solidFill>
          <a:latin typeface="Arial" charset="0"/>
          <a:ea typeface="Geneva" charset="0"/>
        </a:defRPr>
      </a:lvl7pPr>
      <a:lvl8pPr marL="1371381" algn="l" rtl="0" fontAlgn="base">
        <a:spcBef>
          <a:spcPct val="0"/>
        </a:spcBef>
        <a:spcAft>
          <a:spcPct val="0"/>
        </a:spcAft>
        <a:defRPr sz="4400" b="1">
          <a:solidFill>
            <a:schemeClr val="bg1"/>
          </a:solidFill>
          <a:latin typeface="Arial" charset="0"/>
          <a:ea typeface="Geneva" charset="0"/>
        </a:defRPr>
      </a:lvl8pPr>
      <a:lvl9pPr marL="1828508" algn="l" rtl="0" fontAlgn="base">
        <a:spcBef>
          <a:spcPct val="0"/>
        </a:spcBef>
        <a:spcAft>
          <a:spcPct val="0"/>
        </a:spcAft>
        <a:defRPr sz="4400" b="1">
          <a:solidFill>
            <a:schemeClr val="bg1"/>
          </a:solidFill>
          <a:latin typeface="Arial" charset="0"/>
          <a:ea typeface="Geneva" charset="0"/>
        </a:defRPr>
      </a:lvl9pPr>
    </p:titleStyle>
    <p:bodyStyle>
      <a:lvl1pPr marL="342845" indent="-342845" algn="l" rtl="0" eaLnBrk="0" fontAlgn="base" hangingPunct="0">
        <a:spcBef>
          <a:spcPct val="20000"/>
        </a:spcBef>
        <a:spcAft>
          <a:spcPct val="0"/>
        </a:spcAft>
        <a:defRPr sz="3200">
          <a:solidFill>
            <a:srgbClr val="0072C6"/>
          </a:solidFill>
          <a:latin typeface="+mn-lt"/>
          <a:ea typeface="ＭＳ Ｐゴシック" charset="0"/>
          <a:cs typeface="Geneva" charset="0"/>
        </a:defRPr>
      </a:lvl1pPr>
      <a:lvl2pPr marL="742831" indent="-285705" algn="l" rtl="0" eaLnBrk="0" fontAlgn="base" hangingPunct="0">
        <a:spcBef>
          <a:spcPct val="20000"/>
        </a:spcBef>
        <a:spcAft>
          <a:spcPct val="0"/>
        </a:spcAft>
        <a:buFont typeface="Times" charset="0"/>
        <a:buChar char="•"/>
        <a:defRPr sz="2400">
          <a:solidFill>
            <a:srgbClr val="0072C6"/>
          </a:solidFill>
          <a:latin typeface="+mn-lt"/>
          <a:ea typeface="+mn-ea"/>
          <a:cs typeface="Geneva" charset="0"/>
        </a:defRPr>
      </a:lvl2pPr>
      <a:lvl3pPr marL="1142818" indent="-228563" algn="l" rtl="0" eaLnBrk="0" fontAlgn="base" hangingPunct="0">
        <a:spcBef>
          <a:spcPct val="20000"/>
        </a:spcBef>
        <a:spcAft>
          <a:spcPct val="0"/>
        </a:spcAft>
        <a:buChar char="–"/>
        <a:defRPr sz="2000">
          <a:solidFill>
            <a:srgbClr val="0072C6"/>
          </a:solidFill>
          <a:latin typeface="+mn-lt"/>
          <a:ea typeface="+mn-ea"/>
          <a:cs typeface="Geneva" charset="0"/>
        </a:defRPr>
      </a:lvl3pPr>
      <a:lvl4pPr marL="1599945" indent="-228563" algn="l" rtl="0" eaLnBrk="0" fontAlgn="base" hangingPunct="0">
        <a:spcBef>
          <a:spcPct val="20000"/>
        </a:spcBef>
        <a:spcAft>
          <a:spcPct val="0"/>
        </a:spcAft>
        <a:buFont typeface="Times" charset="0"/>
        <a:buChar char="•"/>
        <a:defRPr sz="1600">
          <a:solidFill>
            <a:srgbClr val="0072C6"/>
          </a:solidFill>
          <a:latin typeface="+mn-lt"/>
          <a:ea typeface="+mn-ea"/>
          <a:cs typeface="Geneva" charset="0"/>
        </a:defRPr>
      </a:lvl4pPr>
      <a:lvl5pPr marL="2057071" indent="-228563" algn="l" rtl="0" eaLnBrk="0" fontAlgn="base" hangingPunct="0">
        <a:spcBef>
          <a:spcPct val="20000"/>
        </a:spcBef>
        <a:spcAft>
          <a:spcPct val="0"/>
        </a:spcAft>
        <a:defRPr sz="1600">
          <a:solidFill>
            <a:srgbClr val="0072C6"/>
          </a:solidFill>
          <a:latin typeface="+mn-lt"/>
          <a:ea typeface="+mn-ea"/>
          <a:cs typeface="Geneva" charset="0"/>
        </a:defRPr>
      </a:lvl5pPr>
      <a:lvl6pPr marL="2514198" indent="-228563" algn="l" rtl="0" fontAlgn="base">
        <a:spcBef>
          <a:spcPct val="20000"/>
        </a:spcBef>
        <a:spcAft>
          <a:spcPct val="0"/>
        </a:spcAft>
        <a:defRPr sz="2000">
          <a:solidFill>
            <a:schemeClr val="tx1"/>
          </a:solidFill>
          <a:latin typeface="+mn-lt"/>
          <a:ea typeface="+mn-ea"/>
        </a:defRPr>
      </a:lvl6pPr>
      <a:lvl7pPr marL="2971326" indent="-228563" algn="l" rtl="0" fontAlgn="base">
        <a:spcBef>
          <a:spcPct val="20000"/>
        </a:spcBef>
        <a:spcAft>
          <a:spcPct val="0"/>
        </a:spcAft>
        <a:defRPr sz="2000">
          <a:solidFill>
            <a:schemeClr val="tx1"/>
          </a:solidFill>
          <a:latin typeface="+mn-lt"/>
          <a:ea typeface="+mn-ea"/>
        </a:defRPr>
      </a:lvl7pPr>
      <a:lvl8pPr marL="3428452" indent="-228563" algn="l" rtl="0" fontAlgn="base">
        <a:spcBef>
          <a:spcPct val="20000"/>
        </a:spcBef>
        <a:spcAft>
          <a:spcPct val="0"/>
        </a:spcAft>
        <a:defRPr sz="2000">
          <a:solidFill>
            <a:schemeClr val="tx1"/>
          </a:solidFill>
          <a:latin typeface="+mn-lt"/>
          <a:ea typeface="+mn-ea"/>
        </a:defRPr>
      </a:lvl8pPr>
      <a:lvl9pPr marL="3885579" indent="-228563"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8" algn="l" defTabSz="457127" rtl="0" eaLnBrk="1" latinLnBrk="0" hangingPunct="1">
        <a:defRPr sz="1800" kern="1200">
          <a:solidFill>
            <a:schemeClr val="tx1"/>
          </a:solidFill>
          <a:latin typeface="+mn-lt"/>
          <a:ea typeface="+mn-ea"/>
          <a:cs typeface="+mn-cs"/>
        </a:defRPr>
      </a:lvl5pPr>
      <a:lvl6pPr marL="2285635" algn="l" defTabSz="457127" rtl="0" eaLnBrk="1" latinLnBrk="0" hangingPunct="1">
        <a:defRPr sz="1800" kern="1200">
          <a:solidFill>
            <a:schemeClr val="tx1"/>
          </a:solidFill>
          <a:latin typeface="+mn-lt"/>
          <a:ea typeface="+mn-ea"/>
          <a:cs typeface="+mn-cs"/>
        </a:defRPr>
      </a:lvl6pPr>
      <a:lvl7pPr marL="2742762" algn="l" defTabSz="457127" rtl="0" eaLnBrk="1" latinLnBrk="0" hangingPunct="1">
        <a:defRPr sz="1800" kern="1200">
          <a:solidFill>
            <a:schemeClr val="tx1"/>
          </a:solidFill>
          <a:latin typeface="+mn-lt"/>
          <a:ea typeface="+mn-ea"/>
          <a:cs typeface="+mn-cs"/>
        </a:defRPr>
      </a:lvl7pPr>
      <a:lvl8pPr marL="3199889" algn="l" defTabSz="457127" rtl="0" eaLnBrk="1" latinLnBrk="0" hangingPunct="1">
        <a:defRPr sz="1800" kern="1200">
          <a:solidFill>
            <a:schemeClr val="tx1"/>
          </a:solidFill>
          <a:latin typeface="+mn-lt"/>
          <a:ea typeface="+mn-ea"/>
          <a:cs typeface="+mn-cs"/>
        </a:defRPr>
      </a:lvl8pPr>
      <a:lvl9pPr marL="3657016"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4779262"/>
            <a:ext cx="9143999" cy="2078734"/>
          </a:xfrm>
          <a:prstGeom prst="rect">
            <a:avLst/>
          </a:prstGeom>
          <a:blipFill>
            <a:blip r:embed="rId8"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402337" y="180212"/>
            <a:ext cx="8339327" cy="635000"/>
          </a:xfrm>
          <a:prstGeom prst="rect">
            <a:avLst/>
          </a:prstGeom>
        </p:spPr>
        <p:txBody>
          <a:bodyPr wrap="square" lIns="0" tIns="0" rIns="0" bIns="0">
            <a:spAutoFit/>
          </a:bodyPr>
          <a:lstStyle>
            <a:lvl1pPr>
              <a:defRPr sz="4000" b="1" i="0">
                <a:solidFill>
                  <a:srgbClr val="0071C5"/>
                </a:solidFill>
                <a:latin typeface="Calibri"/>
                <a:cs typeface="Calibri"/>
              </a:defRPr>
            </a:lvl1pPr>
          </a:lstStyle>
          <a:p>
            <a:endParaRPr/>
          </a:p>
        </p:txBody>
      </p:sp>
      <p:sp>
        <p:nvSpPr>
          <p:cNvPr id="3" name="Holder 3"/>
          <p:cNvSpPr>
            <a:spLocks noGrp="1"/>
          </p:cNvSpPr>
          <p:nvPr>
            <p:ph type="body" idx="1"/>
          </p:nvPr>
        </p:nvSpPr>
        <p:spPr>
          <a:xfrm>
            <a:off x="421336" y="1339341"/>
            <a:ext cx="8281034" cy="184666"/>
          </a:xfrm>
          <a:prstGeom prst="rect">
            <a:avLst/>
          </a:prstGeom>
        </p:spPr>
        <p:txBody>
          <a:bodyPr wrap="square" lIns="0" tIns="0" rIns="0" bIns="0">
            <a:spAutoFit/>
          </a:bodyPr>
          <a:lstStyle>
            <a:lvl1pPr>
              <a:defRPr sz="1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981862" y="6636737"/>
            <a:ext cx="1779270" cy="123111"/>
          </a:xfrm>
          <a:prstGeom prst="rect">
            <a:avLst/>
          </a:prstGeom>
        </p:spPr>
        <p:txBody>
          <a:bodyPr wrap="square" lIns="0" tIns="0" rIns="0" bIns="0">
            <a:spAutoFit/>
          </a:bodyPr>
          <a:lstStyle>
            <a:lvl1pPr>
              <a:defRPr sz="800" b="0" i="0">
                <a:solidFill>
                  <a:schemeClr val="bg1"/>
                </a:solidFill>
                <a:latin typeface="Arial"/>
                <a:cs typeface="Arial"/>
              </a:defRPr>
            </a:lvl1pPr>
          </a:lstStyle>
          <a:p>
            <a:pPr marL="12700">
              <a:spcBef>
                <a:spcPts val="25"/>
              </a:spcBef>
            </a:pPr>
            <a:r>
              <a:rPr lang="en-US" spc="-5"/>
              <a:t>London </a:t>
            </a:r>
            <a:r>
              <a:rPr lang="en-US"/>
              <a:t>Ambulance </a:t>
            </a:r>
            <a:r>
              <a:rPr lang="en-US" spc="-5"/>
              <a:t>Service NHS</a:t>
            </a:r>
            <a:r>
              <a:rPr lang="en-US" spc="25"/>
              <a:t> </a:t>
            </a:r>
            <a:r>
              <a:rPr lang="en-US" spc="-5"/>
              <a:t>Trust</a:t>
            </a:r>
            <a:endParaRPr lang="en-US" spc="-5" dirty="0"/>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92209" y="6582113"/>
            <a:ext cx="179070" cy="415498"/>
          </a:xfrm>
          <a:prstGeom prst="rect">
            <a:avLst/>
          </a:prstGeom>
        </p:spPr>
        <p:txBody>
          <a:bodyPr wrap="square" lIns="0" tIns="0" rIns="0" bIns="0">
            <a:spAutoFit/>
          </a:bodyPr>
          <a:lstStyle>
            <a:lvl1pPr>
              <a:defRPr sz="900" b="0" i="0">
                <a:solidFill>
                  <a:schemeClr val="bg1"/>
                </a:solidFill>
                <a:latin typeface="Arial"/>
                <a:cs typeface="Arial"/>
              </a:defRPr>
            </a:lvl1pPr>
          </a:lstStyle>
          <a:p>
            <a:pPr marL="88900">
              <a:spcBef>
                <a:spcPts val="280"/>
              </a:spcBef>
            </a:pPr>
            <a:fld id="{81D60167-4931-47E6-BA6A-407CBD079E47}" type="slidenum">
              <a:rPr lang="en-GB" spc="-5" smtClean="0"/>
              <a:pPr marL="88900">
                <a:spcBef>
                  <a:spcPts val="280"/>
                </a:spcBef>
              </a:pPr>
              <a:t>‹#›</a:t>
            </a:fld>
            <a:endParaRPr lang="en-GB" spc="-5" dirty="0"/>
          </a:p>
        </p:txBody>
      </p:sp>
    </p:spTree>
    <p:extLst>
      <p:ext uri="{BB962C8B-B14F-4D97-AF65-F5344CB8AC3E}">
        <p14:creationId xmlns:p14="http://schemas.microsoft.com/office/powerpoint/2010/main" xmlns="" val="31873247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image" Target="../media/image54.png"/><Relationship Id="rId117" Type="http://schemas.openxmlformats.org/officeDocument/2006/relationships/image" Target="../media/image145.png"/><Relationship Id="rId21" Type="http://schemas.openxmlformats.org/officeDocument/2006/relationships/image" Target="../media/image49.png"/><Relationship Id="rId42" Type="http://schemas.openxmlformats.org/officeDocument/2006/relationships/image" Target="../media/image70.png"/><Relationship Id="rId47" Type="http://schemas.openxmlformats.org/officeDocument/2006/relationships/image" Target="../media/image75.png"/><Relationship Id="rId63" Type="http://schemas.openxmlformats.org/officeDocument/2006/relationships/image" Target="../media/image91.png"/><Relationship Id="rId68" Type="http://schemas.openxmlformats.org/officeDocument/2006/relationships/image" Target="../media/image96.png"/><Relationship Id="rId84" Type="http://schemas.openxmlformats.org/officeDocument/2006/relationships/image" Target="../media/image112.png"/><Relationship Id="rId89" Type="http://schemas.openxmlformats.org/officeDocument/2006/relationships/image" Target="../media/image117.png"/><Relationship Id="rId112" Type="http://schemas.openxmlformats.org/officeDocument/2006/relationships/image" Target="../media/image140.png"/><Relationship Id="rId133" Type="http://schemas.openxmlformats.org/officeDocument/2006/relationships/image" Target="../media/image161.png"/><Relationship Id="rId138" Type="http://schemas.openxmlformats.org/officeDocument/2006/relationships/image" Target="../media/image166.png"/><Relationship Id="rId154" Type="http://schemas.openxmlformats.org/officeDocument/2006/relationships/image" Target="../media/image182.png"/><Relationship Id="rId159" Type="http://schemas.openxmlformats.org/officeDocument/2006/relationships/image" Target="../media/image187.png"/><Relationship Id="rId175" Type="http://schemas.openxmlformats.org/officeDocument/2006/relationships/image" Target="../media/image203.png"/><Relationship Id="rId170" Type="http://schemas.openxmlformats.org/officeDocument/2006/relationships/image" Target="../media/image198.png"/><Relationship Id="rId16" Type="http://schemas.openxmlformats.org/officeDocument/2006/relationships/image" Target="../media/image44.png"/><Relationship Id="rId107" Type="http://schemas.openxmlformats.org/officeDocument/2006/relationships/image" Target="../media/image135.png"/><Relationship Id="rId11" Type="http://schemas.openxmlformats.org/officeDocument/2006/relationships/image" Target="../media/image39.png"/><Relationship Id="rId32" Type="http://schemas.openxmlformats.org/officeDocument/2006/relationships/image" Target="../media/image60.png"/><Relationship Id="rId37" Type="http://schemas.openxmlformats.org/officeDocument/2006/relationships/image" Target="../media/image65.png"/><Relationship Id="rId53" Type="http://schemas.openxmlformats.org/officeDocument/2006/relationships/image" Target="../media/image81.png"/><Relationship Id="rId58" Type="http://schemas.openxmlformats.org/officeDocument/2006/relationships/image" Target="../media/image86.png"/><Relationship Id="rId74" Type="http://schemas.openxmlformats.org/officeDocument/2006/relationships/image" Target="../media/image102.png"/><Relationship Id="rId79" Type="http://schemas.openxmlformats.org/officeDocument/2006/relationships/image" Target="../media/image107.png"/><Relationship Id="rId102" Type="http://schemas.openxmlformats.org/officeDocument/2006/relationships/image" Target="../media/image130.png"/><Relationship Id="rId123" Type="http://schemas.openxmlformats.org/officeDocument/2006/relationships/image" Target="../media/image151.png"/><Relationship Id="rId128" Type="http://schemas.openxmlformats.org/officeDocument/2006/relationships/image" Target="../media/image156.png"/><Relationship Id="rId144" Type="http://schemas.openxmlformats.org/officeDocument/2006/relationships/image" Target="../media/image172.png"/><Relationship Id="rId149" Type="http://schemas.openxmlformats.org/officeDocument/2006/relationships/image" Target="../media/image177.png"/><Relationship Id="rId5" Type="http://schemas.openxmlformats.org/officeDocument/2006/relationships/image" Target="../media/image33.png"/><Relationship Id="rId90" Type="http://schemas.openxmlformats.org/officeDocument/2006/relationships/image" Target="../media/image118.png"/><Relationship Id="rId95" Type="http://schemas.openxmlformats.org/officeDocument/2006/relationships/image" Target="../media/image123.png"/><Relationship Id="rId160" Type="http://schemas.openxmlformats.org/officeDocument/2006/relationships/image" Target="../media/image188.png"/><Relationship Id="rId165" Type="http://schemas.openxmlformats.org/officeDocument/2006/relationships/image" Target="../media/image193.png"/><Relationship Id="rId181" Type="http://schemas.openxmlformats.org/officeDocument/2006/relationships/image" Target="../media/image209.png"/><Relationship Id="rId186" Type="http://schemas.openxmlformats.org/officeDocument/2006/relationships/image" Target="../media/image214.png"/><Relationship Id="rId22" Type="http://schemas.openxmlformats.org/officeDocument/2006/relationships/image" Target="../media/image50.png"/><Relationship Id="rId27" Type="http://schemas.openxmlformats.org/officeDocument/2006/relationships/image" Target="../media/image55.png"/><Relationship Id="rId43" Type="http://schemas.openxmlformats.org/officeDocument/2006/relationships/image" Target="../media/image71.png"/><Relationship Id="rId48" Type="http://schemas.openxmlformats.org/officeDocument/2006/relationships/image" Target="../media/image76.png"/><Relationship Id="rId64" Type="http://schemas.openxmlformats.org/officeDocument/2006/relationships/image" Target="../media/image92.png"/><Relationship Id="rId69" Type="http://schemas.openxmlformats.org/officeDocument/2006/relationships/image" Target="../media/image97.png"/><Relationship Id="rId113" Type="http://schemas.openxmlformats.org/officeDocument/2006/relationships/image" Target="../media/image141.png"/><Relationship Id="rId118" Type="http://schemas.openxmlformats.org/officeDocument/2006/relationships/image" Target="../media/image146.png"/><Relationship Id="rId134" Type="http://schemas.openxmlformats.org/officeDocument/2006/relationships/image" Target="../media/image162.png"/><Relationship Id="rId139" Type="http://schemas.openxmlformats.org/officeDocument/2006/relationships/image" Target="../media/image167.png"/><Relationship Id="rId80" Type="http://schemas.openxmlformats.org/officeDocument/2006/relationships/image" Target="../media/image108.png"/><Relationship Id="rId85" Type="http://schemas.openxmlformats.org/officeDocument/2006/relationships/image" Target="../media/image113.png"/><Relationship Id="rId150" Type="http://schemas.openxmlformats.org/officeDocument/2006/relationships/image" Target="../media/image178.png"/><Relationship Id="rId155" Type="http://schemas.openxmlformats.org/officeDocument/2006/relationships/image" Target="../media/image183.png"/><Relationship Id="rId171" Type="http://schemas.openxmlformats.org/officeDocument/2006/relationships/image" Target="../media/image199.png"/><Relationship Id="rId176" Type="http://schemas.openxmlformats.org/officeDocument/2006/relationships/image" Target="../media/image204.png"/><Relationship Id="rId12" Type="http://schemas.openxmlformats.org/officeDocument/2006/relationships/image" Target="../media/image40.png"/><Relationship Id="rId17" Type="http://schemas.openxmlformats.org/officeDocument/2006/relationships/image" Target="../media/image45.png"/><Relationship Id="rId33" Type="http://schemas.openxmlformats.org/officeDocument/2006/relationships/image" Target="../media/image61.png"/><Relationship Id="rId38" Type="http://schemas.openxmlformats.org/officeDocument/2006/relationships/image" Target="../media/image66.png"/><Relationship Id="rId59" Type="http://schemas.openxmlformats.org/officeDocument/2006/relationships/image" Target="../media/image87.png"/><Relationship Id="rId103" Type="http://schemas.openxmlformats.org/officeDocument/2006/relationships/image" Target="../media/image131.png"/><Relationship Id="rId108" Type="http://schemas.openxmlformats.org/officeDocument/2006/relationships/image" Target="../media/image136.png"/><Relationship Id="rId124" Type="http://schemas.openxmlformats.org/officeDocument/2006/relationships/image" Target="../media/image152.png"/><Relationship Id="rId129" Type="http://schemas.openxmlformats.org/officeDocument/2006/relationships/image" Target="../media/image157.png"/><Relationship Id="rId54" Type="http://schemas.openxmlformats.org/officeDocument/2006/relationships/image" Target="../media/image82.png"/><Relationship Id="rId70" Type="http://schemas.openxmlformats.org/officeDocument/2006/relationships/image" Target="../media/image98.png"/><Relationship Id="rId75" Type="http://schemas.openxmlformats.org/officeDocument/2006/relationships/image" Target="../media/image103.png"/><Relationship Id="rId91" Type="http://schemas.openxmlformats.org/officeDocument/2006/relationships/image" Target="../media/image119.png"/><Relationship Id="rId96" Type="http://schemas.openxmlformats.org/officeDocument/2006/relationships/image" Target="../media/image124.png"/><Relationship Id="rId140" Type="http://schemas.openxmlformats.org/officeDocument/2006/relationships/image" Target="../media/image168.png"/><Relationship Id="rId145" Type="http://schemas.openxmlformats.org/officeDocument/2006/relationships/image" Target="../media/image173.png"/><Relationship Id="rId161" Type="http://schemas.openxmlformats.org/officeDocument/2006/relationships/image" Target="../media/image189.png"/><Relationship Id="rId166" Type="http://schemas.openxmlformats.org/officeDocument/2006/relationships/image" Target="../media/image194.png"/><Relationship Id="rId182" Type="http://schemas.openxmlformats.org/officeDocument/2006/relationships/image" Target="../media/image210.png"/><Relationship Id="rId187" Type="http://schemas.openxmlformats.org/officeDocument/2006/relationships/image" Target="../media/image215.png"/><Relationship Id="rId1" Type="http://schemas.openxmlformats.org/officeDocument/2006/relationships/slideLayout" Target="../slideLayouts/slideLayout10.xml"/><Relationship Id="rId6" Type="http://schemas.openxmlformats.org/officeDocument/2006/relationships/image" Target="../media/image34.png"/><Relationship Id="rId23" Type="http://schemas.openxmlformats.org/officeDocument/2006/relationships/image" Target="../media/image51.png"/><Relationship Id="rId28" Type="http://schemas.openxmlformats.org/officeDocument/2006/relationships/image" Target="../media/image56.png"/><Relationship Id="rId49" Type="http://schemas.openxmlformats.org/officeDocument/2006/relationships/image" Target="../media/image77.png"/><Relationship Id="rId114" Type="http://schemas.openxmlformats.org/officeDocument/2006/relationships/image" Target="../media/image142.png"/><Relationship Id="rId119" Type="http://schemas.openxmlformats.org/officeDocument/2006/relationships/image" Target="../media/image147.png"/><Relationship Id="rId44" Type="http://schemas.openxmlformats.org/officeDocument/2006/relationships/image" Target="../media/image72.png"/><Relationship Id="rId60" Type="http://schemas.openxmlformats.org/officeDocument/2006/relationships/image" Target="../media/image88.png"/><Relationship Id="rId65" Type="http://schemas.openxmlformats.org/officeDocument/2006/relationships/image" Target="../media/image93.png"/><Relationship Id="rId81" Type="http://schemas.openxmlformats.org/officeDocument/2006/relationships/image" Target="../media/image109.png"/><Relationship Id="rId86" Type="http://schemas.openxmlformats.org/officeDocument/2006/relationships/image" Target="../media/image114.png"/><Relationship Id="rId130" Type="http://schemas.openxmlformats.org/officeDocument/2006/relationships/image" Target="../media/image158.png"/><Relationship Id="rId135" Type="http://schemas.openxmlformats.org/officeDocument/2006/relationships/image" Target="../media/image163.png"/><Relationship Id="rId151" Type="http://schemas.openxmlformats.org/officeDocument/2006/relationships/image" Target="../media/image179.png"/><Relationship Id="rId156" Type="http://schemas.openxmlformats.org/officeDocument/2006/relationships/image" Target="../media/image184.png"/><Relationship Id="rId177" Type="http://schemas.openxmlformats.org/officeDocument/2006/relationships/image" Target="../media/image205.png"/><Relationship Id="rId172" Type="http://schemas.openxmlformats.org/officeDocument/2006/relationships/image" Target="../media/image200.png"/><Relationship Id="rId13" Type="http://schemas.openxmlformats.org/officeDocument/2006/relationships/image" Target="../media/image41.png"/><Relationship Id="rId18" Type="http://schemas.openxmlformats.org/officeDocument/2006/relationships/image" Target="../media/image46.png"/><Relationship Id="rId39" Type="http://schemas.openxmlformats.org/officeDocument/2006/relationships/image" Target="../media/image67.png"/><Relationship Id="rId109" Type="http://schemas.openxmlformats.org/officeDocument/2006/relationships/image" Target="../media/image137.png"/><Relationship Id="rId34" Type="http://schemas.openxmlformats.org/officeDocument/2006/relationships/image" Target="../media/image62.png"/><Relationship Id="rId50" Type="http://schemas.openxmlformats.org/officeDocument/2006/relationships/image" Target="../media/image78.png"/><Relationship Id="rId55" Type="http://schemas.openxmlformats.org/officeDocument/2006/relationships/image" Target="../media/image83.png"/><Relationship Id="rId76" Type="http://schemas.openxmlformats.org/officeDocument/2006/relationships/image" Target="../media/image104.png"/><Relationship Id="rId97" Type="http://schemas.openxmlformats.org/officeDocument/2006/relationships/image" Target="../media/image125.png"/><Relationship Id="rId104" Type="http://schemas.openxmlformats.org/officeDocument/2006/relationships/image" Target="../media/image132.png"/><Relationship Id="rId120" Type="http://schemas.openxmlformats.org/officeDocument/2006/relationships/image" Target="../media/image148.png"/><Relationship Id="rId125" Type="http://schemas.openxmlformats.org/officeDocument/2006/relationships/image" Target="../media/image153.png"/><Relationship Id="rId141" Type="http://schemas.openxmlformats.org/officeDocument/2006/relationships/image" Target="../media/image169.png"/><Relationship Id="rId146" Type="http://schemas.openxmlformats.org/officeDocument/2006/relationships/image" Target="../media/image174.png"/><Relationship Id="rId167" Type="http://schemas.openxmlformats.org/officeDocument/2006/relationships/image" Target="../media/image195.png"/><Relationship Id="rId188" Type="http://schemas.openxmlformats.org/officeDocument/2006/relationships/image" Target="../media/image216.png"/><Relationship Id="rId7" Type="http://schemas.openxmlformats.org/officeDocument/2006/relationships/image" Target="../media/image35.png"/><Relationship Id="rId71" Type="http://schemas.openxmlformats.org/officeDocument/2006/relationships/image" Target="../media/image99.png"/><Relationship Id="rId92" Type="http://schemas.openxmlformats.org/officeDocument/2006/relationships/image" Target="../media/image120.png"/><Relationship Id="rId162" Type="http://schemas.openxmlformats.org/officeDocument/2006/relationships/image" Target="../media/image190.png"/><Relationship Id="rId183" Type="http://schemas.openxmlformats.org/officeDocument/2006/relationships/image" Target="../media/image211.png"/><Relationship Id="rId2" Type="http://schemas.openxmlformats.org/officeDocument/2006/relationships/image" Target="../media/image30.png"/><Relationship Id="rId29" Type="http://schemas.openxmlformats.org/officeDocument/2006/relationships/image" Target="../media/image57.png"/><Relationship Id="rId24" Type="http://schemas.openxmlformats.org/officeDocument/2006/relationships/image" Target="../media/image52.png"/><Relationship Id="rId40" Type="http://schemas.openxmlformats.org/officeDocument/2006/relationships/image" Target="../media/image68.png"/><Relationship Id="rId45" Type="http://schemas.openxmlformats.org/officeDocument/2006/relationships/image" Target="../media/image73.png"/><Relationship Id="rId66" Type="http://schemas.openxmlformats.org/officeDocument/2006/relationships/image" Target="../media/image94.png"/><Relationship Id="rId87" Type="http://schemas.openxmlformats.org/officeDocument/2006/relationships/image" Target="../media/image115.png"/><Relationship Id="rId110" Type="http://schemas.openxmlformats.org/officeDocument/2006/relationships/image" Target="../media/image138.png"/><Relationship Id="rId115" Type="http://schemas.openxmlformats.org/officeDocument/2006/relationships/image" Target="../media/image143.png"/><Relationship Id="rId131" Type="http://schemas.openxmlformats.org/officeDocument/2006/relationships/image" Target="../media/image159.png"/><Relationship Id="rId136" Type="http://schemas.openxmlformats.org/officeDocument/2006/relationships/image" Target="../media/image164.png"/><Relationship Id="rId157" Type="http://schemas.openxmlformats.org/officeDocument/2006/relationships/image" Target="../media/image185.png"/><Relationship Id="rId178" Type="http://schemas.openxmlformats.org/officeDocument/2006/relationships/image" Target="../media/image206.png"/><Relationship Id="rId61" Type="http://schemas.openxmlformats.org/officeDocument/2006/relationships/image" Target="../media/image89.png"/><Relationship Id="rId82" Type="http://schemas.openxmlformats.org/officeDocument/2006/relationships/image" Target="../media/image110.png"/><Relationship Id="rId152" Type="http://schemas.openxmlformats.org/officeDocument/2006/relationships/image" Target="../media/image180.png"/><Relationship Id="rId173" Type="http://schemas.openxmlformats.org/officeDocument/2006/relationships/image" Target="../media/image201.png"/><Relationship Id="rId19" Type="http://schemas.openxmlformats.org/officeDocument/2006/relationships/image" Target="../media/image47.png"/><Relationship Id="rId14" Type="http://schemas.openxmlformats.org/officeDocument/2006/relationships/image" Target="../media/image42.png"/><Relationship Id="rId30" Type="http://schemas.openxmlformats.org/officeDocument/2006/relationships/image" Target="../media/image58.png"/><Relationship Id="rId35" Type="http://schemas.openxmlformats.org/officeDocument/2006/relationships/image" Target="../media/image63.png"/><Relationship Id="rId56" Type="http://schemas.openxmlformats.org/officeDocument/2006/relationships/image" Target="../media/image84.png"/><Relationship Id="rId77" Type="http://schemas.openxmlformats.org/officeDocument/2006/relationships/image" Target="../media/image105.png"/><Relationship Id="rId100" Type="http://schemas.openxmlformats.org/officeDocument/2006/relationships/image" Target="../media/image128.png"/><Relationship Id="rId105" Type="http://schemas.openxmlformats.org/officeDocument/2006/relationships/image" Target="../media/image133.png"/><Relationship Id="rId126" Type="http://schemas.openxmlformats.org/officeDocument/2006/relationships/image" Target="../media/image154.png"/><Relationship Id="rId147" Type="http://schemas.openxmlformats.org/officeDocument/2006/relationships/image" Target="../media/image175.png"/><Relationship Id="rId168" Type="http://schemas.openxmlformats.org/officeDocument/2006/relationships/image" Target="../media/image196.png"/><Relationship Id="rId8" Type="http://schemas.openxmlformats.org/officeDocument/2006/relationships/image" Target="../media/image36.png"/><Relationship Id="rId51" Type="http://schemas.openxmlformats.org/officeDocument/2006/relationships/image" Target="../media/image79.png"/><Relationship Id="rId72" Type="http://schemas.openxmlformats.org/officeDocument/2006/relationships/image" Target="../media/image100.png"/><Relationship Id="rId93" Type="http://schemas.openxmlformats.org/officeDocument/2006/relationships/image" Target="../media/image121.png"/><Relationship Id="rId98" Type="http://schemas.openxmlformats.org/officeDocument/2006/relationships/image" Target="../media/image126.png"/><Relationship Id="rId121" Type="http://schemas.openxmlformats.org/officeDocument/2006/relationships/image" Target="../media/image149.png"/><Relationship Id="rId142" Type="http://schemas.openxmlformats.org/officeDocument/2006/relationships/image" Target="../media/image170.png"/><Relationship Id="rId163" Type="http://schemas.openxmlformats.org/officeDocument/2006/relationships/image" Target="../media/image191.png"/><Relationship Id="rId184" Type="http://schemas.openxmlformats.org/officeDocument/2006/relationships/image" Target="../media/image212.png"/><Relationship Id="rId3" Type="http://schemas.openxmlformats.org/officeDocument/2006/relationships/image" Target="../media/image31.png"/><Relationship Id="rId25" Type="http://schemas.openxmlformats.org/officeDocument/2006/relationships/image" Target="../media/image53.png"/><Relationship Id="rId46" Type="http://schemas.openxmlformats.org/officeDocument/2006/relationships/image" Target="../media/image74.png"/><Relationship Id="rId67" Type="http://schemas.openxmlformats.org/officeDocument/2006/relationships/image" Target="../media/image95.png"/><Relationship Id="rId116" Type="http://schemas.openxmlformats.org/officeDocument/2006/relationships/image" Target="../media/image144.png"/><Relationship Id="rId137" Type="http://schemas.openxmlformats.org/officeDocument/2006/relationships/image" Target="../media/image165.png"/><Relationship Id="rId158" Type="http://schemas.openxmlformats.org/officeDocument/2006/relationships/image" Target="../media/image186.png"/><Relationship Id="rId20" Type="http://schemas.openxmlformats.org/officeDocument/2006/relationships/image" Target="../media/image48.png"/><Relationship Id="rId41" Type="http://schemas.openxmlformats.org/officeDocument/2006/relationships/image" Target="../media/image69.png"/><Relationship Id="rId62" Type="http://schemas.openxmlformats.org/officeDocument/2006/relationships/image" Target="../media/image90.png"/><Relationship Id="rId83" Type="http://schemas.openxmlformats.org/officeDocument/2006/relationships/image" Target="../media/image111.png"/><Relationship Id="rId88" Type="http://schemas.openxmlformats.org/officeDocument/2006/relationships/image" Target="../media/image116.png"/><Relationship Id="rId111" Type="http://schemas.openxmlformats.org/officeDocument/2006/relationships/image" Target="../media/image139.png"/><Relationship Id="rId132" Type="http://schemas.openxmlformats.org/officeDocument/2006/relationships/image" Target="../media/image160.png"/><Relationship Id="rId153" Type="http://schemas.openxmlformats.org/officeDocument/2006/relationships/image" Target="../media/image181.png"/><Relationship Id="rId174" Type="http://schemas.openxmlformats.org/officeDocument/2006/relationships/image" Target="../media/image202.png"/><Relationship Id="rId179" Type="http://schemas.openxmlformats.org/officeDocument/2006/relationships/image" Target="../media/image207.png"/><Relationship Id="rId15" Type="http://schemas.openxmlformats.org/officeDocument/2006/relationships/image" Target="../media/image43.png"/><Relationship Id="rId36" Type="http://schemas.openxmlformats.org/officeDocument/2006/relationships/image" Target="../media/image64.png"/><Relationship Id="rId57" Type="http://schemas.openxmlformats.org/officeDocument/2006/relationships/image" Target="../media/image85.png"/><Relationship Id="rId106" Type="http://schemas.openxmlformats.org/officeDocument/2006/relationships/image" Target="../media/image134.png"/><Relationship Id="rId127" Type="http://schemas.openxmlformats.org/officeDocument/2006/relationships/image" Target="../media/image155.png"/><Relationship Id="rId10" Type="http://schemas.openxmlformats.org/officeDocument/2006/relationships/image" Target="../media/image38.png"/><Relationship Id="rId31" Type="http://schemas.openxmlformats.org/officeDocument/2006/relationships/image" Target="../media/image59.png"/><Relationship Id="rId52" Type="http://schemas.openxmlformats.org/officeDocument/2006/relationships/image" Target="../media/image80.png"/><Relationship Id="rId73" Type="http://schemas.openxmlformats.org/officeDocument/2006/relationships/image" Target="../media/image101.png"/><Relationship Id="rId78" Type="http://schemas.openxmlformats.org/officeDocument/2006/relationships/image" Target="../media/image106.png"/><Relationship Id="rId94" Type="http://schemas.openxmlformats.org/officeDocument/2006/relationships/image" Target="../media/image122.png"/><Relationship Id="rId99" Type="http://schemas.openxmlformats.org/officeDocument/2006/relationships/image" Target="../media/image127.png"/><Relationship Id="rId101" Type="http://schemas.openxmlformats.org/officeDocument/2006/relationships/image" Target="../media/image129.png"/><Relationship Id="rId122" Type="http://schemas.openxmlformats.org/officeDocument/2006/relationships/image" Target="../media/image150.png"/><Relationship Id="rId143" Type="http://schemas.openxmlformats.org/officeDocument/2006/relationships/image" Target="../media/image171.png"/><Relationship Id="rId148" Type="http://schemas.openxmlformats.org/officeDocument/2006/relationships/image" Target="../media/image176.png"/><Relationship Id="rId164" Type="http://schemas.openxmlformats.org/officeDocument/2006/relationships/image" Target="../media/image192.png"/><Relationship Id="rId169" Type="http://schemas.openxmlformats.org/officeDocument/2006/relationships/image" Target="../media/image197.png"/><Relationship Id="rId185" Type="http://schemas.openxmlformats.org/officeDocument/2006/relationships/image" Target="../media/image213.png"/><Relationship Id="rId4" Type="http://schemas.openxmlformats.org/officeDocument/2006/relationships/image" Target="../media/image32.png"/><Relationship Id="rId9" Type="http://schemas.openxmlformats.org/officeDocument/2006/relationships/image" Target="../media/image37.png"/><Relationship Id="rId180" Type="http://schemas.openxmlformats.org/officeDocument/2006/relationships/image" Target="../media/image208.png"/></Relationships>
</file>

<file path=ppt/slides/_rels/slide18.xml.rels><?xml version="1.0" encoding="UTF-8" standalone="yes"?>
<Relationships xmlns="http://schemas.openxmlformats.org/package/2006/relationships"><Relationship Id="rId13" Type="http://schemas.openxmlformats.org/officeDocument/2006/relationships/image" Target="../media/image228.png"/><Relationship Id="rId18" Type="http://schemas.openxmlformats.org/officeDocument/2006/relationships/image" Target="../media/image233.png"/><Relationship Id="rId26" Type="http://schemas.openxmlformats.org/officeDocument/2006/relationships/image" Target="../media/image241.png"/><Relationship Id="rId39" Type="http://schemas.openxmlformats.org/officeDocument/2006/relationships/image" Target="../media/image254.png"/><Relationship Id="rId21" Type="http://schemas.openxmlformats.org/officeDocument/2006/relationships/image" Target="../media/image236.png"/><Relationship Id="rId34" Type="http://schemas.openxmlformats.org/officeDocument/2006/relationships/image" Target="../media/image249.png"/><Relationship Id="rId42" Type="http://schemas.openxmlformats.org/officeDocument/2006/relationships/image" Target="../media/image257.png"/><Relationship Id="rId47" Type="http://schemas.openxmlformats.org/officeDocument/2006/relationships/image" Target="../media/image262.png"/><Relationship Id="rId50" Type="http://schemas.openxmlformats.org/officeDocument/2006/relationships/image" Target="../media/image265.png"/><Relationship Id="rId55" Type="http://schemas.openxmlformats.org/officeDocument/2006/relationships/image" Target="../media/image270.png"/><Relationship Id="rId7" Type="http://schemas.openxmlformats.org/officeDocument/2006/relationships/image" Target="../media/image222.png"/><Relationship Id="rId2" Type="http://schemas.openxmlformats.org/officeDocument/2006/relationships/image" Target="../media/image217.png"/><Relationship Id="rId16" Type="http://schemas.openxmlformats.org/officeDocument/2006/relationships/image" Target="../media/image231.png"/><Relationship Id="rId20" Type="http://schemas.openxmlformats.org/officeDocument/2006/relationships/image" Target="../media/image235.png"/><Relationship Id="rId29" Type="http://schemas.openxmlformats.org/officeDocument/2006/relationships/image" Target="../media/image244.png"/><Relationship Id="rId41" Type="http://schemas.openxmlformats.org/officeDocument/2006/relationships/image" Target="../media/image256.png"/><Relationship Id="rId54" Type="http://schemas.openxmlformats.org/officeDocument/2006/relationships/image" Target="../media/image269.png"/><Relationship Id="rId1" Type="http://schemas.openxmlformats.org/officeDocument/2006/relationships/slideLayout" Target="../slideLayouts/slideLayout11.xml"/><Relationship Id="rId6" Type="http://schemas.openxmlformats.org/officeDocument/2006/relationships/image" Target="../media/image221.png"/><Relationship Id="rId11" Type="http://schemas.openxmlformats.org/officeDocument/2006/relationships/image" Target="../media/image226.png"/><Relationship Id="rId24" Type="http://schemas.openxmlformats.org/officeDocument/2006/relationships/image" Target="../media/image239.png"/><Relationship Id="rId32" Type="http://schemas.openxmlformats.org/officeDocument/2006/relationships/image" Target="../media/image247.png"/><Relationship Id="rId37" Type="http://schemas.openxmlformats.org/officeDocument/2006/relationships/image" Target="../media/image252.png"/><Relationship Id="rId40" Type="http://schemas.openxmlformats.org/officeDocument/2006/relationships/image" Target="../media/image255.png"/><Relationship Id="rId45" Type="http://schemas.openxmlformats.org/officeDocument/2006/relationships/image" Target="../media/image260.png"/><Relationship Id="rId53" Type="http://schemas.openxmlformats.org/officeDocument/2006/relationships/image" Target="../media/image268.png"/><Relationship Id="rId58" Type="http://schemas.openxmlformats.org/officeDocument/2006/relationships/image" Target="../media/image273.png"/><Relationship Id="rId5" Type="http://schemas.openxmlformats.org/officeDocument/2006/relationships/image" Target="../media/image220.png"/><Relationship Id="rId15" Type="http://schemas.openxmlformats.org/officeDocument/2006/relationships/image" Target="../media/image230.png"/><Relationship Id="rId23" Type="http://schemas.openxmlformats.org/officeDocument/2006/relationships/image" Target="../media/image238.png"/><Relationship Id="rId28" Type="http://schemas.openxmlformats.org/officeDocument/2006/relationships/image" Target="../media/image243.png"/><Relationship Id="rId36" Type="http://schemas.openxmlformats.org/officeDocument/2006/relationships/image" Target="../media/image251.png"/><Relationship Id="rId49" Type="http://schemas.openxmlformats.org/officeDocument/2006/relationships/image" Target="../media/image264.png"/><Relationship Id="rId57" Type="http://schemas.openxmlformats.org/officeDocument/2006/relationships/image" Target="../media/image272.png"/><Relationship Id="rId61" Type="http://schemas.openxmlformats.org/officeDocument/2006/relationships/image" Target="../media/image276.png"/><Relationship Id="rId10" Type="http://schemas.openxmlformats.org/officeDocument/2006/relationships/image" Target="../media/image225.png"/><Relationship Id="rId19" Type="http://schemas.openxmlformats.org/officeDocument/2006/relationships/image" Target="../media/image234.png"/><Relationship Id="rId31" Type="http://schemas.openxmlformats.org/officeDocument/2006/relationships/image" Target="../media/image246.png"/><Relationship Id="rId44" Type="http://schemas.openxmlformats.org/officeDocument/2006/relationships/image" Target="../media/image259.png"/><Relationship Id="rId52" Type="http://schemas.openxmlformats.org/officeDocument/2006/relationships/image" Target="../media/image267.png"/><Relationship Id="rId60" Type="http://schemas.openxmlformats.org/officeDocument/2006/relationships/image" Target="../media/image275.png"/><Relationship Id="rId4" Type="http://schemas.openxmlformats.org/officeDocument/2006/relationships/image" Target="../media/image219.png"/><Relationship Id="rId9" Type="http://schemas.openxmlformats.org/officeDocument/2006/relationships/image" Target="../media/image224.png"/><Relationship Id="rId14" Type="http://schemas.openxmlformats.org/officeDocument/2006/relationships/image" Target="../media/image229.png"/><Relationship Id="rId22" Type="http://schemas.openxmlformats.org/officeDocument/2006/relationships/image" Target="../media/image237.png"/><Relationship Id="rId27" Type="http://schemas.openxmlformats.org/officeDocument/2006/relationships/image" Target="../media/image242.png"/><Relationship Id="rId30" Type="http://schemas.openxmlformats.org/officeDocument/2006/relationships/image" Target="../media/image245.png"/><Relationship Id="rId35" Type="http://schemas.openxmlformats.org/officeDocument/2006/relationships/image" Target="../media/image250.png"/><Relationship Id="rId43" Type="http://schemas.openxmlformats.org/officeDocument/2006/relationships/image" Target="../media/image258.png"/><Relationship Id="rId48" Type="http://schemas.openxmlformats.org/officeDocument/2006/relationships/image" Target="../media/image263.png"/><Relationship Id="rId56" Type="http://schemas.openxmlformats.org/officeDocument/2006/relationships/image" Target="../media/image271.png"/><Relationship Id="rId8" Type="http://schemas.openxmlformats.org/officeDocument/2006/relationships/image" Target="../media/image223.png"/><Relationship Id="rId51" Type="http://schemas.openxmlformats.org/officeDocument/2006/relationships/image" Target="../media/image266.png"/><Relationship Id="rId3" Type="http://schemas.openxmlformats.org/officeDocument/2006/relationships/image" Target="../media/image218.png"/><Relationship Id="rId12" Type="http://schemas.openxmlformats.org/officeDocument/2006/relationships/image" Target="../media/image227.png"/><Relationship Id="rId17" Type="http://schemas.openxmlformats.org/officeDocument/2006/relationships/image" Target="../media/image232.png"/><Relationship Id="rId25" Type="http://schemas.openxmlformats.org/officeDocument/2006/relationships/image" Target="../media/image240.png"/><Relationship Id="rId33" Type="http://schemas.openxmlformats.org/officeDocument/2006/relationships/image" Target="../media/image248.png"/><Relationship Id="rId38" Type="http://schemas.openxmlformats.org/officeDocument/2006/relationships/image" Target="../media/image253.png"/><Relationship Id="rId46" Type="http://schemas.openxmlformats.org/officeDocument/2006/relationships/image" Target="../media/image261.png"/><Relationship Id="rId59" Type="http://schemas.openxmlformats.org/officeDocument/2006/relationships/image" Target="../media/image274.png"/></Relationships>
</file>

<file path=ppt/slides/_rels/slide19.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2.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a:xfrm>
            <a:off x="323850" y="2620516"/>
            <a:ext cx="8382000" cy="952500"/>
          </a:xfrm>
        </p:spPr>
        <p:txBody>
          <a:bodyPr/>
          <a:lstStyle/>
          <a:p>
            <a:pPr eaLnBrk="1" hangingPunct="1">
              <a:defRPr/>
            </a:pPr>
            <a:r>
              <a:rPr lang="en-GB" sz="3200" dirty="0" smtClean="0">
                <a:ea typeface="+mj-ea"/>
                <a:cs typeface="+mj-cs"/>
              </a:rPr>
              <a:t>Moving from </a:t>
            </a:r>
            <a:r>
              <a:rPr lang="en-GB" sz="3200" dirty="0">
                <a:ea typeface="+mj-ea"/>
                <a:cs typeface="+mj-cs"/>
              </a:rPr>
              <a:t>S</a:t>
            </a:r>
            <a:r>
              <a:rPr lang="en-GB" sz="3200" dirty="0" smtClean="0">
                <a:ea typeface="+mj-ea"/>
                <a:cs typeface="+mj-cs"/>
              </a:rPr>
              <a:t>pecial </a:t>
            </a:r>
            <a:r>
              <a:rPr lang="en-GB" sz="3200" dirty="0">
                <a:ea typeface="+mj-ea"/>
                <a:cs typeface="+mj-cs"/>
              </a:rPr>
              <a:t>M</a:t>
            </a:r>
            <a:r>
              <a:rPr lang="en-GB" sz="3200" dirty="0" smtClean="0">
                <a:ea typeface="+mj-ea"/>
                <a:cs typeface="+mj-cs"/>
              </a:rPr>
              <a:t>easures to Good and beyond.</a:t>
            </a:r>
            <a:endParaRPr lang="en-GB" sz="3200" dirty="0">
              <a:ea typeface="+mj-ea"/>
              <a:cs typeface="+mj-cs"/>
            </a:endParaRPr>
          </a:p>
        </p:txBody>
      </p:sp>
      <p:sp>
        <p:nvSpPr>
          <p:cNvPr id="51205" name="Rectangle 5"/>
          <p:cNvSpPr>
            <a:spLocks noGrp="1" noChangeArrowheads="1"/>
          </p:cNvSpPr>
          <p:nvPr>
            <p:ph type="subTitle" idx="1"/>
          </p:nvPr>
        </p:nvSpPr>
        <p:spPr>
          <a:xfrm>
            <a:off x="381000" y="3789660"/>
            <a:ext cx="8382000" cy="1079500"/>
          </a:xfrm>
        </p:spPr>
        <p:txBody>
          <a:bodyPr/>
          <a:lstStyle/>
          <a:p>
            <a:pPr eaLnBrk="1" hangingPunct="1">
              <a:defRPr/>
            </a:pPr>
            <a:r>
              <a:rPr lang="en-GB" sz="2400" dirty="0">
                <a:ea typeface="+mn-ea"/>
                <a:cs typeface="+mn-cs"/>
              </a:rPr>
              <a:t>London Ambulance Service</a:t>
            </a:r>
          </a:p>
          <a:p>
            <a:pPr eaLnBrk="1" hangingPunct="1">
              <a:defRPr/>
            </a:pPr>
            <a:r>
              <a:rPr lang="en-GB" sz="2400" dirty="0" smtClean="0">
                <a:ea typeface="+mn-ea"/>
                <a:cs typeface="+mn-cs"/>
              </a:rPr>
              <a:t>11</a:t>
            </a:r>
            <a:r>
              <a:rPr lang="en-GB" sz="2400" baseline="30000" dirty="0" smtClean="0">
                <a:ea typeface="+mn-ea"/>
                <a:cs typeface="+mn-cs"/>
              </a:rPr>
              <a:t>th</a:t>
            </a:r>
            <a:r>
              <a:rPr lang="en-GB" sz="2400" dirty="0" smtClean="0">
                <a:ea typeface="+mn-ea"/>
                <a:cs typeface="+mn-cs"/>
              </a:rPr>
              <a:t> June 2018</a:t>
            </a:r>
            <a:endParaRPr lang="en-GB" sz="2400" dirty="0">
              <a:ea typeface="+mn-ea"/>
              <a:cs typeface="+mn-cs"/>
            </a:endParaRPr>
          </a:p>
          <a:p>
            <a:pPr eaLnBrk="1" hangingPunct="1">
              <a:defRPr/>
            </a:pPr>
            <a:endParaRPr lang="en-GB" sz="2400" dirty="0">
              <a:ea typeface="+mn-ea"/>
              <a:cs typeface="+mn-cs"/>
            </a:endParaRPr>
          </a:p>
        </p:txBody>
      </p:sp>
      <p:sp>
        <p:nvSpPr>
          <p:cNvPr id="3" name="Slide Number Placeholder 2"/>
          <p:cNvSpPr>
            <a:spLocks noGrp="1"/>
          </p:cNvSpPr>
          <p:nvPr>
            <p:ph type="sldNum" sz="quarter" idx="11"/>
          </p:nvPr>
        </p:nvSpPr>
        <p:spPr/>
        <p:txBody>
          <a:bodyPr/>
          <a:lstStyle/>
          <a:p>
            <a:fld id="{F4DC5FE2-0813-A540-81DA-A9B02AF1D89F}" type="slidenum">
              <a:rPr lang="en-GB" smtClean="0">
                <a:solidFill>
                  <a:srgbClr val="FFFFFF"/>
                </a:solidFill>
              </a:rPr>
              <a:pPr/>
              <a:t>1</a:t>
            </a:fld>
            <a:endParaRPr lang="en-GB">
              <a:solidFill>
                <a:srgbClr val="FFFFFF"/>
              </a:solidFill>
            </a:endParaRPr>
          </a:p>
        </p:txBody>
      </p:sp>
      <p:sp>
        <p:nvSpPr>
          <p:cNvPr id="7" name="Footer Placeholder 2">
            <a:extLst>
              <a:ext uri="{FF2B5EF4-FFF2-40B4-BE49-F238E27FC236}">
                <a16:creationId xmlns="" xmlns:a16="http://schemas.microsoft.com/office/drawing/2014/main" id="{851EF779-01BB-4580-8AA9-96B42571D26E}"/>
              </a:ext>
            </a:extLst>
          </p:cNvPr>
          <p:cNvSpPr>
            <a:spLocks noGrp="1"/>
          </p:cNvSpPr>
          <p:nvPr>
            <p:ph type="ftr" sz="quarter" idx="10"/>
          </p:nvPr>
        </p:nvSpPr>
        <p:spPr>
          <a:xfrm>
            <a:off x="900121" y="6539871"/>
            <a:ext cx="2015703" cy="306704"/>
          </a:xfrm>
        </p:spPr>
        <p:txBody>
          <a:bodyPr/>
          <a:lstStyle/>
          <a:p>
            <a:pPr>
              <a:defRPr/>
            </a:pPr>
            <a:r>
              <a:rPr lang="en-GB" dirty="0"/>
              <a:t>London Ambulance Service NHS Trust</a:t>
            </a:r>
          </a:p>
        </p:txBody>
      </p:sp>
    </p:spTree>
    <p:extLst>
      <p:ext uri="{BB962C8B-B14F-4D97-AF65-F5344CB8AC3E}">
        <p14:creationId xmlns:p14="http://schemas.microsoft.com/office/powerpoint/2010/main" xmlns="" val="1664828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7C5A40-E54D-4CB1-B3F8-16B85B7734DD}"/>
              </a:ext>
            </a:extLst>
          </p:cNvPr>
          <p:cNvSpPr>
            <a:spLocks noGrp="1"/>
          </p:cNvSpPr>
          <p:nvPr>
            <p:ph type="title"/>
          </p:nvPr>
        </p:nvSpPr>
        <p:spPr/>
        <p:txBody>
          <a:bodyPr/>
          <a:lstStyle/>
          <a:p>
            <a:r>
              <a:rPr lang="en-GB" sz="3200" dirty="0">
                <a:latin typeface="+mn-lt"/>
              </a:rPr>
              <a:t>PIR </a:t>
            </a:r>
            <a:r>
              <a:rPr lang="en-GB" sz="3200" dirty="0" smtClean="0">
                <a:latin typeface="+mn-lt"/>
              </a:rPr>
              <a:t>Schedule : proactive  data collection</a:t>
            </a:r>
            <a:endParaRPr lang="en-GB" sz="3200" dirty="0">
              <a:latin typeface="+mn-lt"/>
            </a:endParaRPr>
          </a:p>
        </p:txBody>
      </p:sp>
      <p:sp>
        <p:nvSpPr>
          <p:cNvPr id="3" name="Footer Placeholder 2">
            <a:extLst>
              <a:ext uri="{FF2B5EF4-FFF2-40B4-BE49-F238E27FC236}">
                <a16:creationId xmlns="" xmlns:a16="http://schemas.microsoft.com/office/drawing/2014/main" id="{0B72ADA9-E98F-402E-836A-779740A45D4E}"/>
              </a:ext>
            </a:extLst>
          </p:cNvPr>
          <p:cNvSpPr>
            <a:spLocks noGrp="1"/>
          </p:cNvSpPr>
          <p:nvPr>
            <p:ph type="ftr" sz="quarter" idx="10"/>
          </p:nvPr>
        </p:nvSpPr>
        <p:spPr/>
        <p:txBody>
          <a:bodyPr/>
          <a:lstStyle/>
          <a:p>
            <a:pPr>
              <a:defRPr/>
            </a:pPr>
            <a:r>
              <a:rPr lang="en-GB"/>
              <a:t>London Ambulance Service NHS Trust</a:t>
            </a:r>
          </a:p>
        </p:txBody>
      </p:sp>
      <p:sp>
        <p:nvSpPr>
          <p:cNvPr id="4" name="Slide Number Placeholder 3">
            <a:extLst>
              <a:ext uri="{FF2B5EF4-FFF2-40B4-BE49-F238E27FC236}">
                <a16:creationId xmlns="" xmlns:a16="http://schemas.microsoft.com/office/drawing/2014/main" id="{D8750578-1F6B-4D03-A35D-22B80F58AAD6}"/>
              </a:ext>
            </a:extLst>
          </p:cNvPr>
          <p:cNvSpPr>
            <a:spLocks noGrp="1"/>
          </p:cNvSpPr>
          <p:nvPr>
            <p:ph type="sldNum" sz="quarter" idx="11"/>
          </p:nvPr>
        </p:nvSpPr>
        <p:spPr/>
        <p:txBody>
          <a:bodyPr/>
          <a:lstStyle/>
          <a:p>
            <a:fld id="{4ECB1451-22BC-8C4F-AC82-7E523BB871FA}" type="slidenum">
              <a:rPr lang="en-GB" smtClean="0">
                <a:solidFill>
                  <a:srgbClr val="FFFFFF"/>
                </a:solidFill>
              </a:rPr>
              <a:pPr/>
              <a:t>10</a:t>
            </a:fld>
            <a:endParaRPr lang="en-GB">
              <a:solidFill>
                <a:srgbClr val="FFFFFF"/>
              </a:solidFill>
            </a:endParaRPr>
          </a:p>
        </p:txBody>
      </p:sp>
      <p:pic>
        <p:nvPicPr>
          <p:cNvPr id="27" name="Picture 26">
            <a:extLst>
              <a:ext uri="{FF2B5EF4-FFF2-40B4-BE49-F238E27FC236}">
                <a16:creationId xmlns="" xmlns:a16="http://schemas.microsoft.com/office/drawing/2014/main" id="{DF3B49AE-4FE0-4B7E-8CA3-E20FE224F3C4}"/>
              </a:ext>
            </a:extLst>
          </p:cNvPr>
          <p:cNvPicPr>
            <a:picLocks noChangeAspect="1"/>
          </p:cNvPicPr>
          <p:nvPr/>
        </p:nvPicPr>
        <p:blipFill>
          <a:blip r:embed="rId2"/>
          <a:stretch>
            <a:fillRect/>
          </a:stretch>
        </p:blipFill>
        <p:spPr>
          <a:xfrm>
            <a:off x="323528" y="1340768"/>
            <a:ext cx="8426265" cy="4147534"/>
          </a:xfrm>
          <a:prstGeom prst="rect">
            <a:avLst/>
          </a:prstGeom>
        </p:spPr>
      </p:pic>
    </p:spTree>
    <p:extLst>
      <p:ext uri="{BB962C8B-B14F-4D97-AF65-F5344CB8AC3E}">
        <p14:creationId xmlns:p14="http://schemas.microsoft.com/office/powerpoint/2010/main" xmlns="" val="67249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34EFCA-3D87-4852-A1BB-E5B618F5B94B}"/>
              </a:ext>
            </a:extLst>
          </p:cNvPr>
          <p:cNvSpPr>
            <a:spLocks noGrp="1"/>
          </p:cNvSpPr>
          <p:nvPr>
            <p:ph type="title"/>
          </p:nvPr>
        </p:nvSpPr>
        <p:spPr>
          <a:xfrm>
            <a:off x="343690" y="-544036"/>
            <a:ext cx="8713788" cy="1668780"/>
          </a:xfrm>
        </p:spPr>
        <p:txBody>
          <a:bodyPr/>
          <a:lstStyle/>
          <a:p>
            <a:r>
              <a:rPr lang="en-GB" sz="3200" dirty="0">
                <a:latin typeface="+mn-lt"/>
              </a:rPr>
              <a:t>Quality Assurance Visits</a:t>
            </a:r>
          </a:p>
        </p:txBody>
      </p:sp>
      <p:sp>
        <p:nvSpPr>
          <p:cNvPr id="5" name="Content Placeholder 4">
            <a:extLst>
              <a:ext uri="{FF2B5EF4-FFF2-40B4-BE49-F238E27FC236}">
                <a16:creationId xmlns="" xmlns:a16="http://schemas.microsoft.com/office/drawing/2014/main" id="{0E10C08B-5B92-43CE-961B-19AD5E53F2BB}"/>
              </a:ext>
            </a:extLst>
          </p:cNvPr>
          <p:cNvSpPr>
            <a:spLocks noGrp="1"/>
          </p:cNvSpPr>
          <p:nvPr>
            <p:ph idx="1"/>
          </p:nvPr>
        </p:nvSpPr>
        <p:spPr>
          <a:xfrm>
            <a:off x="343690" y="692696"/>
            <a:ext cx="8382000" cy="4191000"/>
          </a:xfrm>
        </p:spPr>
        <p:txBody>
          <a:bodyPr/>
          <a:lstStyle/>
          <a:p>
            <a:pPr marL="457200" indent="-457200">
              <a:buFont typeface="Arial" panose="020B0604020202020204" pitchFamily="34" charset="0"/>
              <a:buChar char="•"/>
            </a:pPr>
            <a:r>
              <a:rPr lang="en-GB" sz="2000" dirty="0"/>
              <a:t>Purpose is to enable stations to test if they meet the Key Lines of Enquiry (KLOE) set out by the CQC</a:t>
            </a:r>
          </a:p>
          <a:p>
            <a:pPr marL="457200" indent="-457200">
              <a:buFont typeface="Arial" panose="020B0604020202020204" pitchFamily="34" charset="0"/>
              <a:buChar char="•"/>
            </a:pPr>
            <a:r>
              <a:rPr lang="en-GB" sz="2000" dirty="0"/>
              <a:t>C</a:t>
            </a:r>
            <a:r>
              <a:rPr lang="en-GB" sz="2000" dirty="0" smtClean="0"/>
              <a:t>arried </a:t>
            </a:r>
            <a:r>
              <a:rPr lang="en-GB" sz="2000" dirty="0"/>
              <a:t>out every </a:t>
            </a:r>
            <a:r>
              <a:rPr lang="en-GB" sz="2000" dirty="0" smtClean="0"/>
              <a:t>quarter and included:</a:t>
            </a:r>
            <a:endParaRPr lang="en-GB" sz="2000" dirty="0"/>
          </a:p>
          <a:p>
            <a:pPr marL="857186" lvl="1" indent="-457200">
              <a:buFont typeface="Arial" panose="020B0604020202020204" pitchFamily="34" charset="0"/>
              <a:buChar char="•"/>
            </a:pPr>
            <a:r>
              <a:rPr lang="en-GB" sz="1800" dirty="0"/>
              <a:t>An observational review of premises and facilities</a:t>
            </a:r>
          </a:p>
          <a:p>
            <a:pPr marL="857186" lvl="1" indent="-457200">
              <a:buFont typeface="Arial" panose="020B0604020202020204" pitchFamily="34" charset="0"/>
              <a:buChar char="•"/>
            </a:pPr>
            <a:r>
              <a:rPr lang="en-GB" sz="1800" dirty="0"/>
              <a:t>A review of key evidence</a:t>
            </a:r>
          </a:p>
          <a:p>
            <a:pPr marL="857186" lvl="1" indent="-457200">
              <a:buFont typeface="Arial" panose="020B0604020202020204" pitchFamily="34" charset="0"/>
              <a:buChar char="•"/>
            </a:pPr>
            <a:r>
              <a:rPr lang="en-GB" sz="1800" dirty="0"/>
              <a:t>A discussion with staff</a:t>
            </a:r>
          </a:p>
          <a:p>
            <a:pPr marL="457200" indent="-457200">
              <a:buFont typeface="Arial" panose="020B0604020202020204" pitchFamily="34" charset="0"/>
              <a:buChar char="•"/>
            </a:pPr>
            <a:r>
              <a:rPr lang="en-GB" sz="2000" dirty="0" smtClean="0"/>
              <a:t>The visits were planned to  </a:t>
            </a:r>
            <a:r>
              <a:rPr lang="en-GB" sz="2000" dirty="0"/>
              <a:t>be a regular ‘business as usual’ activity</a:t>
            </a:r>
          </a:p>
          <a:p>
            <a:pPr marL="457200" indent="-457200">
              <a:buFont typeface="Arial" panose="020B0604020202020204" pitchFamily="34" charset="0"/>
              <a:buChar char="•"/>
            </a:pPr>
            <a:r>
              <a:rPr lang="en-GB" sz="2000" dirty="0" smtClean="0"/>
              <a:t>All evidence uploaded to Health Assure</a:t>
            </a:r>
          </a:p>
          <a:p>
            <a:pPr marL="457200" indent="-457200">
              <a:buFont typeface="Arial" panose="020B0604020202020204" pitchFamily="34" charset="0"/>
              <a:buChar char="•"/>
            </a:pPr>
            <a:r>
              <a:rPr lang="en-GB" sz="2000" dirty="0" smtClean="0"/>
              <a:t>All monitoring of progress ( alongside other performance indicators0 as part of newly developed quality assurance framework </a:t>
            </a:r>
          </a:p>
          <a:p>
            <a:pPr marL="0" indent="0"/>
            <a:r>
              <a:rPr lang="en-GB" sz="2000" dirty="0" smtClean="0"/>
              <a:t>        – Clinical governance framework review</a:t>
            </a:r>
          </a:p>
          <a:p>
            <a:pPr marL="0" indent="0"/>
            <a:r>
              <a:rPr lang="en-GB" sz="2000" dirty="0" smtClean="0"/>
              <a:t>       -   Frontline to Board reporting and Performance Management      </a:t>
            </a:r>
          </a:p>
          <a:p>
            <a:pPr marL="0" indent="0"/>
            <a:r>
              <a:rPr lang="en-GB" sz="2000" dirty="0"/>
              <a:t> </a:t>
            </a:r>
            <a:r>
              <a:rPr lang="en-GB" sz="2000" dirty="0" smtClean="0"/>
              <a:t>      -   Implement Health Assure – monitor variation and compliance</a:t>
            </a:r>
            <a:endParaRPr lang="en-GB" sz="2000" dirty="0"/>
          </a:p>
        </p:txBody>
      </p:sp>
      <p:sp>
        <p:nvSpPr>
          <p:cNvPr id="3" name="Footer Placeholder 2">
            <a:extLst>
              <a:ext uri="{FF2B5EF4-FFF2-40B4-BE49-F238E27FC236}">
                <a16:creationId xmlns="" xmlns:a16="http://schemas.microsoft.com/office/drawing/2014/main" id="{9C3C4BBB-40DB-495F-AAAD-AA0D3478C7D2}"/>
              </a:ext>
            </a:extLst>
          </p:cNvPr>
          <p:cNvSpPr>
            <a:spLocks noGrp="1"/>
          </p:cNvSpPr>
          <p:nvPr>
            <p:ph type="ftr" sz="quarter" idx="10"/>
          </p:nvPr>
        </p:nvSpPr>
        <p:spPr/>
        <p:txBody>
          <a:bodyPr/>
          <a:lstStyle/>
          <a:p>
            <a:pPr>
              <a:defRPr/>
            </a:pPr>
            <a:r>
              <a:rPr lang="en-GB"/>
              <a:t>London Ambulance Service NHS Trust</a:t>
            </a:r>
          </a:p>
        </p:txBody>
      </p:sp>
      <p:sp>
        <p:nvSpPr>
          <p:cNvPr id="4" name="Slide Number Placeholder 3">
            <a:extLst>
              <a:ext uri="{FF2B5EF4-FFF2-40B4-BE49-F238E27FC236}">
                <a16:creationId xmlns="" xmlns:a16="http://schemas.microsoft.com/office/drawing/2014/main" id="{FCB89AEE-3084-4F0D-AEB2-5C5FCA731837}"/>
              </a:ext>
            </a:extLst>
          </p:cNvPr>
          <p:cNvSpPr>
            <a:spLocks noGrp="1"/>
          </p:cNvSpPr>
          <p:nvPr>
            <p:ph type="sldNum" sz="quarter" idx="11"/>
          </p:nvPr>
        </p:nvSpPr>
        <p:spPr/>
        <p:txBody>
          <a:bodyPr/>
          <a:lstStyle/>
          <a:p>
            <a:fld id="{4ECB1451-22BC-8C4F-AC82-7E523BB871FA}" type="slidenum">
              <a:rPr lang="en-GB" smtClean="0">
                <a:solidFill>
                  <a:srgbClr val="FFFFFF"/>
                </a:solidFill>
              </a:rPr>
              <a:pPr/>
              <a:t>11</a:t>
            </a:fld>
            <a:endParaRPr lang="en-GB">
              <a:solidFill>
                <a:srgbClr val="FFFFFF"/>
              </a:solidFill>
            </a:endParaRPr>
          </a:p>
        </p:txBody>
      </p:sp>
    </p:spTree>
    <p:extLst>
      <p:ext uri="{BB962C8B-B14F-4D97-AF65-F5344CB8AC3E}">
        <p14:creationId xmlns:p14="http://schemas.microsoft.com/office/powerpoint/2010/main" xmlns="" val="197420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latin typeface="+mn-lt"/>
              </a:rPr>
              <a:t/>
            </a:r>
            <a:br>
              <a:rPr lang="en-GB" sz="1800" dirty="0">
                <a:latin typeface="+mn-lt"/>
              </a:rPr>
            </a:br>
            <a:r>
              <a:rPr lang="en-GB" sz="1800" dirty="0">
                <a:latin typeface="+mn-lt"/>
              </a:rPr>
              <a:t>Risk Management Programme 2017 / 2018 - HealthAssure</a:t>
            </a:r>
            <a:r>
              <a:rPr lang="en-GB" dirty="0" smtClean="0">
                <a:solidFill>
                  <a:prstClr val="black"/>
                </a:solidFill>
                <a:latin typeface="Arial" panose="020B0604020202020204" pitchFamily="34" charset="0"/>
                <a:cs typeface="Arial" panose="020B0604020202020204" pitchFamily="34" charset="0"/>
              </a:rPr>
              <a:t/>
            </a:r>
            <a:br>
              <a:rPr lang="en-GB" dirty="0" smtClean="0">
                <a:solidFill>
                  <a:prstClr val="black"/>
                </a:solidFill>
                <a:latin typeface="Arial" panose="020B0604020202020204" pitchFamily="34" charset="0"/>
                <a:cs typeface="Arial" panose="020B0604020202020204" pitchFamily="34" charset="0"/>
              </a:rPr>
            </a:br>
            <a:endParaRPr lang="en-GB" dirty="0"/>
          </a:p>
        </p:txBody>
      </p:sp>
      <p:sp>
        <p:nvSpPr>
          <p:cNvPr id="6" name="Text Placeholder 5"/>
          <p:cNvSpPr>
            <a:spLocks noGrp="1"/>
          </p:cNvSpPr>
          <p:nvPr>
            <p:ph type="body" sz="half" idx="1"/>
          </p:nvPr>
        </p:nvSpPr>
        <p:spPr/>
        <p:txBody>
          <a:bodyPr/>
          <a:lstStyle/>
          <a:p>
            <a:endParaRPr lang="en-GB" dirty="0" smtClean="0"/>
          </a:p>
          <a:p>
            <a:endParaRPr lang="en-GB" dirty="0"/>
          </a:p>
          <a:p>
            <a:pPr marL="0" indent="0"/>
            <a:r>
              <a:rPr lang="en-GB" sz="1260" dirty="0">
                <a:solidFill>
                  <a:prstClr val="black"/>
                </a:solidFill>
                <a:latin typeface="Arial" panose="020B0604020202020204" pitchFamily="34" charset="0"/>
                <a:cs typeface="Arial" panose="020B0604020202020204" pitchFamily="34" charset="0"/>
              </a:rPr>
              <a:t>140 colleagues trained to date – additional training dates to be released </a:t>
            </a:r>
          </a:p>
          <a:p>
            <a:pPr marL="0" indent="0"/>
            <a:r>
              <a:rPr lang="en-GB" sz="1260" dirty="0">
                <a:solidFill>
                  <a:prstClr val="black"/>
                </a:solidFill>
                <a:latin typeface="Arial" panose="020B0604020202020204" pitchFamily="34" charset="0"/>
                <a:cs typeface="Arial" panose="020B0604020202020204" pitchFamily="34" charset="0"/>
              </a:rPr>
              <a:t>Floor walking, champion training and support for staff</a:t>
            </a:r>
          </a:p>
          <a:p>
            <a:endParaRPr lang="en-GB" sz="1260" dirty="0">
              <a:solidFill>
                <a:prstClr val="black"/>
              </a:solidFill>
              <a:latin typeface="Arial" panose="020B0604020202020204" pitchFamily="34" charset="0"/>
              <a:cs typeface="Arial" panose="020B0604020202020204" pitchFamily="34" charset="0"/>
            </a:endParaRPr>
          </a:p>
          <a:p>
            <a:r>
              <a:rPr lang="en-GB" sz="1260" dirty="0">
                <a:solidFill>
                  <a:prstClr val="black"/>
                </a:solidFill>
                <a:latin typeface="Arial" panose="020B0604020202020204" pitchFamily="34" charset="0"/>
                <a:cs typeface="Arial" panose="020B0604020202020204" pitchFamily="34" charset="0"/>
              </a:rPr>
              <a:t>                             </a:t>
            </a:r>
            <a:r>
              <a:rPr lang="en-US" sz="1260" dirty="0">
                <a:solidFill>
                  <a:prstClr val="black"/>
                </a:solidFill>
                <a:latin typeface="Arial" panose="020B0604020202020204" pitchFamily="34" charset="0"/>
                <a:cs typeface="Arial" panose="020B0604020202020204" pitchFamily="34" charset="0"/>
              </a:rPr>
              <a:t> </a:t>
            </a:r>
          </a:p>
          <a:p>
            <a:r>
              <a:rPr lang="en-US" sz="1260" dirty="0">
                <a:solidFill>
                  <a:prstClr val="black"/>
                </a:solidFill>
                <a:latin typeface="Arial" panose="020B0604020202020204" pitchFamily="34" charset="0"/>
                <a:cs typeface="Arial" panose="020B0604020202020204" pitchFamily="34" charset="0"/>
              </a:rPr>
              <a:t>                             </a:t>
            </a:r>
            <a:endParaRPr lang="en-GB" sz="1260" dirty="0">
              <a:solidFill>
                <a:prstClr val="black"/>
              </a:solidFill>
              <a:latin typeface="Arial" panose="020B0604020202020204" pitchFamily="34" charset="0"/>
              <a:cs typeface="Arial" panose="020B0604020202020204" pitchFamily="34" charset="0"/>
            </a:endParaRPr>
          </a:p>
          <a:p>
            <a:endParaRPr lang="en-GB" dirty="0"/>
          </a:p>
        </p:txBody>
      </p:sp>
      <p:sp>
        <p:nvSpPr>
          <p:cNvPr id="3" name="Content Placeholder 2"/>
          <p:cNvSpPr>
            <a:spLocks noGrp="1"/>
          </p:cNvSpPr>
          <p:nvPr>
            <p:ph sz="half" idx="2"/>
          </p:nvPr>
        </p:nvSpPr>
        <p:spPr>
          <a:xfrm>
            <a:off x="2639479" y="1419977"/>
            <a:ext cx="6047321" cy="4009273"/>
          </a:xfrm>
        </p:spPr>
        <p:txBody>
          <a:bodyPr/>
          <a:lstStyle/>
          <a:p>
            <a:pPr marL="0" indent="0" algn="just"/>
            <a:endParaRPr lang="en-GB" sz="1080" dirty="0">
              <a:solidFill>
                <a:prstClr val="black"/>
              </a:solidFill>
              <a:latin typeface="Arial" panose="020B0604020202020204" pitchFamily="34" charset="0"/>
              <a:cs typeface="Arial" panose="020B0604020202020204" pitchFamily="34" charset="0"/>
            </a:endParaRPr>
          </a:p>
          <a:p>
            <a:pPr marL="0" indent="0" algn="just"/>
            <a:endParaRPr lang="en-GB" sz="1080" dirty="0">
              <a:solidFill>
                <a:prstClr val="black"/>
              </a:solidFill>
              <a:latin typeface="Arial" panose="020B0604020202020204" pitchFamily="34" charset="0"/>
              <a:cs typeface="Arial" panose="020B0604020202020204" pitchFamily="34" charset="0"/>
            </a:endParaRPr>
          </a:p>
          <a:p>
            <a:pPr marL="0" indent="0"/>
            <a:r>
              <a:rPr lang="en-GB" sz="1260" dirty="0">
                <a:solidFill>
                  <a:prstClr val="black"/>
                </a:solidFill>
                <a:latin typeface="Arial" panose="020B0604020202020204" pitchFamily="34" charset="0"/>
                <a:cs typeface="Arial" panose="020B0604020202020204" pitchFamily="34" charset="0"/>
              </a:rPr>
              <a:t>Online CQC reporting, self-assessment and evidence gathering software </a:t>
            </a:r>
            <a:r>
              <a:rPr lang="en-US" sz="1260" dirty="0">
                <a:solidFill>
                  <a:prstClr val="black"/>
                </a:solidFill>
                <a:latin typeface="Arial" panose="020B0604020202020204" pitchFamily="34" charset="0"/>
                <a:cs typeface="Arial" panose="020B0604020202020204" pitchFamily="34" charset="0"/>
              </a:rPr>
              <a:t>to provide assurance </a:t>
            </a:r>
            <a:r>
              <a:rPr lang="en-GB" sz="1260" dirty="0">
                <a:solidFill>
                  <a:prstClr val="black"/>
                </a:solidFill>
                <a:latin typeface="Arial" panose="020B0604020202020204" pitchFamily="34" charset="0"/>
                <a:cs typeface="Arial" panose="020B0604020202020204" pitchFamily="34" charset="0"/>
              </a:rPr>
              <a:t>against the </a:t>
            </a:r>
            <a:r>
              <a:rPr lang="en-US" sz="1260" dirty="0">
                <a:solidFill>
                  <a:prstClr val="black"/>
                </a:solidFill>
                <a:latin typeface="Arial" panose="020B0604020202020204" pitchFamily="34" charset="0"/>
                <a:cs typeface="Arial" panose="020B0604020202020204" pitchFamily="34" charset="0"/>
              </a:rPr>
              <a:t>fundamental standards, Key Lines of Enquiry and clinical review tools.</a:t>
            </a:r>
            <a:endParaRPr lang="en-GB" sz="1260" dirty="0">
              <a:solidFill>
                <a:prstClr val="black"/>
              </a:solidFill>
              <a:latin typeface="Arial" panose="020B0604020202020204" pitchFamily="34" charset="0"/>
              <a:cs typeface="Arial" panose="020B0604020202020204" pitchFamily="34" charset="0"/>
            </a:endParaRPr>
          </a:p>
          <a:p>
            <a:pPr marL="154305" indent="-154305">
              <a:buFont typeface="Arial" panose="020B0604020202020204" pitchFamily="34" charset="0"/>
              <a:buChar char="•"/>
            </a:pPr>
            <a:endParaRPr lang="en-GB" sz="1260" dirty="0">
              <a:solidFill>
                <a:prstClr val="black"/>
              </a:solidFill>
              <a:latin typeface="Arial" panose="020B0604020202020204" pitchFamily="34" charset="0"/>
              <a:cs typeface="Arial" panose="020B0604020202020204" pitchFamily="34" charset="0"/>
            </a:endParaRPr>
          </a:p>
          <a:p>
            <a:pPr marL="0" indent="0"/>
            <a:r>
              <a:rPr lang="en-GB" sz="1260" dirty="0">
                <a:solidFill>
                  <a:prstClr val="black"/>
                </a:solidFill>
                <a:latin typeface="Arial" panose="020B0604020202020204" pitchFamily="34" charset="0"/>
                <a:cs typeface="Arial" panose="020B0604020202020204" pitchFamily="34" charset="0"/>
              </a:rPr>
              <a:t>Launch date </a:t>
            </a:r>
            <a:r>
              <a:rPr lang="en-GB" sz="1260" b="1" dirty="0">
                <a:solidFill>
                  <a:prstClr val="black"/>
                </a:solidFill>
                <a:latin typeface="Arial" panose="020B0604020202020204" pitchFamily="34" charset="0"/>
                <a:cs typeface="Arial" panose="020B0604020202020204" pitchFamily="34" charset="0"/>
              </a:rPr>
              <a:t>26 January 2018 </a:t>
            </a:r>
            <a:r>
              <a:rPr lang="en-GB" sz="1260" dirty="0">
                <a:solidFill>
                  <a:prstClr val="black"/>
                </a:solidFill>
                <a:latin typeface="Arial" panose="020B0604020202020204" pitchFamily="34" charset="0"/>
                <a:cs typeface="Arial" panose="020B0604020202020204" pitchFamily="34" charset="0"/>
              </a:rPr>
              <a:t>following a 4 week window for linking of evidence and actions to the CQC Domains and Key Lines Of Enquiry</a:t>
            </a:r>
          </a:p>
          <a:p>
            <a:pPr marL="154305" indent="-154305">
              <a:buFont typeface="Arial" panose="020B0604020202020204" pitchFamily="34" charset="0"/>
              <a:buChar char="•"/>
            </a:pPr>
            <a:endParaRPr lang="en-GB" sz="1260" dirty="0">
              <a:solidFill>
                <a:prstClr val="black"/>
              </a:solidFill>
              <a:latin typeface="Arial" panose="020B0604020202020204" pitchFamily="34" charset="0"/>
              <a:cs typeface="Arial" panose="020B0604020202020204" pitchFamily="34" charset="0"/>
            </a:endParaRPr>
          </a:p>
          <a:p>
            <a:pPr marL="0" indent="0" algn="just"/>
            <a:r>
              <a:rPr lang="en-GB" sz="1260" dirty="0">
                <a:solidFill>
                  <a:prstClr val="black"/>
                </a:solidFill>
                <a:latin typeface="Arial" panose="020B0604020202020204" pitchFamily="34" charset="0"/>
                <a:cs typeface="Arial" panose="020B0604020202020204" pitchFamily="34" charset="0"/>
              </a:rPr>
              <a:t>		New X drive location for policy links</a:t>
            </a:r>
          </a:p>
          <a:p>
            <a:pPr marL="154305" indent="-154305" algn="just">
              <a:buFont typeface="Arial" panose="020B0604020202020204" pitchFamily="34" charset="0"/>
              <a:buChar char="•"/>
            </a:pPr>
            <a:endParaRPr lang="en-GB" sz="1260" dirty="0">
              <a:solidFill>
                <a:prstClr val="black"/>
              </a:solidFill>
              <a:latin typeface="Arial" panose="020B0604020202020204" pitchFamily="34" charset="0"/>
              <a:cs typeface="Arial" panose="020B0604020202020204" pitchFamily="34" charset="0"/>
            </a:endParaRPr>
          </a:p>
          <a:p>
            <a:pPr marL="0" indent="0" algn="just"/>
            <a:r>
              <a:rPr lang="en-GB" sz="1260" dirty="0">
                <a:solidFill>
                  <a:prstClr val="black"/>
                </a:solidFill>
                <a:latin typeface="Arial" panose="020B0604020202020204" pitchFamily="34" charset="0"/>
                <a:cs typeface="Arial" panose="020B0604020202020204" pitchFamily="34" charset="0"/>
              </a:rPr>
              <a:t>		Additional documentation and pointers for KLOEs and what 		is applicable to LAS will be configured</a:t>
            </a:r>
          </a:p>
          <a:p>
            <a:pPr marL="154305" indent="-154305" algn="just">
              <a:buFont typeface="Arial" panose="020B0604020202020204" pitchFamily="34" charset="0"/>
              <a:buChar char="•"/>
            </a:pPr>
            <a:endParaRPr lang="en-GB" sz="1260" dirty="0">
              <a:solidFill>
                <a:prstClr val="black"/>
              </a:solidFill>
              <a:latin typeface="Arial" panose="020B0604020202020204" pitchFamily="34" charset="0"/>
              <a:cs typeface="Arial" panose="020B0604020202020204" pitchFamily="34" charset="0"/>
            </a:endParaRPr>
          </a:p>
          <a:p>
            <a:pPr marL="0" indent="0" algn="just"/>
            <a:r>
              <a:rPr lang="en-GB" sz="1260" dirty="0">
                <a:solidFill>
                  <a:prstClr val="black"/>
                </a:solidFill>
                <a:latin typeface="Arial" panose="020B0604020202020204" pitchFamily="34" charset="0"/>
                <a:cs typeface="Arial" panose="020B0604020202020204" pitchFamily="34" charset="0"/>
              </a:rPr>
              <a:t>		New CAS module to support with </a:t>
            </a:r>
            <a:r>
              <a:rPr lang="en-US" sz="1260" dirty="0">
                <a:solidFill>
                  <a:prstClr val="black"/>
                </a:solidFill>
                <a:latin typeface="Arial" panose="020B0604020202020204" pitchFamily="34" charset="0"/>
                <a:cs typeface="Arial" panose="020B0604020202020204" pitchFamily="34" charset="0"/>
              </a:rPr>
              <a:t>the management and 			dissemination of the Department of Health’s Central Alerts 		to key stakeholders across the Trust</a:t>
            </a:r>
          </a:p>
          <a:p>
            <a:pPr marL="154305" indent="-154305" algn="just">
              <a:buFont typeface="Arial" panose="020B0604020202020204" pitchFamily="34" charset="0"/>
              <a:buChar char="•"/>
            </a:pPr>
            <a:endParaRPr lang="en-US" sz="1260" dirty="0">
              <a:solidFill>
                <a:prstClr val="black"/>
              </a:solidFill>
              <a:latin typeface="Arial" panose="020B0604020202020204" pitchFamily="34" charset="0"/>
              <a:cs typeface="Arial" panose="020B0604020202020204" pitchFamily="34" charset="0"/>
            </a:endParaRPr>
          </a:p>
          <a:p>
            <a:endParaRPr lang="en-GB" dirty="0"/>
          </a:p>
        </p:txBody>
      </p:sp>
      <p:sp>
        <p:nvSpPr>
          <p:cNvPr id="4" name="Footer Placeholder 3"/>
          <p:cNvSpPr>
            <a:spLocks noGrp="1"/>
          </p:cNvSpPr>
          <p:nvPr>
            <p:ph type="ftr" sz="quarter" idx="10"/>
          </p:nvPr>
        </p:nvSpPr>
        <p:spPr/>
        <p:txBody>
          <a:bodyPr/>
          <a:lstStyle/>
          <a:p>
            <a:pPr>
              <a:defRPr/>
            </a:pPr>
            <a:r>
              <a:rPr lang="en-GB" dirty="0"/>
              <a:t>London Ambulance Service NHS Trust</a:t>
            </a:r>
          </a:p>
        </p:txBody>
      </p:sp>
      <p:sp>
        <p:nvSpPr>
          <p:cNvPr id="5" name="Slide Number Placeholder 4"/>
          <p:cNvSpPr>
            <a:spLocks noGrp="1"/>
          </p:cNvSpPr>
          <p:nvPr>
            <p:ph type="sldNum" sz="quarter" idx="11"/>
          </p:nvPr>
        </p:nvSpPr>
        <p:spPr/>
        <p:txBody>
          <a:bodyPr/>
          <a:lstStyle/>
          <a:p>
            <a:pPr algn="ctr"/>
            <a:fld id="{3E6E790D-1350-CA49-9399-4ACF12563051}" type="slidenum">
              <a:rPr lang="en-GB" smtClean="0">
                <a:solidFill>
                  <a:srgbClr val="FFFFFF"/>
                </a:solidFill>
              </a:rPr>
              <a:pPr algn="ctr"/>
              <a:t>12</a:t>
            </a:fld>
            <a:endParaRPr lang="en-GB" dirty="0">
              <a:solidFill>
                <a:srgbClr val="FFFFFF"/>
              </a:solidFill>
            </a:endParaRPr>
          </a:p>
        </p:txBody>
      </p:sp>
      <p:pic>
        <p:nvPicPr>
          <p:cNvPr id="7" name="Picture 6"/>
          <p:cNvPicPr>
            <a:picLocks noChangeAspect="1"/>
          </p:cNvPicPr>
          <p:nvPr/>
        </p:nvPicPr>
        <p:blipFill>
          <a:blip r:embed="rId2"/>
          <a:stretch>
            <a:fillRect/>
          </a:stretch>
        </p:blipFill>
        <p:spPr>
          <a:xfrm>
            <a:off x="7369493" y="857251"/>
            <a:ext cx="1774508" cy="396654"/>
          </a:xfrm>
          <a:prstGeom prst="rect">
            <a:avLst/>
          </a:prstGeom>
        </p:spPr>
      </p:pic>
      <p:pic>
        <p:nvPicPr>
          <p:cNvPr id="10" name="Picture 9">
            <a:extLst>
              <a:ext uri="{FF2B5EF4-FFF2-40B4-BE49-F238E27FC236}">
                <a16:creationId xmlns="" xmlns:a16="http://schemas.microsoft.com/office/drawing/2014/main" id="{16BDB6FD-598D-4CB7-8B08-5775C4EC9932}"/>
              </a:ext>
            </a:extLst>
          </p:cNvPr>
          <p:cNvPicPr>
            <a:picLocks noChangeAspect="1"/>
          </p:cNvPicPr>
          <p:nvPr/>
        </p:nvPicPr>
        <p:blipFill>
          <a:blip r:embed="rId3"/>
          <a:stretch>
            <a:fillRect/>
          </a:stretch>
        </p:blipFill>
        <p:spPr>
          <a:xfrm>
            <a:off x="784523" y="1595442"/>
            <a:ext cx="1577143" cy="1594286"/>
          </a:xfrm>
          <a:prstGeom prst="rect">
            <a:avLst/>
          </a:prstGeom>
        </p:spPr>
      </p:pic>
      <p:pic>
        <p:nvPicPr>
          <p:cNvPr id="11" name="Picture 10">
            <a:extLst>
              <a:ext uri="{FF2B5EF4-FFF2-40B4-BE49-F238E27FC236}">
                <a16:creationId xmlns="" xmlns:a16="http://schemas.microsoft.com/office/drawing/2014/main" id="{36B8034C-5BF0-4D88-B68E-72AF046FEA06}"/>
              </a:ext>
            </a:extLst>
          </p:cNvPr>
          <p:cNvPicPr>
            <a:picLocks noChangeAspect="1"/>
          </p:cNvPicPr>
          <p:nvPr/>
        </p:nvPicPr>
        <p:blipFill>
          <a:blip r:embed="rId4"/>
          <a:stretch>
            <a:fillRect/>
          </a:stretch>
        </p:blipFill>
        <p:spPr>
          <a:xfrm>
            <a:off x="814935" y="4194253"/>
            <a:ext cx="1348911" cy="987900"/>
          </a:xfrm>
          <a:prstGeom prst="rect">
            <a:avLst/>
          </a:prstGeom>
        </p:spPr>
      </p:pic>
      <p:pic>
        <p:nvPicPr>
          <p:cNvPr id="12" name="Picture 11">
            <a:extLst>
              <a:ext uri="{FF2B5EF4-FFF2-40B4-BE49-F238E27FC236}">
                <a16:creationId xmlns="" xmlns:a16="http://schemas.microsoft.com/office/drawing/2014/main" id="{FC00C13C-D72A-4513-8893-60361846242C}"/>
              </a:ext>
            </a:extLst>
          </p:cNvPr>
          <p:cNvPicPr>
            <a:picLocks noChangeAspect="1"/>
          </p:cNvPicPr>
          <p:nvPr/>
        </p:nvPicPr>
        <p:blipFill>
          <a:blip r:embed="rId5" cstate="print"/>
          <a:stretch>
            <a:fillRect/>
          </a:stretch>
        </p:blipFill>
        <p:spPr>
          <a:xfrm>
            <a:off x="3146242" y="4012265"/>
            <a:ext cx="1231337" cy="1351877"/>
          </a:xfrm>
          <a:prstGeom prst="rect">
            <a:avLst/>
          </a:prstGeom>
        </p:spPr>
      </p:pic>
    </p:spTree>
    <p:extLst>
      <p:ext uri="{BB962C8B-B14F-4D97-AF65-F5344CB8AC3E}">
        <p14:creationId xmlns:p14="http://schemas.microsoft.com/office/powerpoint/2010/main" xmlns="" val="241286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3413" y="1054765"/>
            <a:ext cx="8526028" cy="4212406"/>
            <a:chOff x="252846" y="820429"/>
            <a:chExt cx="8526028" cy="421240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2847" y="820429"/>
              <a:ext cx="2750104" cy="1173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846" y="2119734"/>
              <a:ext cx="2763519" cy="2288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16365" y="820429"/>
              <a:ext cx="2750104" cy="1638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68826" y="2592698"/>
              <a:ext cx="2645182" cy="13423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81109" y="3935095"/>
              <a:ext cx="2618023" cy="10977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09375" y="832434"/>
              <a:ext cx="2669499" cy="13457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106831" y="2560207"/>
              <a:ext cx="2610524"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 name="Title 2"/>
          <p:cNvSpPr>
            <a:spLocks noGrp="1"/>
          </p:cNvSpPr>
          <p:nvPr>
            <p:ph type="ctrTitle"/>
          </p:nvPr>
        </p:nvSpPr>
        <p:spPr>
          <a:xfrm>
            <a:off x="1565276" y="1054765"/>
            <a:ext cx="6615545" cy="360491"/>
          </a:xfrm>
        </p:spPr>
        <p:txBody>
          <a:bodyPr>
            <a:normAutofit fontScale="90000"/>
          </a:bodyPr>
          <a:lstStyle/>
          <a:p>
            <a:r>
              <a:rPr lang="en-GB" dirty="0"/>
              <a:t>Integrated Assurance Dashboard</a:t>
            </a:r>
          </a:p>
        </p:txBody>
      </p:sp>
      <p:sp>
        <p:nvSpPr>
          <p:cNvPr id="5" name="Slide Number Placeholder 4"/>
          <p:cNvSpPr>
            <a:spLocks noGrp="1"/>
          </p:cNvSpPr>
          <p:nvPr>
            <p:ph type="sldNum" sz="quarter" idx="12"/>
          </p:nvPr>
        </p:nvSpPr>
        <p:spPr/>
        <p:txBody>
          <a:bodyPr/>
          <a:lstStyle/>
          <a:p>
            <a:fld id="{AE1701CD-0929-4BB0-90BE-632250BE000A}" type="slidenum">
              <a:rPr lang="en-GB" smtClean="0"/>
              <a:pPr/>
              <a:t>13</a:t>
            </a:fld>
            <a:endParaRPr lang="en-GB"/>
          </a:p>
        </p:txBody>
      </p:sp>
      <p:sp>
        <p:nvSpPr>
          <p:cNvPr id="6" name="Rectangle 5">
            <a:hlinkClick r:id="" action="ppaction://noaction"/>
          </p:cNvPr>
          <p:cNvSpPr/>
          <p:nvPr/>
        </p:nvSpPr>
        <p:spPr>
          <a:xfrm>
            <a:off x="252848" y="5139319"/>
            <a:ext cx="1798977" cy="201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143000" y="503680"/>
            <a:ext cx="7635874" cy="369332"/>
          </a:xfrm>
          <a:prstGeom prst="rect">
            <a:avLst/>
          </a:prstGeom>
          <a:noFill/>
        </p:spPr>
        <p:txBody>
          <a:bodyPr wrap="square" rtlCol="0">
            <a:spAutoFit/>
          </a:bodyPr>
          <a:lstStyle/>
          <a:p>
            <a:r>
              <a:rPr lang="en-GB" dirty="0" smtClean="0"/>
              <a:t>Reporting views – supported by Audit Apps and automatic downloads to system</a:t>
            </a:r>
            <a:endParaRPr lang="en-GB" dirty="0"/>
          </a:p>
        </p:txBody>
      </p:sp>
    </p:spTree>
    <p:extLst>
      <p:ext uri="{BB962C8B-B14F-4D97-AF65-F5344CB8AC3E}">
        <p14:creationId xmlns:p14="http://schemas.microsoft.com/office/powerpoint/2010/main" xmlns="" val="1764761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latin typeface="+mn-lt"/>
              </a:rPr>
              <a:t>Risk Management Programme 2017 / 2018 – Incidents </a:t>
            </a:r>
            <a:endParaRPr lang="en-GB" dirty="0"/>
          </a:p>
        </p:txBody>
      </p:sp>
      <p:sp>
        <p:nvSpPr>
          <p:cNvPr id="8" name="Text Placeholder 7"/>
          <p:cNvSpPr>
            <a:spLocks noGrp="1"/>
          </p:cNvSpPr>
          <p:nvPr>
            <p:ph type="body" sz="half" idx="1"/>
          </p:nvPr>
        </p:nvSpPr>
        <p:spPr>
          <a:xfrm>
            <a:off x="305276" y="1419977"/>
            <a:ext cx="4114800" cy="3750044"/>
          </a:xfrm>
        </p:spPr>
        <p:txBody>
          <a:bodyPr/>
          <a:lstStyle/>
          <a:p>
            <a:r>
              <a:rPr lang="en-GB" sz="2160" dirty="0">
                <a:solidFill>
                  <a:prstClr val="black"/>
                </a:solidFill>
                <a:latin typeface="Arial" panose="020B0604020202020204" pitchFamily="34" charset="0"/>
                <a:cs typeface="Arial" panose="020B0604020202020204" pitchFamily="34" charset="0"/>
              </a:rPr>
              <a:t>                  </a:t>
            </a:r>
            <a:r>
              <a:rPr lang="en-GB" sz="1260" dirty="0">
                <a:solidFill>
                  <a:prstClr val="black"/>
                </a:solidFill>
                <a:latin typeface="Arial" panose="020B0604020202020204" pitchFamily="34" charset="0"/>
                <a:cs typeface="Arial" panose="020B0604020202020204" pitchFamily="34" charset="0"/>
              </a:rPr>
              <a:t>                    </a:t>
            </a:r>
          </a:p>
          <a:p>
            <a:r>
              <a:rPr lang="en-GB" sz="1260" dirty="0">
                <a:solidFill>
                  <a:prstClr val="black"/>
                </a:solidFill>
                <a:latin typeface="Arial" panose="020B0604020202020204" pitchFamily="34" charset="0"/>
                <a:cs typeface="Arial" panose="020B0604020202020204" pitchFamily="34" charset="0"/>
              </a:rPr>
              <a:t>                                       You said - we did, user </a:t>
            </a:r>
          </a:p>
          <a:p>
            <a:r>
              <a:rPr lang="en-GB" sz="1260" dirty="0">
                <a:solidFill>
                  <a:prstClr val="black"/>
                </a:solidFill>
                <a:latin typeface="Arial" panose="020B0604020202020204" pitchFamily="34" charset="0"/>
                <a:cs typeface="Arial" panose="020B0604020202020204" pitchFamily="34" charset="0"/>
              </a:rPr>
              <a:t>			  feedback and engagement</a:t>
            </a:r>
          </a:p>
          <a:p>
            <a:r>
              <a:rPr lang="en-GB" sz="1260" dirty="0">
                <a:solidFill>
                  <a:prstClr val="black"/>
                </a:solidFill>
                <a:latin typeface="Arial" panose="020B0604020202020204" pitchFamily="34" charset="0"/>
                <a:cs typeface="Arial" panose="020B0604020202020204" pitchFamily="34" charset="0"/>
              </a:rPr>
              <a:t>                                       sessions on system design, 		  configuration process and 		  workflow</a:t>
            </a:r>
          </a:p>
          <a:p>
            <a:pPr marL="0" indent="0"/>
            <a:endParaRPr lang="en-GB" sz="1260" dirty="0">
              <a:solidFill>
                <a:prstClr val="black"/>
              </a:solidFill>
              <a:latin typeface="Arial" panose="020B0604020202020204" pitchFamily="34" charset="0"/>
              <a:cs typeface="Arial" panose="020B0604020202020204" pitchFamily="34" charset="0"/>
            </a:endParaRPr>
          </a:p>
          <a:p>
            <a:pPr marL="0" indent="0"/>
            <a:r>
              <a:rPr lang="en-GB" sz="1260" dirty="0">
                <a:solidFill>
                  <a:prstClr val="black"/>
                </a:solidFill>
                <a:latin typeface="Arial" panose="020B0604020202020204" pitchFamily="34" charset="0"/>
                <a:cs typeface="Arial" panose="020B0604020202020204" pitchFamily="34" charset="0"/>
              </a:rPr>
              <a:t>Feedback email functionality </a:t>
            </a:r>
          </a:p>
          <a:p>
            <a:pPr marL="0" indent="0"/>
            <a:r>
              <a:rPr lang="en-GB" sz="1260" dirty="0">
                <a:solidFill>
                  <a:prstClr val="black"/>
                </a:solidFill>
                <a:latin typeface="Arial" panose="020B0604020202020204" pitchFamily="34" charset="0"/>
                <a:cs typeface="Arial" panose="020B0604020202020204" pitchFamily="34" charset="0"/>
              </a:rPr>
              <a:t>is now built into the incident workflow</a:t>
            </a:r>
          </a:p>
          <a:p>
            <a:pPr marL="0" indent="0"/>
            <a:endParaRPr lang="en-GB" sz="1260" dirty="0">
              <a:solidFill>
                <a:prstClr val="black"/>
              </a:solidFill>
              <a:latin typeface="Arial" panose="020B0604020202020204" pitchFamily="34" charset="0"/>
              <a:cs typeface="Arial" panose="020B0604020202020204" pitchFamily="34" charset="0"/>
            </a:endParaRPr>
          </a:p>
          <a:p>
            <a:pPr marL="0" indent="0"/>
            <a:r>
              <a:rPr lang="en-GB" sz="1260" dirty="0">
                <a:solidFill>
                  <a:prstClr val="black"/>
                </a:solidFill>
                <a:latin typeface="Arial" panose="020B0604020202020204" pitchFamily="34" charset="0"/>
                <a:cs typeface="Arial" panose="020B0604020202020204" pitchFamily="34" charset="0"/>
              </a:rPr>
              <a:t>	Revamped incident classification and 	mapped to the NRLS - continue to reflect 	LAS incidents </a:t>
            </a:r>
          </a:p>
          <a:p>
            <a:pPr marL="0" indent="0"/>
            <a:endParaRPr lang="en-GB" sz="1260" dirty="0">
              <a:solidFill>
                <a:prstClr val="black"/>
              </a:solidFill>
              <a:latin typeface="Arial" panose="020B0604020202020204" pitchFamily="34" charset="0"/>
              <a:cs typeface="Arial" panose="020B0604020202020204" pitchFamily="34" charset="0"/>
            </a:endParaRPr>
          </a:p>
          <a:p>
            <a:pPr marL="0" indent="0"/>
            <a:r>
              <a:rPr lang="en-GB" sz="1260" dirty="0">
                <a:solidFill>
                  <a:prstClr val="black"/>
                </a:solidFill>
                <a:latin typeface="Arial" panose="020B0604020202020204" pitchFamily="34" charset="0"/>
                <a:cs typeface="Arial" panose="020B0604020202020204" pitchFamily="34" charset="0"/>
              </a:rPr>
              <a:t>		Developing an e-learning 		induction training package 		for all staff on incident reporting 		and manager investigations  	</a:t>
            </a:r>
            <a:endParaRPr lang="en-GB" dirty="0"/>
          </a:p>
        </p:txBody>
      </p:sp>
      <p:sp>
        <p:nvSpPr>
          <p:cNvPr id="4" name="Footer Placeholder 3"/>
          <p:cNvSpPr>
            <a:spLocks noGrp="1"/>
          </p:cNvSpPr>
          <p:nvPr>
            <p:ph type="ftr" sz="quarter" idx="10"/>
          </p:nvPr>
        </p:nvSpPr>
        <p:spPr/>
        <p:txBody>
          <a:bodyPr/>
          <a:lstStyle/>
          <a:p>
            <a:pPr>
              <a:defRPr/>
            </a:pPr>
            <a:r>
              <a:rPr lang="en-GB" dirty="0"/>
              <a:t>London Ambulance Service NHS Trust</a:t>
            </a:r>
          </a:p>
        </p:txBody>
      </p:sp>
      <p:sp>
        <p:nvSpPr>
          <p:cNvPr id="5" name="Slide Number Placeholder 4"/>
          <p:cNvSpPr>
            <a:spLocks noGrp="1"/>
          </p:cNvSpPr>
          <p:nvPr>
            <p:ph type="sldNum" sz="quarter" idx="11"/>
          </p:nvPr>
        </p:nvSpPr>
        <p:spPr/>
        <p:txBody>
          <a:bodyPr/>
          <a:lstStyle/>
          <a:p>
            <a:pPr algn="ctr"/>
            <a:fld id="{3E6E790D-1350-CA49-9399-4ACF12563051}" type="slidenum">
              <a:rPr lang="en-GB" smtClean="0">
                <a:solidFill>
                  <a:srgbClr val="FFFFFF"/>
                </a:solidFill>
              </a:rPr>
              <a:pPr algn="ctr"/>
              <a:t>14</a:t>
            </a:fld>
            <a:endParaRPr lang="en-GB" dirty="0">
              <a:solidFill>
                <a:srgbClr val="FFFFFF"/>
              </a:solidFill>
            </a:endParaRPr>
          </a:p>
        </p:txBody>
      </p:sp>
      <p:pic>
        <p:nvPicPr>
          <p:cNvPr id="7" name="Picture 6"/>
          <p:cNvPicPr>
            <a:picLocks noChangeAspect="1"/>
          </p:cNvPicPr>
          <p:nvPr/>
        </p:nvPicPr>
        <p:blipFill>
          <a:blip r:embed="rId2"/>
          <a:stretch>
            <a:fillRect/>
          </a:stretch>
        </p:blipFill>
        <p:spPr>
          <a:xfrm>
            <a:off x="7628722" y="857250"/>
            <a:ext cx="1515279" cy="505093"/>
          </a:xfrm>
          <a:prstGeom prst="rect">
            <a:avLst/>
          </a:prstGeom>
        </p:spPr>
      </p:pic>
      <p:sp>
        <p:nvSpPr>
          <p:cNvPr id="9" name="Content Placeholder 8"/>
          <p:cNvSpPr>
            <a:spLocks noGrp="1"/>
          </p:cNvSpPr>
          <p:nvPr>
            <p:ph sz="half" idx="2"/>
          </p:nvPr>
        </p:nvSpPr>
        <p:spPr>
          <a:xfrm>
            <a:off x="4571999" y="1679206"/>
            <a:ext cx="4464497" cy="3750044"/>
          </a:xfrm>
        </p:spPr>
        <p:txBody>
          <a:bodyPr/>
          <a:lstStyle/>
          <a:p>
            <a:r>
              <a:rPr lang="en-GB" sz="1260" dirty="0">
                <a:solidFill>
                  <a:prstClr val="black"/>
                </a:solidFill>
                <a:latin typeface="Arial" panose="020B0604020202020204" pitchFamily="34" charset="0"/>
                <a:cs typeface="Arial" panose="020B0604020202020204" pitchFamily="34" charset="0"/>
              </a:rPr>
              <a:t>Weekly overdue incidents and	</a:t>
            </a:r>
          </a:p>
          <a:p>
            <a:r>
              <a:rPr lang="en-GB" sz="1260" dirty="0">
                <a:solidFill>
                  <a:prstClr val="black"/>
                </a:solidFill>
                <a:latin typeface="Arial" panose="020B0604020202020204" pitchFamily="34" charset="0"/>
                <a:cs typeface="Arial" panose="020B0604020202020204" pitchFamily="34" charset="0"/>
              </a:rPr>
              <a:t>unapproved risks report  	Integrating Datix</a:t>
            </a:r>
          </a:p>
          <a:p>
            <a:r>
              <a:rPr lang="en-GB" sz="1260" dirty="0">
                <a:solidFill>
                  <a:prstClr val="black"/>
                </a:solidFill>
                <a:latin typeface="Arial" panose="020B0604020202020204" pitchFamily="34" charset="0"/>
                <a:cs typeface="Arial" panose="020B0604020202020204" pitchFamily="34" charset="0"/>
              </a:rPr>
              <a:t>shared with senior managers - 	with Tranman to</a:t>
            </a:r>
          </a:p>
          <a:p>
            <a:r>
              <a:rPr lang="en-GB" sz="1260" dirty="0">
                <a:solidFill>
                  <a:prstClr val="black"/>
                </a:solidFill>
                <a:latin typeface="Arial" panose="020B0604020202020204" pitchFamily="34" charset="0"/>
                <a:cs typeface="Arial" panose="020B0604020202020204" pitchFamily="34" charset="0"/>
              </a:rPr>
              <a:t>resulting in a continued overall	streamline the processing</a:t>
            </a:r>
          </a:p>
          <a:p>
            <a:r>
              <a:rPr lang="en-GB" sz="1260" dirty="0">
                <a:solidFill>
                  <a:prstClr val="black"/>
                </a:solidFill>
                <a:latin typeface="Arial" panose="020B0604020202020204" pitchFamily="34" charset="0"/>
                <a:cs typeface="Arial" panose="020B0604020202020204" pitchFamily="34" charset="0"/>
              </a:rPr>
              <a:t>reduction of overdue incidents	of vehicle accidents /</a:t>
            </a:r>
          </a:p>
          <a:p>
            <a:r>
              <a:rPr lang="en-GB" sz="1260" dirty="0">
                <a:solidFill>
                  <a:prstClr val="black"/>
                </a:solidFill>
                <a:latin typeface="Arial" panose="020B0604020202020204" pitchFamily="34" charset="0"/>
                <a:cs typeface="Arial" panose="020B0604020202020204" pitchFamily="34" charset="0"/>
              </a:rPr>
              <a:t>				damage</a:t>
            </a:r>
          </a:p>
          <a:p>
            <a:endParaRPr lang="en-GB" sz="1260" dirty="0">
              <a:solidFill>
                <a:prstClr val="black"/>
              </a:solidFill>
              <a:latin typeface="Arial" panose="020B0604020202020204" pitchFamily="34" charset="0"/>
              <a:cs typeface="Arial" panose="020B0604020202020204" pitchFamily="34" charset="0"/>
            </a:endParaRPr>
          </a:p>
          <a:p>
            <a:r>
              <a:rPr lang="en-GB" sz="1260" dirty="0">
                <a:solidFill>
                  <a:prstClr val="black"/>
                </a:solidFill>
                <a:latin typeface="Arial" panose="020B0604020202020204" pitchFamily="34" charset="0"/>
                <a:cs typeface="Arial" panose="020B0604020202020204" pitchFamily="34" charset="0"/>
              </a:rPr>
              <a:t>				Duty of Candour 			stage 1 	now appears</a:t>
            </a:r>
          </a:p>
          <a:p>
            <a:r>
              <a:rPr lang="en-GB" sz="1260" dirty="0">
                <a:solidFill>
                  <a:prstClr val="black"/>
                </a:solidFill>
                <a:latin typeface="Arial" panose="020B0604020202020204" pitchFamily="34" charset="0"/>
                <a:cs typeface="Arial" panose="020B0604020202020204" pitchFamily="34" charset="0"/>
              </a:rPr>
              <a:t>                                                        on the reporting form</a:t>
            </a:r>
          </a:p>
          <a:p>
            <a:r>
              <a:rPr lang="en-GB" sz="1260" dirty="0">
                <a:solidFill>
                  <a:prstClr val="black"/>
                </a:solidFill>
                <a:latin typeface="Arial" panose="020B0604020202020204" pitchFamily="34" charset="0"/>
                <a:cs typeface="Arial" panose="020B0604020202020204" pitchFamily="34" charset="0"/>
              </a:rPr>
              <a:t>				</a:t>
            </a:r>
          </a:p>
          <a:p>
            <a:pPr>
              <a:spcBef>
                <a:spcPts val="540"/>
              </a:spcBef>
            </a:pPr>
            <a:r>
              <a:rPr lang="en-GB" sz="1260" dirty="0">
                <a:solidFill>
                  <a:prstClr val="black"/>
                </a:solidFill>
                <a:latin typeface="Arial" panose="020B0604020202020204" pitchFamily="34" charset="0"/>
                <a:cs typeface="Arial" panose="020B0604020202020204" pitchFamily="34" charset="0"/>
              </a:rPr>
              <a:t>Removed all existing paper incident forms</a:t>
            </a:r>
          </a:p>
          <a:p>
            <a:endParaRPr lang="en-GB" sz="1260" dirty="0">
              <a:solidFill>
                <a:prstClr val="black"/>
              </a:solidFill>
              <a:latin typeface="Arial" panose="020B0604020202020204" pitchFamily="34" charset="0"/>
              <a:cs typeface="Arial" panose="020B0604020202020204" pitchFamily="34" charset="0"/>
            </a:endParaRPr>
          </a:p>
          <a:p>
            <a:r>
              <a:rPr lang="en-GB" sz="1260" dirty="0">
                <a:solidFill>
                  <a:prstClr val="black"/>
                </a:solidFill>
                <a:latin typeface="Arial" panose="020B0604020202020204" pitchFamily="34" charset="0"/>
                <a:cs typeface="Arial" panose="020B0604020202020204" pitchFamily="34" charset="0"/>
              </a:rPr>
              <a:t>Introduction of a Quality Checking process for all </a:t>
            </a:r>
          </a:p>
          <a:p>
            <a:r>
              <a:rPr lang="en-GB" sz="1260" dirty="0">
                <a:solidFill>
                  <a:prstClr val="black"/>
                </a:solidFill>
                <a:latin typeface="Arial" panose="020B0604020202020204" pitchFamily="34" charset="0"/>
                <a:cs typeface="Arial" panose="020B0604020202020204" pitchFamily="34" charset="0"/>
              </a:rPr>
              <a:t>incidents to review the data quality and NRLS </a:t>
            </a:r>
          </a:p>
          <a:p>
            <a:r>
              <a:rPr lang="en-GB" sz="1260" dirty="0">
                <a:solidFill>
                  <a:prstClr val="black"/>
                </a:solidFill>
                <a:latin typeface="Arial" panose="020B0604020202020204" pitchFamily="34" charset="0"/>
                <a:cs typeface="Arial" panose="020B0604020202020204" pitchFamily="34" charset="0"/>
              </a:rPr>
              <a:t>requirements</a:t>
            </a:r>
          </a:p>
          <a:p>
            <a:endParaRPr lang="en-GB" dirty="0"/>
          </a:p>
        </p:txBody>
      </p:sp>
      <p:pic>
        <p:nvPicPr>
          <p:cNvPr id="11" name="Picture 4" descr="Image result for improvement"/>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53954" y="1580756"/>
            <a:ext cx="1438505" cy="9602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66422" y="2837879"/>
            <a:ext cx="2113527" cy="1432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5055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225555"/>
            <a:ext cx="8713788" cy="453650"/>
          </a:xfrm>
        </p:spPr>
        <p:txBody>
          <a:bodyPr/>
          <a:lstStyle/>
          <a:p>
            <a:r>
              <a:rPr lang="en-GB" sz="1800" dirty="0">
                <a:latin typeface="+mn-lt"/>
              </a:rPr>
              <a:t/>
            </a:r>
            <a:br>
              <a:rPr lang="en-GB" sz="1800" dirty="0">
                <a:latin typeface="+mn-lt"/>
              </a:rPr>
            </a:br>
            <a:r>
              <a:rPr lang="en-GB" sz="1800" dirty="0">
                <a:latin typeface="+mn-lt"/>
              </a:rPr>
              <a:t>Risk Management Programme 2017 / 2018 - Risks</a:t>
            </a:r>
            <a:r>
              <a:rPr lang="en-GB" dirty="0">
                <a:solidFill>
                  <a:prstClr val="black"/>
                </a:solidFill>
                <a:latin typeface="Arial" panose="020B0604020202020204" pitchFamily="34" charset="0"/>
                <a:cs typeface="Arial" panose="020B0604020202020204" pitchFamily="34" charset="0"/>
              </a:rPr>
              <a:t/>
            </a:r>
            <a:br>
              <a:rPr lang="en-GB" dirty="0">
                <a:solidFill>
                  <a:prstClr val="black"/>
                </a:solidFill>
                <a:latin typeface="Arial" panose="020B0604020202020204" pitchFamily="34" charset="0"/>
                <a:cs typeface="Arial" panose="020B0604020202020204" pitchFamily="34" charset="0"/>
              </a:rPr>
            </a:br>
            <a:endParaRPr lang="en-GB" dirty="0"/>
          </a:p>
        </p:txBody>
      </p:sp>
      <p:sp>
        <p:nvSpPr>
          <p:cNvPr id="4" name="Footer Placeholder 3"/>
          <p:cNvSpPr>
            <a:spLocks noGrp="1"/>
          </p:cNvSpPr>
          <p:nvPr>
            <p:ph type="ftr" sz="quarter" idx="10"/>
          </p:nvPr>
        </p:nvSpPr>
        <p:spPr/>
        <p:txBody>
          <a:bodyPr/>
          <a:lstStyle/>
          <a:p>
            <a:pPr>
              <a:defRPr/>
            </a:pPr>
            <a:r>
              <a:rPr lang="en-GB" dirty="0"/>
              <a:t>London Ambulance Service NHS Trust</a:t>
            </a:r>
          </a:p>
        </p:txBody>
      </p:sp>
      <p:sp>
        <p:nvSpPr>
          <p:cNvPr id="5" name="Slide Number Placeholder 4"/>
          <p:cNvSpPr>
            <a:spLocks noGrp="1"/>
          </p:cNvSpPr>
          <p:nvPr>
            <p:ph type="sldNum" sz="quarter" idx="11"/>
          </p:nvPr>
        </p:nvSpPr>
        <p:spPr/>
        <p:txBody>
          <a:bodyPr/>
          <a:lstStyle/>
          <a:p>
            <a:pPr algn="ctr"/>
            <a:fld id="{3E6E790D-1350-CA49-9399-4ACF12563051}" type="slidenum">
              <a:rPr lang="en-GB" smtClean="0">
                <a:solidFill>
                  <a:srgbClr val="FFFFFF"/>
                </a:solidFill>
              </a:rPr>
              <a:pPr algn="ctr"/>
              <a:t>15</a:t>
            </a:fld>
            <a:endParaRPr lang="en-GB" dirty="0">
              <a:solidFill>
                <a:srgbClr val="FFFFFF"/>
              </a:solidFill>
            </a:endParaRPr>
          </a:p>
        </p:txBody>
      </p:sp>
      <p:sp>
        <p:nvSpPr>
          <p:cNvPr id="3" name="Content Placeholder 2"/>
          <p:cNvSpPr>
            <a:spLocks noGrp="1"/>
          </p:cNvSpPr>
          <p:nvPr>
            <p:ph idx="1"/>
          </p:nvPr>
        </p:nvSpPr>
        <p:spPr>
          <a:xfrm>
            <a:off x="304802" y="1484784"/>
            <a:ext cx="8382000" cy="3944466"/>
          </a:xfrm>
        </p:spPr>
        <p:txBody>
          <a:bodyPr/>
          <a:lstStyle/>
          <a:p>
            <a:pPr marL="0" indent="0" algn="just"/>
            <a:endParaRPr lang="en-GB" sz="1080" dirty="0">
              <a:solidFill>
                <a:prstClr val="black"/>
              </a:solidFill>
              <a:latin typeface="Arial" panose="020B0604020202020204" pitchFamily="34" charset="0"/>
              <a:cs typeface="Arial" panose="020B0604020202020204" pitchFamily="34" charset="0"/>
            </a:endParaRPr>
          </a:p>
          <a:p>
            <a:pPr marL="0" indent="0" algn="just"/>
            <a:r>
              <a:rPr lang="en-GB" sz="1260" dirty="0">
                <a:solidFill>
                  <a:prstClr val="black"/>
                </a:solidFill>
                <a:latin typeface="Arial" panose="020B0604020202020204" pitchFamily="34" charset="0"/>
                <a:cs typeface="Arial" panose="020B0604020202020204" pitchFamily="34" charset="0"/>
              </a:rPr>
              <a:t>Redesign and Reconfiguration of Risk Register </a:t>
            </a:r>
          </a:p>
          <a:p>
            <a:pPr marL="0" indent="0" algn="just"/>
            <a:r>
              <a:rPr lang="en-GB" sz="1260" dirty="0">
                <a:solidFill>
                  <a:prstClr val="black"/>
                </a:solidFill>
                <a:latin typeface="Arial" panose="020B0604020202020204" pitchFamily="34" charset="0"/>
                <a:cs typeface="Arial" panose="020B0604020202020204" pitchFamily="34" charset="0"/>
              </a:rPr>
              <a:t>in line with risk management ‘best practice’</a:t>
            </a:r>
          </a:p>
          <a:p>
            <a:pPr marL="0" indent="0" algn="just"/>
            <a:endParaRPr lang="en-GB" sz="1260" dirty="0">
              <a:solidFill>
                <a:prstClr val="black"/>
              </a:solidFill>
              <a:latin typeface="Arial" panose="020B0604020202020204" pitchFamily="34" charset="0"/>
              <a:cs typeface="Arial" panose="020B0604020202020204" pitchFamily="34" charset="0"/>
            </a:endParaRPr>
          </a:p>
          <a:p>
            <a:pPr marL="0" indent="0" algn="just"/>
            <a:endParaRPr lang="en-GB" sz="1260" dirty="0">
              <a:solidFill>
                <a:prstClr val="black"/>
              </a:solidFill>
              <a:latin typeface="Arial" panose="020B0604020202020204" pitchFamily="34" charset="0"/>
              <a:cs typeface="Arial" panose="020B0604020202020204" pitchFamily="34" charset="0"/>
            </a:endParaRPr>
          </a:p>
          <a:p>
            <a:pPr marL="0" indent="0" algn="just"/>
            <a:r>
              <a:rPr lang="en-GB" sz="1260" dirty="0">
                <a:solidFill>
                  <a:prstClr val="black"/>
                </a:solidFill>
                <a:latin typeface="Arial" panose="020B0604020202020204" pitchFamily="34" charset="0"/>
                <a:cs typeface="Arial" panose="020B0604020202020204" pitchFamily="34" charset="0"/>
              </a:rPr>
              <a:t>Introduction of a ‘back to basics’ Risk Awareness 				</a:t>
            </a:r>
          </a:p>
          <a:p>
            <a:pPr marL="0" indent="0" algn="just"/>
            <a:r>
              <a:rPr lang="en-GB" sz="1260" dirty="0">
                <a:solidFill>
                  <a:prstClr val="black"/>
                </a:solidFill>
                <a:latin typeface="Arial" panose="020B0604020202020204" pitchFamily="34" charset="0"/>
                <a:cs typeface="Arial" panose="020B0604020202020204" pitchFamily="34" charset="0"/>
              </a:rPr>
              <a:t>course for all risk owners, risk leads 						</a:t>
            </a:r>
          </a:p>
          <a:p>
            <a:pPr marL="0" indent="0" algn="just"/>
            <a:r>
              <a:rPr lang="en-GB" sz="1260" dirty="0">
                <a:solidFill>
                  <a:prstClr val="black"/>
                </a:solidFill>
                <a:latin typeface="Arial" panose="020B0604020202020204" pitchFamily="34" charset="0"/>
                <a:cs typeface="Arial" panose="020B0604020202020204" pitchFamily="34" charset="0"/>
              </a:rPr>
              <a:t>and risk coordinators						New Datix Risk system training </a:t>
            </a:r>
          </a:p>
          <a:p>
            <a:pPr marL="0" indent="0" algn="just"/>
            <a:r>
              <a:rPr lang="en-GB" sz="1260" dirty="0">
                <a:solidFill>
                  <a:prstClr val="black"/>
                </a:solidFill>
                <a:latin typeface="Arial" panose="020B0604020202020204" pitchFamily="34" charset="0"/>
                <a:cs typeface="Arial" panose="020B0604020202020204" pitchFamily="34" charset="0"/>
              </a:rPr>
              <a:t>							on the revised escalation process </a:t>
            </a:r>
          </a:p>
          <a:p>
            <a:pPr marL="0" indent="0" algn="just"/>
            <a:r>
              <a:rPr lang="en-GB" sz="1260" dirty="0">
                <a:solidFill>
                  <a:prstClr val="black"/>
                </a:solidFill>
                <a:latin typeface="Arial" panose="020B0604020202020204" pitchFamily="34" charset="0"/>
                <a:cs typeface="Arial" panose="020B0604020202020204" pitchFamily="34" charset="0"/>
              </a:rPr>
              <a:t>Developing a ‘tool kit’ - easy to use for risk staff</a:t>
            </a:r>
          </a:p>
          <a:p>
            <a:pPr marL="0" indent="0" algn="just"/>
            <a:r>
              <a:rPr lang="en-GB" sz="1260" dirty="0">
                <a:solidFill>
                  <a:prstClr val="black"/>
                </a:solidFill>
                <a:latin typeface="Arial" panose="020B0604020202020204" pitchFamily="34" charset="0"/>
                <a:cs typeface="Arial" panose="020B0604020202020204" pitchFamily="34" charset="0"/>
              </a:rPr>
              <a:t>			</a:t>
            </a:r>
          </a:p>
          <a:p>
            <a:pPr marL="0" indent="0" algn="just"/>
            <a:r>
              <a:rPr lang="en-GB" sz="1260" dirty="0">
                <a:solidFill>
                  <a:prstClr val="black"/>
                </a:solidFill>
                <a:latin typeface="Arial" panose="020B0604020202020204" pitchFamily="34" charset="0"/>
                <a:cs typeface="Arial" panose="020B0604020202020204" pitchFamily="34" charset="0"/>
              </a:rPr>
              <a:t>Developing risk e-learning packages for training </a:t>
            </a:r>
          </a:p>
          <a:p>
            <a:pPr marL="0" indent="0" algn="just"/>
            <a:r>
              <a:rPr lang="en-GB" sz="1260" dirty="0">
                <a:solidFill>
                  <a:prstClr val="black"/>
                </a:solidFill>
                <a:latin typeface="Arial" panose="020B0604020202020204" pitchFamily="34" charset="0"/>
                <a:cs typeface="Arial" panose="020B0604020202020204" pitchFamily="34" charset="0"/>
              </a:rPr>
              <a:t>						Training materials ready for relaunch</a:t>
            </a:r>
          </a:p>
          <a:p>
            <a:pPr marL="0" indent="0" algn="just"/>
            <a:r>
              <a:rPr lang="en-GB" sz="1260" dirty="0">
                <a:solidFill>
                  <a:prstClr val="black"/>
                </a:solidFill>
                <a:latin typeface="Arial" panose="020B0604020202020204" pitchFamily="34" charset="0"/>
                <a:cs typeface="Arial" panose="020B0604020202020204" pitchFamily="34" charset="0"/>
              </a:rPr>
              <a:t>						‘station to board’ and vice versa</a:t>
            </a:r>
          </a:p>
          <a:p>
            <a:pPr marL="0" indent="0"/>
            <a:r>
              <a:rPr lang="en-GB" sz="1260" dirty="0">
                <a:solidFill>
                  <a:prstClr val="black"/>
                </a:solidFill>
                <a:latin typeface="Arial" panose="020B0604020202020204" pitchFamily="34" charset="0"/>
                <a:cs typeface="Arial" panose="020B0604020202020204" pitchFamily="34" charset="0"/>
              </a:rPr>
              <a:t>New Datix Risk system training on the revised </a:t>
            </a:r>
          </a:p>
          <a:p>
            <a:pPr marL="0" indent="0" algn="just"/>
            <a:r>
              <a:rPr lang="en-GB" sz="1260" dirty="0">
                <a:solidFill>
                  <a:prstClr val="black"/>
                </a:solidFill>
                <a:latin typeface="Arial" panose="020B0604020202020204" pitchFamily="34" charset="0"/>
                <a:cs typeface="Arial" panose="020B0604020202020204" pitchFamily="34" charset="0"/>
              </a:rPr>
              <a:t>escalation process ‘station to board’ and vice versa</a:t>
            </a:r>
            <a:endParaRPr lang="en-GB" sz="1260" dirty="0"/>
          </a:p>
        </p:txBody>
      </p:sp>
      <p:pic>
        <p:nvPicPr>
          <p:cNvPr id="13" name="Content Placeholder 7">
            <a:extLst>
              <a:ext uri="{FF2B5EF4-FFF2-40B4-BE49-F238E27FC236}">
                <a16:creationId xmlns="" xmlns:a16="http://schemas.microsoft.com/office/drawing/2014/main" id="{35D59B0C-3B36-4293-81F4-3B3A98AA80EE}"/>
              </a:ext>
            </a:extLst>
          </p:cNvPr>
          <p:cNvPicPr>
            <a:picLocks noChangeAspect="1"/>
          </p:cNvPicPr>
          <p:nvPr/>
        </p:nvPicPr>
        <p:blipFill>
          <a:blip r:embed="rId2"/>
          <a:stretch>
            <a:fillRect/>
          </a:stretch>
        </p:blipFill>
        <p:spPr bwMode="auto">
          <a:xfrm>
            <a:off x="3923928" y="2780928"/>
            <a:ext cx="1555373" cy="1163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9" name="Picture 8"/>
          <p:cNvPicPr>
            <a:picLocks noChangeAspect="1"/>
          </p:cNvPicPr>
          <p:nvPr/>
        </p:nvPicPr>
        <p:blipFill>
          <a:blip r:embed="rId3" cstate="print"/>
          <a:stretch>
            <a:fillRect/>
          </a:stretch>
        </p:blipFill>
        <p:spPr>
          <a:xfrm>
            <a:off x="5673723" y="1549592"/>
            <a:ext cx="1176665" cy="1563033"/>
          </a:xfrm>
          <a:prstGeom prst="rect">
            <a:avLst/>
          </a:prstGeom>
        </p:spPr>
      </p:pic>
      <p:pic>
        <p:nvPicPr>
          <p:cNvPr id="14" name="Picture 13"/>
          <p:cNvPicPr>
            <a:picLocks noChangeAspect="1"/>
          </p:cNvPicPr>
          <p:nvPr/>
        </p:nvPicPr>
        <p:blipFill>
          <a:blip r:embed="rId4"/>
          <a:stretch>
            <a:fillRect/>
          </a:stretch>
        </p:blipFill>
        <p:spPr>
          <a:xfrm>
            <a:off x="7628722" y="857250"/>
            <a:ext cx="1515279" cy="505093"/>
          </a:xfrm>
          <a:prstGeom prst="rect">
            <a:avLst/>
          </a:prstGeom>
        </p:spPr>
      </p:pic>
    </p:spTree>
    <p:extLst>
      <p:ext uri="{BB962C8B-B14F-4D97-AF65-F5344CB8AC3E}">
        <p14:creationId xmlns:p14="http://schemas.microsoft.com/office/powerpoint/2010/main" xmlns="" val="793131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London Ambulance Service NHS Trust</a:t>
            </a:r>
          </a:p>
        </p:txBody>
      </p:sp>
      <p:sp>
        <p:nvSpPr>
          <p:cNvPr id="5" name="Slide Number Placeholder 4"/>
          <p:cNvSpPr>
            <a:spLocks noGrp="1"/>
          </p:cNvSpPr>
          <p:nvPr>
            <p:ph type="sldNum" sz="quarter" idx="11"/>
          </p:nvPr>
        </p:nvSpPr>
        <p:spPr/>
        <p:txBody>
          <a:bodyPr/>
          <a:lstStyle/>
          <a:p>
            <a:fld id="{3E6E790D-1350-CA49-9399-4ACF12563051}" type="slidenum">
              <a:rPr lang="en-GB" smtClean="0">
                <a:solidFill>
                  <a:srgbClr val="FFFFFF"/>
                </a:solidFill>
              </a:rPr>
              <a:pPr/>
              <a:t>16</a:t>
            </a:fld>
            <a:endParaRPr lang="en-GB">
              <a:solidFill>
                <a:srgbClr val="FFFFFF"/>
              </a:solidFill>
            </a:endParaRPr>
          </a:p>
        </p:txBody>
      </p:sp>
      <p:sp>
        <p:nvSpPr>
          <p:cNvPr id="2" name="Rectangle 1">
            <a:extLst>
              <a:ext uri="{FF2B5EF4-FFF2-40B4-BE49-F238E27FC236}">
                <a16:creationId xmlns="" xmlns:a16="http://schemas.microsoft.com/office/drawing/2014/main" id="{DB0505D9-4548-4FAB-A9DA-449954E701B7}"/>
              </a:ext>
            </a:extLst>
          </p:cNvPr>
          <p:cNvSpPr/>
          <p:nvPr/>
        </p:nvSpPr>
        <p:spPr>
          <a:xfrm>
            <a:off x="395536" y="1916832"/>
            <a:ext cx="7992888" cy="1569660"/>
          </a:xfrm>
          <a:prstGeom prst="rect">
            <a:avLst/>
          </a:prstGeom>
        </p:spPr>
        <p:txBody>
          <a:bodyPr wrap="square">
            <a:spAutoFit/>
          </a:bodyPr>
          <a:lstStyle/>
          <a:p>
            <a:pPr algn="ctr"/>
            <a:endParaRPr lang="en-GB" sz="3200" b="1" dirty="0">
              <a:solidFill>
                <a:srgbClr val="0072C6"/>
              </a:solidFill>
              <a:latin typeface="+mj-lt"/>
              <a:ea typeface="ＭＳ Ｐゴシック" charset="0"/>
            </a:endParaRPr>
          </a:p>
          <a:p>
            <a:pPr algn="ctr"/>
            <a:r>
              <a:rPr lang="en-GB" sz="3200" dirty="0" smtClean="0">
                <a:solidFill>
                  <a:srgbClr val="0072C6"/>
                </a:solidFill>
                <a:latin typeface="+mj-lt"/>
                <a:ea typeface="ＭＳ Ｐゴシック" charset="0"/>
              </a:rPr>
              <a:t>Overview </a:t>
            </a:r>
            <a:r>
              <a:rPr lang="en-GB" sz="3200" dirty="0">
                <a:solidFill>
                  <a:srgbClr val="0072C6"/>
                </a:solidFill>
                <a:latin typeface="+mj-lt"/>
                <a:ea typeface="ＭＳ Ｐゴシック" charset="0"/>
              </a:rPr>
              <a:t>of Agile </a:t>
            </a:r>
            <a:r>
              <a:rPr lang="en-GB" sz="3200" dirty="0" smtClean="0">
                <a:solidFill>
                  <a:srgbClr val="0072C6"/>
                </a:solidFill>
                <a:latin typeface="+mj-lt"/>
                <a:ea typeface="ＭＳ Ｐゴシック" charset="0"/>
              </a:rPr>
              <a:t>Process:</a:t>
            </a:r>
          </a:p>
          <a:p>
            <a:pPr algn="ctr"/>
            <a:r>
              <a:rPr lang="en-GB" sz="3200" dirty="0" smtClean="0">
                <a:solidFill>
                  <a:srgbClr val="0072C6"/>
                </a:solidFill>
                <a:latin typeface="+mj-lt"/>
                <a:ea typeface="ＭＳ Ｐゴシック" charset="0"/>
              </a:rPr>
              <a:t>Ensuring we ‘Get to Good’</a:t>
            </a:r>
            <a:endParaRPr lang="en-GB" sz="3200" dirty="0">
              <a:solidFill>
                <a:srgbClr val="0072C6"/>
              </a:solidFill>
              <a:latin typeface="+mj-lt"/>
              <a:ea typeface="ＭＳ Ｐゴシック" charset="0"/>
            </a:endParaRPr>
          </a:p>
        </p:txBody>
      </p:sp>
    </p:spTree>
    <p:extLst>
      <p:ext uri="{BB962C8B-B14F-4D97-AF65-F5344CB8AC3E}">
        <p14:creationId xmlns:p14="http://schemas.microsoft.com/office/powerpoint/2010/main" xmlns="" val="184809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92" y="180212"/>
            <a:ext cx="5906135" cy="504625"/>
          </a:xfrm>
          <a:prstGeom prst="rect">
            <a:avLst/>
          </a:prstGeom>
        </p:spPr>
        <p:txBody>
          <a:bodyPr vert="horz" wrap="square" lIns="0" tIns="12065" rIns="0" bIns="0" rtlCol="0">
            <a:spAutoFit/>
          </a:bodyPr>
          <a:lstStyle/>
          <a:p>
            <a:pPr marL="12700">
              <a:spcBef>
                <a:spcPts val="95"/>
              </a:spcBef>
            </a:pPr>
            <a:r>
              <a:rPr sz="3200" spc="-5" dirty="0">
                <a:latin typeface="Arial" panose="020B0604020202020204" pitchFamily="34" charset="0"/>
                <a:cs typeface="Arial" panose="020B0604020202020204" pitchFamily="34" charset="0"/>
              </a:rPr>
              <a:t>Overview of Agile Key</a:t>
            </a:r>
            <a:r>
              <a:rPr sz="3200" spc="-35"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Roles</a:t>
            </a:r>
          </a:p>
        </p:txBody>
      </p:sp>
      <p:sp>
        <p:nvSpPr>
          <p:cNvPr id="3" name="object 3"/>
          <p:cNvSpPr/>
          <p:nvPr/>
        </p:nvSpPr>
        <p:spPr>
          <a:xfrm>
            <a:off x="303275" y="830580"/>
            <a:ext cx="2147316" cy="50002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50520" y="858011"/>
            <a:ext cx="2057400" cy="491032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350520" y="858013"/>
            <a:ext cx="2057400" cy="4910455"/>
          </a:xfrm>
          <a:custGeom>
            <a:avLst/>
            <a:gdLst/>
            <a:ahLst/>
            <a:cxnLst/>
            <a:rect l="l" t="t" r="r" b="b"/>
            <a:pathLst>
              <a:path w="2057400" h="4910455">
                <a:moveTo>
                  <a:pt x="0" y="342900"/>
                </a:moveTo>
                <a:lnTo>
                  <a:pt x="3130" y="296375"/>
                </a:lnTo>
                <a:lnTo>
                  <a:pt x="12249" y="251751"/>
                </a:lnTo>
                <a:lnTo>
                  <a:pt x="26948" y="209436"/>
                </a:lnTo>
                <a:lnTo>
                  <a:pt x="46818" y="169841"/>
                </a:lnTo>
                <a:lnTo>
                  <a:pt x="71451" y="133373"/>
                </a:lnTo>
                <a:lnTo>
                  <a:pt x="100437" y="100441"/>
                </a:lnTo>
                <a:lnTo>
                  <a:pt x="133370" y="71454"/>
                </a:lnTo>
                <a:lnTo>
                  <a:pt x="169839" y="46820"/>
                </a:lnTo>
                <a:lnTo>
                  <a:pt x="209436" y="26949"/>
                </a:lnTo>
                <a:lnTo>
                  <a:pt x="251753" y="12250"/>
                </a:lnTo>
                <a:lnTo>
                  <a:pt x="296382" y="3130"/>
                </a:lnTo>
                <a:lnTo>
                  <a:pt x="342912" y="0"/>
                </a:lnTo>
                <a:lnTo>
                  <a:pt x="1714500" y="0"/>
                </a:lnTo>
                <a:lnTo>
                  <a:pt x="1761024" y="3130"/>
                </a:lnTo>
                <a:lnTo>
                  <a:pt x="1805648" y="12250"/>
                </a:lnTo>
                <a:lnTo>
                  <a:pt x="1847963" y="26949"/>
                </a:lnTo>
                <a:lnTo>
                  <a:pt x="1887558" y="46820"/>
                </a:lnTo>
                <a:lnTo>
                  <a:pt x="1924026" y="71454"/>
                </a:lnTo>
                <a:lnTo>
                  <a:pt x="1956958" y="100441"/>
                </a:lnTo>
                <a:lnTo>
                  <a:pt x="1985945" y="133373"/>
                </a:lnTo>
                <a:lnTo>
                  <a:pt x="2010579" y="169841"/>
                </a:lnTo>
                <a:lnTo>
                  <a:pt x="2030450" y="209436"/>
                </a:lnTo>
                <a:lnTo>
                  <a:pt x="2045149" y="251751"/>
                </a:lnTo>
                <a:lnTo>
                  <a:pt x="2054269" y="296375"/>
                </a:lnTo>
                <a:lnTo>
                  <a:pt x="2057400" y="342900"/>
                </a:lnTo>
                <a:lnTo>
                  <a:pt x="2057400" y="4567428"/>
                </a:lnTo>
                <a:lnTo>
                  <a:pt x="2054269" y="4613955"/>
                </a:lnTo>
                <a:lnTo>
                  <a:pt x="2045149" y="4658581"/>
                </a:lnTo>
                <a:lnTo>
                  <a:pt x="2030450" y="4700896"/>
                </a:lnTo>
                <a:lnTo>
                  <a:pt x="2010579" y="4740492"/>
                </a:lnTo>
                <a:lnTo>
                  <a:pt x="1985945" y="4776960"/>
                </a:lnTo>
                <a:lnTo>
                  <a:pt x="1956958" y="4809891"/>
                </a:lnTo>
                <a:lnTo>
                  <a:pt x="1924026" y="4838877"/>
                </a:lnTo>
                <a:lnTo>
                  <a:pt x="1887558" y="4863510"/>
                </a:lnTo>
                <a:lnTo>
                  <a:pt x="1847963" y="4883379"/>
                </a:lnTo>
                <a:lnTo>
                  <a:pt x="1805648" y="4898078"/>
                </a:lnTo>
                <a:lnTo>
                  <a:pt x="1761024" y="4907197"/>
                </a:lnTo>
                <a:lnTo>
                  <a:pt x="1714500" y="4910328"/>
                </a:lnTo>
                <a:lnTo>
                  <a:pt x="342912" y="4910328"/>
                </a:lnTo>
                <a:lnTo>
                  <a:pt x="296382" y="4907197"/>
                </a:lnTo>
                <a:lnTo>
                  <a:pt x="251753" y="4898078"/>
                </a:lnTo>
                <a:lnTo>
                  <a:pt x="209436" y="4883379"/>
                </a:lnTo>
                <a:lnTo>
                  <a:pt x="169839" y="4863510"/>
                </a:lnTo>
                <a:lnTo>
                  <a:pt x="133370" y="4838877"/>
                </a:lnTo>
                <a:lnTo>
                  <a:pt x="100437" y="4809891"/>
                </a:lnTo>
                <a:lnTo>
                  <a:pt x="71451" y="4776960"/>
                </a:lnTo>
                <a:lnTo>
                  <a:pt x="46818" y="4740492"/>
                </a:lnTo>
                <a:lnTo>
                  <a:pt x="26948" y="4700896"/>
                </a:lnTo>
                <a:lnTo>
                  <a:pt x="12249" y="4658581"/>
                </a:lnTo>
                <a:lnTo>
                  <a:pt x="3130" y="4613955"/>
                </a:lnTo>
                <a:lnTo>
                  <a:pt x="0" y="4567428"/>
                </a:lnTo>
                <a:lnTo>
                  <a:pt x="0" y="342900"/>
                </a:lnTo>
                <a:close/>
              </a:path>
            </a:pathLst>
          </a:custGeom>
          <a:ln w="9144">
            <a:solidFill>
              <a:srgbClr val="A4B7D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426207" y="810768"/>
            <a:ext cx="2147316" cy="50002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473451" y="838200"/>
            <a:ext cx="2057400" cy="491032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473451" y="838202"/>
            <a:ext cx="2057400" cy="4910455"/>
          </a:xfrm>
          <a:custGeom>
            <a:avLst/>
            <a:gdLst/>
            <a:ahLst/>
            <a:cxnLst/>
            <a:rect l="l" t="t" r="r" b="b"/>
            <a:pathLst>
              <a:path w="2057400" h="4910455">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900" y="0"/>
                </a:lnTo>
                <a:lnTo>
                  <a:pt x="1714500" y="0"/>
                </a:lnTo>
                <a:lnTo>
                  <a:pt x="1761024" y="3130"/>
                </a:lnTo>
                <a:lnTo>
                  <a:pt x="1805648" y="12250"/>
                </a:lnTo>
                <a:lnTo>
                  <a:pt x="1847963" y="26949"/>
                </a:lnTo>
                <a:lnTo>
                  <a:pt x="1887558" y="46820"/>
                </a:lnTo>
                <a:lnTo>
                  <a:pt x="1924026" y="71454"/>
                </a:lnTo>
                <a:lnTo>
                  <a:pt x="1956958" y="100441"/>
                </a:lnTo>
                <a:lnTo>
                  <a:pt x="1985945" y="133373"/>
                </a:lnTo>
                <a:lnTo>
                  <a:pt x="2010579" y="169841"/>
                </a:lnTo>
                <a:lnTo>
                  <a:pt x="2030450" y="209436"/>
                </a:lnTo>
                <a:lnTo>
                  <a:pt x="2045149" y="251751"/>
                </a:lnTo>
                <a:lnTo>
                  <a:pt x="2054269" y="296375"/>
                </a:lnTo>
                <a:lnTo>
                  <a:pt x="2057400" y="342900"/>
                </a:lnTo>
                <a:lnTo>
                  <a:pt x="2057400" y="4567428"/>
                </a:lnTo>
                <a:lnTo>
                  <a:pt x="2054269" y="4613955"/>
                </a:lnTo>
                <a:lnTo>
                  <a:pt x="2045149" y="4658581"/>
                </a:lnTo>
                <a:lnTo>
                  <a:pt x="2030450" y="4700896"/>
                </a:lnTo>
                <a:lnTo>
                  <a:pt x="2010579" y="4740492"/>
                </a:lnTo>
                <a:lnTo>
                  <a:pt x="1985945" y="4776960"/>
                </a:lnTo>
                <a:lnTo>
                  <a:pt x="1956958" y="4809891"/>
                </a:lnTo>
                <a:lnTo>
                  <a:pt x="1924026" y="4838877"/>
                </a:lnTo>
                <a:lnTo>
                  <a:pt x="1887558" y="4863510"/>
                </a:lnTo>
                <a:lnTo>
                  <a:pt x="1847963" y="4883379"/>
                </a:lnTo>
                <a:lnTo>
                  <a:pt x="1805648" y="4898078"/>
                </a:lnTo>
                <a:lnTo>
                  <a:pt x="1761024" y="4907197"/>
                </a:lnTo>
                <a:lnTo>
                  <a:pt x="1714500" y="4910328"/>
                </a:lnTo>
                <a:lnTo>
                  <a:pt x="342900" y="4910328"/>
                </a:lnTo>
                <a:lnTo>
                  <a:pt x="296375" y="4907197"/>
                </a:lnTo>
                <a:lnTo>
                  <a:pt x="251751" y="4898078"/>
                </a:lnTo>
                <a:lnTo>
                  <a:pt x="209436" y="4883379"/>
                </a:lnTo>
                <a:lnTo>
                  <a:pt x="169841" y="4863510"/>
                </a:lnTo>
                <a:lnTo>
                  <a:pt x="133373" y="4838877"/>
                </a:lnTo>
                <a:lnTo>
                  <a:pt x="100441" y="4809891"/>
                </a:lnTo>
                <a:lnTo>
                  <a:pt x="71454" y="4776960"/>
                </a:lnTo>
                <a:lnTo>
                  <a:pt x="46820" y="4740492"/>
                </a:lnTo>
                <a:lnTo>
                  <a:pt x="26949" y="4700896"/>
                </a:lnTo>
                <a:lnTo>
                  <a:pt x="12250" y="4658581"/>
                </a:lnTo>
                <a:lnTo>
                  <a:pt x="3130" y="4613955"/>
                </a:lnTo>
                <a:lnTo>
                  <a:pt x="0" y="4567428"/>
                </a:lnTo>
                <a:lnTo>
                  <a:pt x="0" y="342900"/>
                </a:lnTo>
                <a:close/>
              </a:path>
            </a:pathLst>
          </a:custGeom>
          <a:ln w="9144">
            <a:solidFill>
              <a:srgbClr val="A4B7D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4552188" y="818390"/>
            <a:ext cx="2147316" cy="500176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599434" y="845819"/>
            <a:ext cx="2057399" cy="491185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599432" y="845819"/>
            <a:ext cx="2057400" cy="4912360"/>
          </a:xfrm>
          <a:custGeom>
            <a:avLst/>
            <a:gdLst/>
            <a:ahLst/>
            <a:cxnLst/>
            <a:rect l="l" t="t" r="r" b="b"/>
            <a:pathLst>
              <a:path w="2057400" h="491236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900" y="0"/>
                </a:lnTo>
                <a:lnTo>
                  <a:pt x="1714500" y="0"/>
                </a:lnTo>
                <a:lnTo>
                  <a:pt x="1761024" y="3130"/>
                </a:lnTo>
                <a:lnTo>
                  <a:pt x="1805648" y="12250"/>
                </a:lnTo>
                <a:lnTo>
                  <a:pt x="1847963" y="26949"/>
                </a:lnTo>
                <a:lnTo>
                  <a:pt x="1887558" y="46820"/>
                </a:lnTo>
                <a:lnTo>
                  <a:pt x="1924026" y="71454"/>
                </a:lnTo>
                <a:lnTo>
                  <a:pt x="1956958" y="100441"/>
                </a:lnTo>
                <a:lnTo>
                  <a:pt x="1985945" y="133373"/>
                </a:lnTo>
                <a:lnTo>
                  <a:pt x="2010579" y="169841"/>
                </a:lnTo>
                <a:lnTo>
                  <a:pt x="2030450" y="209436"/>
                </a:lnTo>
                <a:lnTo>
                  <a:pt x="2045149" y="251751"/>
                </a:lnTo>
                <a:lnTo>
                  <a:pt x="2054269" y="296375"/>
                </a:lnTo>
                <a:lnTo>
                  <a:pt x="2057399" y="342900"/>
                </a:lnTo>
                <a:lnTo>
                  <a:pt x="2057399" y="4568952"/>
                </a:lnTo>
                <a:lnTo>
                  <a:pt x="2054269" y="4615479"/>
                </a:lnTo>
                <a:lnTo>
                  <a:pt x="2045149" y="4660105"/>
                </a:lnTo>
                <a:lnTo>
                  <a:pt x="2030450" y="4702420"/>
                </a:lnTo>
                <a:lnTo>
                  <a:pt x="2010579" y="4742016"/>
                </a:lnTo>
                <a:lnTo>
                  <a:pt x="1985945" y="4778484"/>
                </a:lnTo>
                <a:lnTo>
                  <a:pt x="1956958" y="4811415"/>
                </a:lnTo>
                <a:lnTo>
                  <a:pt x="1924026" y="4840401"/>
                </a:lnTo>
                <a:lnTo>
                  <a:pt x="1887558" y="4865034"/>
                </a:lnTo>
                <a:lnTo>
                  <a:pt x="1847963" y="4884903"/>
                </a:lnTo>
                <a:lnTo>
                  <a:pt x="1805648" y="4899602"/>
                </a:lnTo>
                <a:lnTo>
                  <a:pt x="1761024" y="4908721"/>
                </a:lnTo>
                <a:lnTo>
                  <a:pt x="1714500" y="4911852"/>
                </a:lnTo>
                <a:lnTo>
                  <a:pt x="342900" y="4911852"/>
                </a:lnTo>
                <a:lnTo>
                  <a:pt x="296375" y="4908721"/>
                </a:lnTo>
                <a:lnTo>
                  <a:pt x="251751" y="4899602"/>
                </a:lnTo>
                <a:lnTo>
                  <a:pt x="209436" y="4884903"/>
                </a:lnTo>
                <a:lnTo>
                  <a:pt x="169841" y="4865034"/>
                </a:lnTo>
                <a:lnTo>
                  <a:pt x="133373" y="4840401"/>
                </a:lnTo>
                <a:lnTo>
                  <a:pt x="100441" y="4811415"/>
                </a:lnTo>
                <a:lnTo>
                  <a:pt x="71454" y="4778484"/>
                </a:lnTo>
                <a:lnTo>
                  <a:pt x="46820" y="4742016"/>
                </a:lnTo>
                <a:lnTo>
                  <a:pt x="26949" y="4702420"/>
                </a:lnTo>
                <a:lnTo>
                  <a:pt x="12250" y="4660105"/>
                </a:lnTo>
                <a:lnTo>
                  <a:pt x="3130" y="4615479"/>
                </a:lnTo>
                <a:lnTo>
                  <a:pt x="0" y="4568952"/>
                </a:lnTo>
                <a:lnTo>
                  <a:pt x="0" y="342900"/>
                </a:lnTo>
                <a:close/>
              </a:path>
            </a:pathLst>
          </a:custGeom>
          <a:ln w="9144">
            <a:solidFill>
              <a:srgbClr val="A4B7D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6693407" y="809244"/>
            <a:ext cx="2147316" cy="500176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6740652" y="836675"/>
            <a:ext cx="2057400" cy="491185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6740652" y="836675"/>
            <a:ext cx="2057400" cy="4912360"/>
          </a:xfrm>
          <a:custGeom>
            <a:avLst/>
            <a:gdLst/>
            <a:ahLst/>
            <a:cxnLst/>
            <a:rect l="l" t="t" r="r" b="b"/>
            <a:pathLst>
              <a:path w="2057400" h="491236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900" y="0"/>
                </a:lnTo>
                <a:lnTo>
                  <a:pt x="1714500" y="0"/>
                </a:lnTo>
                <a:lnTo>
                  <a:pt x="1761024" y="3130"/>
                </a:lnTo>
                <a:lnTo>
                  <a:pt x="1805648" y="12250"/>
                </a:lnTo>
                <a:lnTo>
                  <a:pt x="1847963" y="26949"/>
                </a:lnTo>
                <a:lnTo>
                  <a:pt x="1887558" y="46820"/>
                </a:lnTo>
                <a:lnTo>
                  <a:pt x="1924026" y="71454"/>
                </a:lnTo>
                <a:lnTo>
                  <a:pt x="1956958" y="100441"/>
                </a:lnTo>
                <a:lnTo>
                  <a:pt x="1985945" y="133373"/>
                </a:lnTo>
                <a:lnTo>
                  <a:pt x="2010579" y="169841"/>
                </a:lnTo>
                <a:lnTo>
                  <a:pt x="2030450" y="209436"/>
                </a:lnTo>
                <a:lnTo>
                  <a:pt x="2045149" y="251751"/>
                </a:lnTo>
                <a:lnTo>
                  <a:pt x="2054269" y="296375"/>
                </a:lnTo>
                <a:lnTo>
                  <a:pt x="2057400" y="342900"/>
                </a:lnTo>
                <a:lnTo>
                  <a:pt x="2057400" y="4568952"/>
                </a:lnTo>
                <a:lnTo>
                  <a:pt x="2054269" y="4615479"/>
                </a:lnTo>
                <a:lnTo>
                  <a:pt x="2045149" y="4660105"/>
                </a:lnTo>
                <a:lnTo>
                  <a:pt x="2030450" y="4702420"/>
                </a:lnTo>
                <a:lnTo>
                  <a:pt x="2010579" y="4742016"/>
                </a:lnTo>
                <a:lnTo>
                  <a:pt x="1985945" y="4778484"/>
                </a:lnTo>
                <a:lnTo>
                  <a:pt x="1956958" y="4811415"/>
                </a:lnTo>
                <a:lnTo>
                  <a:pt x="1924026" y="4840401"/>
                </a:lnTo>
                <a:lnTo>
                  <a:pt x="1887558" y="4865034"/>
                </a:lnTo>
                <a:lnTo>
                  <a:pt x="1847963" y="4884903"/>
                </a:lnTo>
                <a:lnTo>
                  <a:pt x="1805648" y="4899602"/>
                </a:lnTo>
                <a:lnTo>
                  <a:pt x="1761024" y="4908721"/>
                </a:lnTo>
                <a:lnTo>
                  <a:pt x="1714500" y="4911852"/>
                </a:lnTo>
                <a:lnTo>
                  <a:pt x="342900" y="4911852"/>
                </a:lnTo>
                <a:lnTo>
                  <a:pt x="296375" y="4908721"/>
                </a:lnTo>
                <a:lnTo>
                  <a:pt x="251751" y="4899602"/>
                </a:lnTo>
                <a:lnTo>
                  <a:pt x="209436" y="4884903"/>
                </a:lnTo>
                <a:lnTo>
                  <a:pt x="169841" y="4865034"/>
                </a:lnTo>
                <a:lnTo>
                  <a:pt x="133373" y="4840401"/>
                </a:lnTo>
                <a:lnTo>
                  <a:pt x="100441" y="4811415"/>
                </a:lnTo>
                <a:lnTo>
                  <a:pt x="71454" y="4778484"/>
                </a:lnTo>
                <a:lnTo>
                  <a:pt x="46820" y="4742016"/>
                </a:lnTo>
                <a:lnTo>
                  <a:pt x="26949" y="4702420"/>
                </a:lnTo>
                <a:lnTo>
                  <a:pt x="12250" y="4660105"/>
                </a:lnTo>
                <a:lnTo>
                  <a:pt x="3130" y="4615479"/>
                </a:lnTo>
                <a:lnTo>
                  <a:pt x="0" y="4568952"/>
                </a:lnTo>
                <a:lnTo>
                  <a:pt x="0" y="342900"/>
                </a:lnTo>
                <a:close/>
              </a:path>
            </a:pathLst>
          </a:custGeom>
          <a:ln w="9144">
            <a:solidFill>
              <a:srgbClr val="A4B7D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851916" y="789433"/>
            <a:ext cx="1035558" cy="53111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2772155" y="803150"/>
            <a:ext cx="1460754" cy="531113"/>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933188" y="797053"/>
            <a:ext cx="1407414" cy="531113"/>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1015390" y="901064"/>
            <a:ext cx="5166360"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932939" algn="l"/>
                <a:tab pos="4094479" algn="l"/>
              </a:tabLst>
              <a:defRPr/>
            </a:pPr>
            <a:r>
              <a:rPr kumimoji="0" sz="2400" b="0" i="0" u="none" strike="noStrike" kern="1200" cap="none" spc="-7" normalizeH="0" baseline="3472" noProof="0" dirty="0">
                <a:ln>
                  <a:noFill/>
                </a:ln>
                <a:solidFill>
                  <a:srgbClr val="0071C5"/>
                </a:solidFill>
                <a:effectLst/>
                <a:uLnTx/>
                <a:uFillTx/>
                <a:latin typeface="Arial"/>
                <a:ea typeface="+mn-ea"/>
                <a:cs typeface="Arial"/>
              </a:rPr>
              <a:t>R</a:t>
            </a:r>
            <a:r>
              <a:rPr kumimoji="0" sz="2400" b="0" i="0" u="none" strike="noStrike" kern="1200" cap="none" spc="-22" normalizeH="0" baseline="3472" noProof="0" dirty="0">
                <a:ln>
                  <a:noFill/>
                </a:ln>
                <a:solidFill>
                  <a:srgbClr val="0071C5"/>
                </a:solidFill>
                <a:effectLst/>
                <a:uLnTx/>
                <a:uFillTx/>
                <a:latin typeface="Arial"/>
                <a:ea typeface="+mn-ea"/>
                <a:cs typeface="Arial"/>
              </a:rPr>
              <a:t>O</a:t>
            </a:r>
            <a:r>
              <a:rPr kumimoji="0" sz="2400" b="0" i="0" u="none" strike="noStrike" kern="1200" cap="none" spc="-7" normalizeH="0" baseline="3472" noProof="0" dirty="0">
                <a:ln>
                  <a:noFill/>
                </a:ln>
                <a:solidFill>
                  <a:srgbClr val="0071C5"/>
                </a:solidFill>
                <a:effectLst/>
                <a:uLnTx/>
                <a:uFillTx/>
                <a:latin typeface="Arial"/>
                <a:ea typeface="+mn-ea"/>
                <a:cs typeface="Arial"/>
              </a:rPr>
              <a:t>LES</a:t>
            </a:r>
            <a:r>
              <a:rPr kumimoji="0" sz="2400" b="0" i="0" u="none" strike="noStrike" kern="1200" cap="none" spc="0" normalizeH="0" baseline="3472" noProof="0" dirty="0">
                <a:ln>
                  <a:noFill/>
                </a:ln>
                <a:solidFill>
                  <a:srgbClr val="0071C5"/>
                </a:solidFill>
                <a:effectLst/>
                <a:uLnTx/>
                <a:uFillTx/>
                <a:latin typeface="Arial"/>
                <a:ea typeface="+mn-ea"/>
                <a:cs typeface="Arial"/>
              </a:rPr>
              <a:t>	</a:t>
            </a:r>
            <a:r>
              <a:rPr kumimoji="0" sz="1600" b="0" i="0" u="none" strike="noStrike" kern="1200" cap="none" spc="-5" normalizeH="0" baseline="0" noProof="0" dirty="0">
                <a:ln>
                  <a:noFill/>
                </a:ln>
                <a:solidFill>
                  <a:srgbClr val="0071C5"/>
                </a:solidFill>
                <a:effectLst/>
                <a:uLnTx/>
                <a:uFillTx/>
                <a:latin typeface="Arial"/>
                <a:ea typeface="+mn-ea"/>
                <a:cs typeface="Arial"/>
              </a:rPr>
              <a:t>A</a:t>
            </a:r>
            <a:r>
              <a:rPr kumimoji="0" sz="1600" b="0" i="0" u="none" strike="noStrike" kern="1200" cap="none" spc="-30" normalizeH="0" baseline="0" noProof="0" dirty="0">
                <a:ln>
                  <a:noFill/>
                </a:ln>
                <a:solidFill>
                  <a:srgbClr val="0071C5"/>
                </a:solidFill>
                <a:effectLst/>
                <a:uLnTx/>
                <a:uFillTx/>
                <a:latin typeface="Arial"/>
                <a:ea typeface="+mn-ea"/>
                <a:cs typeface="Arial"/>
              </a:rPr>
              <a:t>R</a:t>
            </a:r>
            <a:r>
              <a:rPr kumimoji="0" sz="1600" b="0" i="0" u="none" strike="noStrike" kern="1200" cap="none" spc="-5" normalizeH="0" baseline="0" noProof="0" dirty="0">
                <a:ln>
                  <a:noFill/>
                </a:ln>
                <a:solidFill>
                  <a:srgbClr val="0071C5"/>
                </a:solidFill>
                <a:effectLst/>
                <a:uLnTx/>
                <a:uFillTx/>
                <a:latin typeface="Arial"/>
                <a:ea typeface="+mn-ea"/>
                <a:cs typeface="Arial"/>
              </a:rPr>
              <a:t>TI</a:t>
            </a:r>
            <a:r>
              <a:rPr kumimoji="0" sz="1600" b="0" i="0" u="none" strike="noStrike" kern="1200" cap="none" spc="-95" normalizeH="0" baseline="0" noProof="0" dirty="0">
                <a:ln>
                  <a:noFill/>
                </a:ln>
                <a:solidFill>
                  <a:srgbClr val="0071C5"/>
                </a:solidFill>
                <a:effectLst/>
                <a:uLnTx/>
                <a:uFillTx/>
                <a:latin typeface="Arial"/>
                <a:ea typeface="+mn-ea"/>
                <a:cs typeface="Arial"/>
              </a:rPr>
              <a:t>F</a:t>
            </a:r>
            <a:r>
              <a:rPr kumimoji="0" sz="1600" b="0" i="0" u="none" strike="noStrike" kern="1200" cap="none" spc="-5" normalizeH="0" baseline="0" noProof="0" dirty="0">
                <a:ln>
                  <a:noFill/>
                </a:ln>
                <a:solidFill>
                  <a:srgbClr val="0071C5"/>
                </a:solidFill>
                <a:effectLst/>
                <a:uLnTx/>
                <a:uFillTx/>
                <a:latin typeface="Arial"/>
                <a:ea typeface="+mn-ea"/>
                <a:cs typeface="Arial"/>
              </a:rPr>
              <a:t>ACTS</a:t>
            </a:r>
            <a:r>
              <a:rPr kumimoji="0" sz="1600" b="0" i="0" u="none" strike="noStrike" kern="1200" cap="none" spc="0" normalizeH="0" baseline="0" noProof="0" dirty="0">
                <a:ln>
                  <a:noFill/>
                </a:ln>
                <a:solidFill>
                  <a:srgbClr val="0071C5"/>
                </a:solidFill>
                <a:effectLst/>
                <a:uLnTx/>
                <a:uFillTx/>
                <a:latin typeface="Arial"/>
                <a:ea typeface="+mn-ea"/>
                <a:cs typeface="Arial"/>
              </a:rPr>
              <a:t>	</a:t>
            </a:r>
            <a:r>
              <a:rPr kumimoji="0" sz="2400" b="0" i="0" u="none" strike="noStrike" kern="1200" cap="none" spc="-7" normalizeH="0" baseline="1736" noProof="0" dirty="0">
                <a:ln>
                  <a:noFill/>
                </a:ln>
                <a:solidFill>
                  <a:srgbClr val="0071C5"/>
                </a:solidFill>
                <a:effectLst/>
                <a:uLnTx/>
                <a:uFillTx/>
                <a:latin typeface="Arial"/>
                <a:ea typeface="+mn-ea"/>
                <a:cs typeface="Arial"/>
              </a:rPr>
              <a:t>MEETIN</a:t>
            </a:r>
            <a:r>
              <a:rPr kumimoji="0" sz="2400" b="0" i="0" u="none" strike="noStrike" kern="1200" cap="none" spc="-15" normalizeH="0" baseline="1736" noProof="0" dirty="0">
                <a:ln>
                  <a:noFill/>
                </a:ln>
                <a:solidFill>
                  <a:srgbClr val="0071C5"/>
                </a:solidFill>
                <a:effectLst/>
                <a:uLnTx/>
                <a:uFillTx/>
                <a:latin typeface="Arial"/>
                <a:ea typeface="+mn-ea"/>
                <a:cs typeface="Arial"/>
              </a:rPr>
              <a:t>G</a:t>
            </a:r>
            <a:r>
              <a:rPr kumimoji="0" sz="2400" b="0" i="0" u="none" strike="noStrike" kern="1200" cap="none" spc="-7" normalizeH="0" baseline="1736" noProof="0" dirty="0">
                <a:ln>
                  <a:noFill/>
                </a:ln>
                <a:solidFill>
                  <a:srgbClr val="0071C5"/>
                </a:solidFill>
                <a:effectLst/>
                <a:uLnTx/>
                <a:uFillTx/>
                <a:latin typeface="Arial"/>
                <a:ea typeface="+mn-ea"/>
                <a:cs typeface="Arial"/>
              </a:rPr>
              <a:t>S</a:t>
            </a:r>
            <a:endParaRPr kumimoji="0" sz="2400" b="0" i="0" u="none" strike="noStrike" kern="1200" cap="none" spc="0" normalizeH="0" baseline="1736" noProof="0">
              <a:ln>
                <a:noFill/>
              </a:ln>
              <a:solidFill>
                <a:prstClr val="black"/>
              </a:solidFill>
              <a:effectLst/>
              <a:uLnTx/>
              <a:uFillTx/>
              <a:latin typeface="Arial"/>
              <a:ea typeface="+mn-ea"/>
              <a:cs typeface="Arial"/>
            </a:endParaRPr>
          </a:p>
        </p:txBody>
      </p:sp>
      <p:sp>
        <p:nvSpPr>
          <p:cNvPr id="19" name="object 19"/>
          <p:cNvSpPr/>
          <p:nvPr/>
        </p:nvSpPr>
        <p:spPr>
          <a:xfrm>
            <a:off x="7100318" y="818390"/>
            <a:ext cx="1340357" cy="531113"/>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p:nvPr/>
        </p:nvSpPr>
        <p:spPr>
          <a:xfrm>
            <a:off x="7264656" y="915161"/>
            <a:ext cx="1016635"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0071C5"/>
                </a:solidFill>
                <a:effectLst/>
                <a:uLnTx/>
                <a:uFillTx/>
                <a:latin typeface="Arial"/>
                <a:ea typeface="+mn-ea"/>
                <a:cs typeface="Arial"/>
              </a:rPr>
              <a:t>PROCESS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1202234" y="3312499"/>
            <a:ext cx="1132205" cy="718820"/>
          </a:xfrm>
          <a:prstGeom prst="rect">
            <a:avLst/>
          </a:prstGeom>
        </p:spPr>
        <p:txBody>
          <a:bodyPr vert="horz" wrap="square" lIns="0" tIns="33020" rIns="0" bIns="0" rtlCol="0">
            <a:spAutoFit/>
          </a:bodyPr>
          <a:lstStyle/>
          <a:p>
            <a:pPr marL="66675" marR="5080" lvl="0" indent="-54610" algn="l" defTabSz="914400" rtl="0" eaLnBrk="1" fontAlgn="auto" latinLnBrk="0" hangingPunct="1">
              <a:lnSpc>
                <a:spcPct val="104900"/>
              </a:lnSpc>
              <a:spcBef>
                <a:spcPts val="260"/>
              </a:spcBef>
              <a:spcAft>
                <a:spcPts val="0"/>
              </a:spcAft>
              <a:buClrTx/>
              <a:buSzTx/>
              <a:buFontTx/>
              <a:buNone/>
              <a:tabLst/>
              <a:defRPr/>
            </a:pPr>
            <a:r>
              <a:rPr kumimoji="0" sz="1200" b="1" i="0" u="none" strike="noStrike" kern="1200" cap="none" spc="-25" normalizeH="0" baseline="0" noProof="0" dirty="0">
                <a:ln>
                  <a:noFill/>
                </a:ln>
                <a:solidFill>
                  <a:srgbClr val="808080"/>
                </a:solidFill>
                <a:effectLst/>
                <a:uLnTx/>
                <a:uFillTx/>
                <a:latin typeface="Arial"/>
                <a:ea typeface="+mn-ea"/>
                <a:cs typeface="Arial"/>
              </a:rPr>
              <a:t>Team</a:t>
            </a:r>
            <a:r>
              <a:rPr kumimoji="0" sz="1200" b="1" i="0" u="none" strike="noStrike" kern="1200" cap="none" spc="-75" normalizeH="0" baseline="0" noProof="0" dirty="0">
                <a:ln>
                  <a:noFill/>
                </a:ln>
                <a:solidFill>
                  <a:srgbClr val="808080"/>
                </a:solidFill>
                <a:effectLst/>
                <a:uLnTx/>
                <a:uFillTx/>
                <a:latin typeface="Arial"/>
                <a:ea typeface="+mn-ea"/>
                <a:cs typeface="Arial"/>
              </a:rPr>
              <a:t> </a:t>
            </a:r>
            <a:r>
              <a:rPr kumimoji="0" sz="1200" b="1" i="0" u="none" strike="noStrike" kern="1200" cap="none" spc="-5" normalizeH="0" baseline="0" noProof="0" dirty="0">
                <a:ln>
                  <a:noFill/>
                </a:ln>
                <a:solidFill>
                  <a:srgbClr val="808080"/>
                </a:solidFill>
                <a:effectLst/>
                <a:uLnTx/>
                <a:uFillTx/>
                <a:latin typeface="Arial"/>
                <a:ea typeface="+mn-ea"/>
                <a:cs typeface="Arial"/>
              </a:rPr>
              <a:t>members  </a:t>
            </a:r>
            <a:r>
              <a:rPr kumimoji="0" sz="1000" b="0" i="0" u="none" strike="noStrike" kern="1200" cap="none" spc="-5" normalizeH="0" baseline="0" noProof="0" dirty="0">
                <a:ln>
                  <a:noFill/>
                </a:ln>
                <a:solidFill>
                  <a:srgbClr val="808080"/>
                </a:solidFill>
                <a:effectLst/>
                <a:uLnTx/>
                <a:uFillTx/>
                <a:latin typeface="Arial"/>
                <a:ea typeface="+mn-ea"/>
                <a:cs typeface="Arial"/>
              </a:rPr>
              <a:t>Accountable for  delivery and  expertise</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1222044" y="4153773"/>
            <a:ext cx="984250" cy="659130"/>
          </a:xfrm>
          <a:prstGeom prst="rect">
            <a:avLst/>
          </a:prstGeom>
        </p:spPr>
        <p:txBody>
          <a:bodyPr vert="horz" wrap="square" lIns="0" tIns="92710" rIns="0" bIns="0" rtlCol="0">
            <a:spAutoFit/>
          </a:bodyPr>
          <a:lstStyle/>
          <a:p>
            <a:pPr marL="12700" marR="0" lvl="0" indent="0" algn="l" defTabSz="914400" rtl="0" eaLnBrk="1" fontAlgn="auto" latinLnBrk="0" hangingPunct="1">
              <a:lnSpc>
                <a:spcPct val="100000"/>
              </a:lnSpc>
              <a:spcBef>
                <a:spcPts val="730"/>
              </a:spcBef>
              <a:spcAft>
                <a:spcPts val="0"/>
              </a:spcAft>
              <a:buClrTx/>
              <a:buSzTx/>
              <a:buFontTx/>
              <a:buNone/>
              <a:tabLst/>
              <a:defRPr/>
            </a:pPr>
            <a:r>
              <a:rPr kumimoji="0" sz="1200" b="1" i="0" u="none" strike="noStrike" kern="1200" cap="none" spc="-5" normalizeH="0" baseline="0" noProof="0" dirty="0">
                <a:ln>
                  <a:noFill/>
                </a:ln>
                <a:solidFill>
                  <a:srgbClr val="808080"/>
                </a:solidFill>
                <a:effectLst/>
                <a:uLnTx/>
                <a:uFillTx/>
                <a:latin typeface="Arial"/>
                <a:ea typeface="+mn-ea"/>
                <a:cs typeface="Arial"/>
              </a:rPr>
              <a:t>Stakeholders</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88265" marR="144145" lvl="0" indent="0" algn="l" defTabSz="914400" rtl="0" eaLnBrk="1" fontAlgn="auto" latinLnBrk="0" hangingPunct="1">
              <a:lnSpc>
                <a:spcPct val="100000"/>
              </a:lnSpc>
              <a:spcBef>
                <a:spcPts val="515"/>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Informed</a:t>
            </a:r>
            <a:r>
              <a:rPr kumimoji="0" sz="1000" b="0" i="0" u="none" strike="noStrike" kern="1200" cap="none" spc="-90"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and  </a:t>
            </a:r>
            <a:r>
              <a:rPr kumimoji="0" sz="1000" b="0" i="0" u="none" strike="noStrike" kern="1200" cap="none" spc="-10" normalizeH="0" baseline="0" noProof="0" dirty="0">
                <a:ln>
                  <a:noFill/>
                </a:ln>
                <a:solidFill>
                  <a:srgbClr val="808080"/>
                </a:solidFill>
                <a:effectLst/>
                <a:uLnTx/>
                <a:uFillTx/>
                <a:latin typeface="Arial"/>
                <a:ea typeface="+mn-ea"/>
                <a:cs typeface="Arial"/>
              </a:rPr>
              <a:t>‘show</a:t>
            </a:r>
            <a:r>
              <a:rPr kumimoji="0" sz="1000" b="0" i="0" u="none" strike="noStrike" kern="1200" cap="none" spc="-85"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cased’</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3292223" y="1332315"/>
            <a:ext cx="1246505" cy="718820"/>
          </a:xfrm>
          <a:prstGeom prst="rect">
            <a:avLst/>
          </a:prstGeom>
        </p:spPr>
        <p:txBody>
          <a:bodyPr vert="horz" wrap="square" lIns="0" tIns="29209" rIns="0" bIns="0" rtlCol="0">
            <a:spAutoFit/>
          </a:bodyPr>
          <a:lstStyle/>
          <a:p>
            <a:pPr marL="12700" marR="5080" lvl="0" indent="24765" algn="l" defTabSz="914400" rtl="0" eaLnBrk="1" fontAlgn="auto" latinLnBrk="0" hangingPunct="1">
              <a:lnSpc>
                <a:spcPct val="107100"/>
              </a:lnSpc>
              <a:spcBef>
                <a:spcPts val="229"/>
              </a:spcBef>
              <a:spcAft>
                <a:spcPts val="0"/>
              </a:spcAft>
              <a:buClrTx/>
              <a:buSzTx/>
              <a:buFontTx/>
              <a:buNone/>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Product</a:t>
            </a:r>
            <a:r>
              <a:rPr kumimoji="0" sz="1200" b="1" i="0" u="none" strike="noStrike" kern="1200" cap="none" spc="-95" normalizeH="0" baseline="0" noProof="0" dirty="0">
                <a:ln>
                  <a:noFill/>
                </a:ln>
                <a:solidFill>
                  <a:srgbClr val="808080"/>
                </a:solidFill>
                <a:effectLst/>
                <a:uLnTx/>
                <a:uFillTx/>
                <a:latin typeface="Arial"/>
                <a:ea typeface="+mn-ea"/>
                <a:cs typeface="Arial"/>
              </a:rPr>
              <a:t> </a:t>
            </a:r>
            <a:r>
              <a:rPr kumimoji="0" sz="1200" b="1" i="0" u="none" strike="noStrike" kern="1200" cap="none" spc="0" normalizeH="0" baseline="0" noProof="0" dirty="0">
                <a:ln>
                  <a:noFill/>
                </a:ln>
                <a:solidFill>
                  <a:srgbClr val="808080"/>
                </a:solidFill>
                <a:effectLst/>
                <a:uLnTx/>
                <a:uFillTx/>
                <a:latin typeface="Arial"/>
                <a:ea typeface="+mn-ea"/>
                <a:cs typeface="Arial"/>
              </a:rPr>
              <a:t>backlog  </a:t>
            </a:r>
            <a:r>
              <a:rPr kumimoji="0" sz="1000" b="0" i="0" u="none" strike="noStrike" kern="1200" cap="none" spc="-5" normalizeH="0" baseline="0" noProof="0" dirty="0">
                <a:ln>
                  <a:noFill/>
                </a:ln>
                <a:solidFill>
                  <a:srgbClr val="808080"/>
                </a:solidFill>
                <a:effectLst/>
                <a:uLnTx/>
                <a:uFillTx/>
                <a:latin typeface="Arial"/>
                <a:ea typeface="+mn-ea"/>
                <a:cs typeface="Arial"/>
              </a:rPr>
              <a:t>The </a:t>
            </a:r>
            <a:r>
              <a:rPr kumimoji="0" sz="1000" b="0" i="0" u="none" strike="noStrike" kern="1200" cap="none" spc="0" normalizeH="0" baseline="0" noProof="0" dirty="0">
                <a:ln>
                  <a:noFill/>
                </a:ln>
                <a:solidFill>
                  <a:srgbClr val="808080"/>
                </a:solidFill>
                <a:effectLst/>
                <a:uLnTx/>
                <a:uFillTx/>
                <a:latin typeface="Arial"/>
                <a:ea typeface="+mn-ea"/>
                <a:cs typeface="Arial"/>
              </a:rPr>
              <a:t>tasks </a:t>
            </a:r>
            <a:r>
              <a:rPr kumimoji="0" sz="1000" b="0" i="0" u="none" strike="noStrike" kern="1200" cap="none" spc="-15" normalizeH="0" baseline="0" noProof="0" dirty="0">
                <a:ln>
                  <a:noFill/>
                </a:ln>
                <a:solidFill>
                  <a:srgbClr val="808080"/>
                </a:solidFill>
                <a:effectLst/>
                <a:uLnTx/>
                <a:uFillTx/>
                <a:latin typeface="Arial"/>
                <a:ea typeface="+mn-ea"/>
                <a:cs typeface="Arial"/>
              </a:rPr>
              <a:t>we </a:t>
            </a:r>
            <a:r>
              <a:rPr kumimoji="0" sz="1000" b="0" i="0" u="none" strike="noStrike" kern="1200" cap="none" spc="0" normalizeH="0" baseline="0" noProof="0" dirty="0">
                <a:ln>
                  <a:noFill/>
                </a:ln>
                <a:solidFill>
                  <a:srgbClr val="808080"/>
                </a:solidFill>
                <a:effectLst/>
                <a:uLnTx/>
                <a:uFillTx/>
                <a:latin typeface="Arial"/>
                <a:ea typeface="+mn-ea"/>
                <a:cs typeface="Arial"/>
              </a:rPr>
              <a:t>must  </a:t>
            </a:r>
            <a:r>
              <a:rPr kumimoji="0" sz="1000" b="0" i="0" u="none" strike="noStrike" kern="1200" cap="none" spc="-5" normalizeH="0" baseline="0" noProof="0" dirty="0">
                <a:ln>
                  <a:noFill/>
                </a:ln>
                <a:solidFill>
                  <a:srgbClr val="808080"/>
                </a:solidFill>
                <a:effectLst/>
                <a:uLnTx/>
                <a:uFillTx/>
                <a:latin typeface="Arial"/>
                <a:ea typeface="+mn-ea"/>
                <a:cs typeface="Arial"/>
              </a:rPr>
              <a:t>get done</a:t>
            </a:r>
            <a:r>
              <a:rPr kumimoji="0" sz="1000" b="0" i="0" u="none" strike="noStrike" kern="1200" cap="none" spc="-90"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before</a:t>
            </a:r>
            <a:endParaRPr kumimoji="0" sz="1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end of</a:t>
            </a:r>
            <a:r>
              <a:rPr kumimoji="0" sz="1000" b="0" i="0" u="none" strike="noStrike" kern="1200" cap="none" spc="-95"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November</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3308352" y="2325157"/>
            <a:ext cx="878205" cy="727710"/>
          </a:xfrm>
          <a:prstGeom prst="rect">
            <a:avLst/>
          </a:prstGeom>
        </p:spPr>
        <p:txBody>
          <a:bodyPr vert="horz" wrap="square" lIns="0" tIns="36195" rIns="0" bIns="0" rtlCol="0">
            <a:spAutoFit/>
          </a:bodyPr>
          <a:lstStyle/>
          <a:p>
            <a:pPr marL="12700" marR="5080" lvl="0" indent="28575" algn="l" defTabSz="914400" rtl="0" eaLnBrk="1" fontAlgn="auto" latinLnBrk="0" hangingPunct="1">
              <a:lnSpc>
                <a:spcPct val="105700"/>
              </a:lnSpc>
              <a:spcBef>
                <a:spcPts val="285"/>
              </a:spcBef>
              <a:spcAft>
                <a:spcPts val="0"/>
              </a:spcAft>
              <a:buClrTx/>
              <a:buSzTx/>
              <a:buFontTx/>
              <a:buNone/>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Sprint</a:t>
            </a:r>
            <a:r>
              <a:rPr kumimoji="0" sz="1200" b="1" i="0" u="none" strike="noStrike" kern="1200" cap="none" spc="-85" normalizeH="0" baseline="0" noProof="0" dirty="0">
                <a:ln>
                  <a:noFill/>
                </a:ln>
                <a:solidFill>
                  <a:srgbClr val="808080"/>
                </a:solidFill>
                <a:effectLst/>
                <a:uLnTx/>
                <a:uFillTx/>
                <a:latin typeface="Arial"/>
                <a:ea typeface="+mn-ea"/>
                <a:cs typeface="Arial"/>
              </a:rPr>
              <a:t> </a:t>
            </a:r>
            <a:r>
              <a:rPr kumimoji="0" sz="1200" b="1" i="0" u="none" strike="noStrike" kern="1200" cap="none" spc="0" normalizeH="0" baseline="0" noProof="0" dirty="0">
                <a:ln>
                  <a:noFill/>
                </a:ln>
                <a:solidFill>
                  <a:srgbClr val="808080"/>
                </a:solidFill>
                <a:effectLst/>
                <a:uLnTx/>
                <a:uFillTx/>
                <a:latin typeface="Arial"/>
                <a:ea typeface="+mn-ea"/>
                <a:cs typeface="Arial"/>
              </a:rPr>
              <a:t>Goal  </a:t>
            </a:r>
            <a:r>
              <a:rPr kumimoji="0" sz="1000" b="0" i="0" u="none" strike="noStrike" kern="1200" cap="none" spc="-5" normalizeH="0" baseline="0" noProof="0" dirty="0">
                <a:ln>
                  <a:noFill/>
                </a:ln>
                <a:solidFill>
                  <a:srgbClr val="808080"/>
                </a:solidFill>
                <a:effectLst/>
                <a:uLnTx/>
                <a:uFillTx/>
                <a:latin typeface="Arial"/>
                <a:ea typeface="+mn-ea"/>
                <a:cs typeface="Arial"/>
              </a:rPr>
              <a:t>The desired  outcome of the  </a:t>
            </a:r>
            <a:r>
              <a:rPr kumimoji="0" sz="1000" b="0" i="0" u="none" strike="noStrike" kern="1200" cap="none" spc="-10" normalizeH="0" baseline="0" noProof="0" dirty="0">
                <a:ln>
                  <a:noFill/>
                </a:ln>
                <a:solidFill>
                  <a:srgbClr val="808080"/>
                </a:solidFill>
                <a:effectLst/>
                <a:uLnTx/>
                <a:uFillTx/>
                <a:latin typeface="Arial"/>
                <a:ea typeface="+mn-ea"/>
                <a:cs typeface="Arial"/>
              </a:rPr>
              <a:t>week</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2783839" y="3163316"/>
            <a:ext cx="1658620" cy="561692"/>
          </a:xfrm>
          <a:prstGeom prst="rect">
            <a:avLst/>
          </a:prstGeom>
        </p:spPr>
        <p:txBody>
          <a:bodyPr vert="horz" wrap="square" lIns="0" tIns="12700" rIns="0" bIns="0" rtlCol="0">
            <a:spAutoFit/>
          </a:bodyPr>
          <a:lstStyle/>
          <a:p>
            <a:pPr marL="53340" marR="0" lvl="0" indent="0" algn="l" defTabSz="914400" rtl="0" eaLnBrk="1" fontAlgn="auto" latinLnBrk="0" hangingPunct="1">
              <a:lnSpc>
                <a:spcPct val="100000"/>
              </a:lnSpc>
              <a:spcBef>
                <a:spcPts val="100"/>
              </a:spcBef>
              <a:spcAft>
                <a:spcPts val="0"/>
              </a:spcAft>
              <a:buClrTx/>
              <a:buSzTx/>
              <a:buFontTx/>
              <a:buNone/>
              <a:tabLst>
                <a:tab pos="422909" algn="l"/>
                <a:tab pos="567055" algn="l"/>
              </a:tabLst>
              <a:defRPr/>
            </a:pPr>
            <a:r>
              <a:rPr kumimoji="0" sz="1200" b="1" i="0" u="sng" strike="noStrike" kern="1200" cap="none" spc="0" normalizeH="0" baseline="0" noProof="0" dirty="0">
                <a:ln>
                  <a:noFill/>
                </a:ln>
                <a:solidFill>
                  <a:srgbClr val="808080"/>
                </a:solidFill>
                <a:effectLst/>
                <a:uLnTx/>
                <a:uFillTx/>
                <a:latin typeface="Arial"/>
                <a:ea typeface="+mn-ea"/>
                <a:cs typeface="Arial"/>
              </a:rPr>
              <a:t> 	</a:t>
            </a:r>
            <a:r>
              <a:rPr kumimoji="0" sz="1200" b="1" i="0" u="none" strike="noStrike" kern="1200" cap="none" spc="0" normalizeH="0" baseline="0" noProof="0" dirty="0">
                <a:ln>
                  <a:noFill/>
                </a:ln>
                <a:solidFill>
                  <a:srgbClr val="808080"/>
                </a:solidFill>
                <a:effectLst/>
                <a:uLnTx/>
                <a:uFillTx/>
                <a:latin typeface="Arial"/>
                <a:ea typeface="+mn-ea"/>
                <a:cs typeface="Arial"/>
              </a:rPr>
              <a:t>	Sprint</a:t>
            </a:r>
            <a:r>
              <a:rPr kumimoji="0" sz="1200" b="1" i="0" u="none" strike="noStrike" kern="1200" cap="none" spc="-50" normalizeH="0" baseline="0" noProof="0" dirty="0">
                <a:ln>
                  <a:noFill/>
                </a:ln>
                <a:solidFill>
                  <a:srgbClr val="808080"/>
                </a:solidFill>
                <a:effectLst/>
                <a:uLnTx/>
                <a:uFillTx/>
                <a:latin typeface="Arial"/>
                <a:ea typeface="+mn-ea"/>
                <a:cs typeface="Arial"/>
              </a:rPr>
              <a:t> </a:t>
            </a:r>
            <a:r>
              <a:rPr kumimoji="0" sz="1200" b="1" i="0" u="none" strike="noStrike" kern="1200" cap="none" spc="-5" normalizeH="0" baseline="0" noProof="0" dirty="0">
                <a:ln>
                  <a:noFill/>
                </a:ln>
                <a:solidFill>
                  <a:srgbClr val="808080"/>
                </a:solidFill>
                <a:effectLst/>
                <a:uLnTx/>
                <a:uFillTx/>
                <a:latin typeface="Arial"/>
                <a:ea typeface="+mn-ea"/>
                <a:cs typeface="Arial"/>
              </a:rPr>
              <a:t>Backlog</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40"/>
              </a:spcBef>
              <a:spcAft>
                <a:spcPts val="0"/>
              </a:spcAft>
              <a:buClrTx/>
              <a:buSzTx/>
              <a:buFontTx/>
              <a:buNone/>
              <a:tabLst>
                <a:tab pos="382270" algn="l"/>
                <a:tab pos="541020" algn="l"/>
              </a:tabLst>
              <a:defRPr/>
            </a:pPr>
            <a:r>
              <a:rPr kumimoji="0" sz="1800" b="1" i="0" u="sng" strike="noStrike" kern="1200" cap="none" spc="0" normalizeH="0" baseline="4629" noProof="0" dirty="0">
                <a:ln>
                  <a:noFill/>
                </a:ln>
                <a:solidFill>
                  <a:srgbClr val="808080"/>
                </a:solidFill>
                <a:effectLst/>
                <a:uLnTx/>
                <a:uFillTx/>
                <a:latin typeface="Arial"/>
                <a:ea typeface="+mn-ea"/>
                <a:cs typeface="Arial"/>
              </a:rPr>
              <a:t> 	</a:t>
            </a:r>
            <a:r>
              <a:rPr kumimoji="0" sz="1800" b="1" i="0" u="none" strike="noStrike" kern="1200" cap="none" spc="0" normalizeH="0" baseline="4629"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The </a:t>
            </a:r>
            <a:r>
              <a:rPr kumimoji="0" sz="1000" b="0" i="0" u="none" strike="noStrike" kern="1200" cap="none" spc="0" normalizeH="0" baseline="0" noProof="0" dirty="0">
                <a:ln>
                  <a:noFill/>
                </a:ln>
                <a:solidFill>
                  <a:srgbClr val="808080"/>
                </a:solidFill>
                <a:effectLst/>
                <a:uLnTx/>
                <a:uFillTx/>
                <a:latin typeface="Arial"/>
                <a:ea typeface="+mn-ea"/>
                <a:cs typeface="Arial"/>
              </a:rPr>
              <a:t>tasks </a:t>
            </a:r>
            <a:r>
              <a:rPr kumimoji="0" sz="1000" b="0" i="0" u="none" strike="noStrike" kern="1200" cap="none" spc="-15" normalizeH="0" baseline="0" noProof="0" dirty="0">
                <a:ln>
                  <a:noFill/>
                </a:ln>
                <a:solidFill>
                  <a:srgbClr val="808080"/>
                </a:solidFill>
                <a:effectLst/>
                <a:uLnTx/>
                <a:uFillTx/>
                <a:latin typeface="Arial"/>
                <a:ea typeface="+mn-ea"/>
                <a:cs typeface="Arial"/>
              </a:rPr>
              <a:t>we</a:t>
            </a:r>
            <a:r>
              <a:rPr kumimoji="0" sz="1000" b="0" i="0" u="none" strike="noStrike" kern="1200" cap="none" spc="-105" normalizeH="0" baseline="0" noProof="0" dirty="0">
                <a:ln>
                  <a:noFill/>
                </a:ln>
                <a:solidFill>
                  <a:srgbClr val="808080"/>
                </a:solidFill>
                <a:effectLst/>
                <a:uLnTx/>
                <a:uFillTx/>
                <a:latin typeface="Arial"/>
                <a:ea typeface="+mn-ea"/>
                <a:cs typeface="Arial"/>
              </a:rPr>
              <a:t> </a:t>
            </a:r>
            <a:r>
              <a:rPr kumimoji="0" sz="1000" b="0" i="0" u="none" strike="noStrike" kern="1200" cap="none" spc="0" normalizeH="0" baseline="0" noProof="0" dirty="0">
                <a:ln>
                  <a:noFill/>
                </a:ln>
                <a:solidFill>
                  <a:srgbClr val="808080"/>
                </a:solidFill>
                <a:effectLst/>
                <a:uLnTx/>
                <a:uFillTx/>
                <a:latin typeface="Arial"/>
                <a:ea typeface="+mn-ea"/>
                <a:cs typeface="Arial"/>
              </a:rPr>
              <a:t>must</a:t>
            </a:r>
            <a:endParaRPr kumimoji="0" sz="1000" b="0" i="0" u="none" strike="noStrike" kern="1200" cap="none" spc="0" normalizeH="0" baseline="0" noProof="0">
              <a:ln>
                <a:noFill/>
              </a:ln>
              <a:solidFill>
                <a:prstClr val="black"/>
              </a:solidFill>
              <a:effectLst/>
              <a:uLnTx/>
              <a:uFillTx/>
              <a:latin typeface="Arial"/>
              <a:ea typeface="+mn-ea"/>
              <a:cs typeface="Arial"/>
            </a:endParaRPr>
          </a:p>
          <a:p>
            <a:pPr marL="54102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get done this</a:t>
            </a:r>
            <a:r>
              <a:rPr kumimoji="0" sz="1000" b="0" i="0" u="none" strike="noStrike" kern="1200" cap="none" spc="-90" normalizeH="0" baseline="0" noProof="0" dirty="0">
                <a:ln>
                  <a:noFill/>
                </a:ln>
                <a:solidFill>
                  <a:srgbClr val="808080"/>
                </a:solidFill>
                <a:effectLst/>
                <a:uLnTx/>
                <a:uFillTx/>
                <a:latin typeface="Arial"/>
                <a:ea typeface="+mn-ea"/>
                <a:cs typeface="Arial"/>
              </a:rPr>
              <a:t> </a:t>
            </a:r>
            <a:r>
              <a:rPr kumimoji="0" sz="1000" b="0" i="0" u="none" strike="noStrike" kern="1200" cap="none" spc="-10" normalizeH="0" baseline="0" noProof="0" dirty="0">
                <a:ln>
                  <a:noFill/>
                </a:ln>
                <a:solidFill>
                  <a:srgbClr val="808080"/>
                </a:solidFill>
                <a:effectLst/>
                <a:uLnTx/>
                <a:uFillTx/>
                <a:latin typeface="Arial"/>
                <a:ea typeface="+mn-ea"/>
                <a:cs typeface="Arial"/>
              </a:rPr>
              <a:t>week</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3310509" y="3905226"/>
            <a:ext cx="1078230" cy="659765"/>
          </a:xfrm>
          <a:prstGeom prst="rect">
            <a:avLst/>
          </a:prstGeom>
        </p:spPr>
        <p:txBody>
          <a:bodyPr vert="horz" wrap="square" lIns="0" tIns="92710" rIns="0" bIns="0" rtlCol="0">
            <a:spAutoFit/>
          </a:bodyPr>
          <a:lstStyle/>
          <a:p>
            <a:pPr marL="60325" marR="0" lvl="0" indent="0" algn="l" defTabSz="914400" rtl="0" eaLnBrk="1" fontAlgn="auto" latinLnBrk="0" hangingPunct="1">
              <a:lnSpc>
                <a:spcPct val="100000"/>
              </a:lnSpc>
              <a:spcBef>
                <a:spcPts val="730"/>
              </a:spcBef>
              <a:spcAft>
                <a:spcPts val="0"/>
              </a:spcAft>
              <a:buClrTx/>
              <a:buSzTx/>
              <a:buFontTx/>
              <a:buNone/>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Blocks</a:t>
            </a:r>
            <a:r>
              <a:rPr kumimoji="0" sz="1200" b="1" i="0" u="none" strike="noStrike" kern="1200" cap="none" spc="-114" normalizeH="0" baseline="0" noProof="0" dirty="0">
                <a:ln>
                  <a:noFill/>
                </a:ln>
                <a:solidFill>
                  <a:srgbClr val="808080"/>
                </a:solidFill>
                <a:effectLst/>
                <a:uLnTx/>
                <a:uFillTx/>
                <a:latin typeface="Arial"/>
                <a:ea typeface="+mn-ea"/>
                <a:cs typeface="Arial"/>
              </a:rPr>
              <a:t> </a:t>
            </a:r>
            <a:r>
              <a:rPr kumimoji="0" sz="1200" b="1" i="0" u="none" strike="noStrike" kern="1200" cap="none" spc="0" normalizeH="0" baseline="0" noProof="0" dirty="0">
                <a:ln>
                  <a:noFill/>
                </a:ln>
                <a:solidFill>
                  <a:srgbClr val="808080"/>
                </a:solidFill>
                <a:effectLst/>
                <a:uLnTx/>
                <a:uFillTx/>
                <a:latin typeface="Arial"/>
                <a:ea typeface="+mn-ea"/>
                <a:cs typeface="Arial"/>
              </a:rPr>
              <a:t>List</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515"/>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A </a:t>
            </a:r>
            <a:r>
              <a:rPr kumimoji="0" sz="1000" b="0" i="0" u="none" strike="noStrike" kern="1200" cap="none" spc="-10" normalizeH="0" baseline="0" noProof="0" dirty="0">
                <a:ln>
                  <a:noFill/>
                </a:ln>
                <a:solidFill>
                  <a:srgbClr val="808080"/>
                </a:solidFill>
                <a:effectLst/>
                <a:uLnTx/>
                <a:uFillTx/>
                <a:latin typeface="Arial"/>
                <a:ea typeface="+mn-ea"/>
                <a:cs typeface="Arial"/>
              </a:rPr>
              <a:t>list </a:t>
            </a:r>
            <a:r>
              <a:rPr kumimoji="0" sz="1000" b="0" i="0" u="none" strike="noStrike" kern="1200" cap="none" spc="-5" normalizeH="0" baseline="0" noProof="0" dirty="0">
                <a:ln>
                  <a:noFill/>
                </a:ln>
                <a:solidFill>
                  <a:srgbClr val="808080"/>
                </a:solidFill>
                <a:effectLst/>
                <a:uLnTx/>
                <a:uFillTx/>
                <a:latin typeface="Arial"/>
                <a:ea typeface="+mn-ea"/>
                <a:cs typeface="Arial"/>
              </a:rPr>
              <a:t>of issues</a:t>
            </a:r>
            <a:r>
              <a:rPr kumimoji="0" sz="1000" b="0" i="0" u="none" strike="noStrike" kern="1200" cap="none" spc="-55"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that  need to be</a:t>
            </a:r>
            <a:r>
              <a:rPr kumimoji="0" sz="1000" b="0" i="0" u="none" strike="noStrike" kern="1200" cap="none" spc="-110"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cleared</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p:nvPr/>
        </p:nvSpPr>
        <p:spPr>
          <a:xfrm>
            <a:off x="3309622" y="4872982"/>
            <a:ext cx="1156335" cy="703580"/>
          </a:xfrm>
          <a:prstGeom prst="rect">
            <a:avLst/>
          </a:prstGeom>
        </p:spPr>
        <p:txBody>
          <a:bodyPr vert="horz" wrap="square" lIns="0" tIns="27305" rIns="0" bIns="0" rtlCol="0">
            <a:spAutoFit/>
          </a:bodyPr>
          <a:lstStyle/>
          <a:p>
            <a:pPr marL="12700" marR="5080" lvl="0" indent="62865" algn="l" defTabSz="914400" rtl="0" eaLnBrk="1" fontAlgn="auto" latinLnBrk="0" hangingPunct="1">
              <a:lnSpc>
                <a:spcPct val="103499"/>
              </a:lnSpc>
              <a:spcBef>
                <a:spcPts val="215"/>
              </a:spcBef>
              <a:spcAft>
                <a:spcPts val="0"/>
              </a:spcAft>
              <a:buClrTx/>
              <a:buSzTx/>
              <a:buFontTx/>
              <a:buNone/>
              <a:tabLst/>
              <a:defRPr/>
            </a:pPr>
            <a:r>
              <a:rPr kumimoji="0" sz="1200" b="1" i="0" u="none" strike="noStrike" kern="1200" cap="none" spc="-5" normalizeH="0" baseline="0" noProof="0" dirty="0">
                <a:ln>
                  <a:noFill/>
                </a:ln>
                <a:solidFill>
                  <a:srgbClr val="808080"/>
                </a:solidFill>
                <a:effectLst/>
                <a:uLnTx/>
                <a:uFillTx/>
                <a:latin typeface="Arial"/>
                <a:ea typeface="+mn-ea"/>
                <a:cs typeface="Arial"/>
              </a:rPr>
              <a:t>Increments  </a:t>
            </a:r>
            <a:r>
              <a:rPr kumimoji="0" sz="1000" b="0" i="0" u="none" strike="noStrike" kern="1200" cap="none" spc="0" normalizeH="0" baseline="0" noProof="0" dirty="0">
                <a:ln>
                  <a:noFill/>
                </a:ln>
                <a:solidFill>
                  <a:srgbClr val="808080"/>
                </a:solidFill>
                <a:effectLst/>
                <a:uLnTx/>
                <a:uFillTx/>
                <a:latin typeface="Arial"/>
                <a:ea typeface="+mn-ea"/>
                <a:cs typeface="Arial"/>
              </a:rPr>
              <a:t>What </a:t>
            </a:r>
            <a:r>
              <a:rPr kumimoji="0" sz="1000" b="0" i="0" u="none" strike="noStrike" kern="1200" cap="none" spc="-10" normalizeH="0" baseline="0" noProof="0" dirty="0">
                <a:ln>
                  <a:noFill/>
                </a:ln>
                <a:solidFill>
                  <a:srgbClr val="808080"/>
                </a:solidFill>
                <a:effectLst/>
                <a:uLnTx/>
                <a:uFillTx/>
                <a:latin typeface="Arial"/>
                <a:ea typeface="+mn-ea"/>
                <a:cs typeface="Arial"/>
              </a:rPr>
              <a:t>have </a:t>
            </a:r>
            <a:r>
              <a:rPr kumimoji="0" sz="1000" b="0" i="0" u="none" strike="noStrike" kern="1200" cap="none" spc="-15" normalizeH="0" baseline="0" noProof="0" dirty="0">
                <a:ln>
                  <a:noFill/>
                </a:ln>
                <a:solidFill>
                  <a:srgbClr val="808080"/>
                </a:solidFill>
                <a:effectLst/>
                <a:uLnTx/>
                <a:uFillTx/>
                <a:latin typeface="Arial"/>
                <a:ea typeface="+mn-ea"/>
                <a:cs typeface="Arial"/>
              </a:rPr>
              <a:t>we  </a:t>
            </a:r>
            <a:r>
              <a:rPr kumimoji="0" sz="1000" b="0" i="0" u="none" strike="noStrike" kern="1200" cap="none" spc="-5" normalizeH="0" baseline="0" noProof="0" dirty="0">
                <a:ln>
                  <a:noFill/>
                </a:ln>
                <a:solidFill>
                  <a:srgbClr val="808080"/>
                </a:solidFill>
                <a:effectLst/>
                <a:uLnTx/>
                <a:uFillTx/>
                <a:latin typeface="Arial"/>
                <a:ea typeface="+mn-ea"/>
                <a:cs typeface="Arial"/>
              </a:rPr>
              <a:t>achieved </a:t>
            </a:r>
            <a:r>
              <a:rPr kumimoji="0" sz="1000" b="0" i="0" u="none" strike="noStrike" kern="1200" cap="none" spc="-10" normalizeH="0" baseline="0" noProof="0" dirty="0">
                <a:ln>
                  <a:noFill/>
                </a:ln>
                <a:solidFill>
                  <a:srgbClr val="808080"/>
                </a:solidFill>
                <a:effectLst/>
                <a:uLnTx/>
                <a:uFillTx/>
                <a:latin typeface="Arial"/>
                <a:ea typeface="+mn-ea"/>
                <a:cs typeface="Arial"/>
              </a:rPr>
              <a:t>in </a:t>
            </a:r>
            <a:r>
              <a:rPr kumimoji="0" sz="1000" b="0" i="0" u="none" strike="noStrike" kern="1200" cap="none" spc="0" normalizeH="0" baseline="0" noProof="0" dirty="0">
                <a:ln>
                  <a:noFill/>
                </a:ln>
                <a:solidFill>
                  <a:srgbClr val="808080"/>
                </a:solidFill>
                <a:effectLst/>
                <a:uLnTx/>
                <a:uFillTx/>
                <a:latin typeface="Arial"/>
                <a:ea typeface="+mn-ea"/>
                <a:cs typeface="Arial"/>
              </a:rPr>
              <a:t>terms</a:t>
            </a:r>
            <a:r>
              <a:rPr kumimoji="0" sz="1000" b="0" i="0" u="none" strike="noStrike" kern="1200" cap="none" spc="-85"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of  the product</a:t>
            </a:r>
            <a:r>
              <a:rPr kumimoji="0" sz="1000" b="0" i="0" u="none" strike="noStrike" kern="1200" cap="none" spc="-75"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backlog</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8" name="object 28"/>
          <p:cNvSpPr/>
          <p:nvPr/>
        </p:nvSpPr>
        <p:spPr>
          <a:xfrm>
            <a:off x="2510027" y="4893564"/>
            <a:ext cx="768858" cy="677418"/>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2421635" y="3509822"/>
            <a:ext cx="898448" cy="383108"/>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2554987" y="3220975"/>
            <a:ext cx="643255" cy="429895"/>
          </a:xfrm>
          <a:custGeom>
            <a:avLst/>
            <a:gdLst/>
            <a:ahLst/>
            <a:cxnLst/>
            <a:rect l="l" t="t" r="r" b="b"/>
            <a:pathLst>
              <a:path w="643255" h="429895">
                <a:moveTo>
                  <a:pt x="0" y="429768"/>
                </a:moveTo>
                <a:lnTo>
                  <a:pt x="643127" y="429768"/>
                </a:lnTo>
                <a:lnTo>
                  <a:pt x="643127" y="0"/>
                </a:lnTo>
                <a:lnTo>
                  <a:pt x="0" y="0"/>
                </a:lnTo>
                <a:lnTo>
                  <a:pt x="0" y="42976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2554987" y="3220975"/>
            <a:ext cx="643255" cy="429895"/>
          </a:xfrm>
          <a:custGeom>
            <a:avLst/>
            <a:gdLst/>
            <a:ahLst/>
            <a:cxnLst/>
            <a:rect l="l" t="t" r="r" b="b"/>
            <a:pathLst>
              <a:path w="643255" h="429895">
                <a:moveTo>
                  <a:pt x="0" y="429768"/>
                </a:moveTo>
                <a:lnTo>
                  <a:pt x="643127" y="429768"/>
                </a:lnTo>
                <a:lnTo>
                  <a:pt x="643127" y="0"/>
                </a:lnTo>
                <a:lnTo>
                  <a:pt x="0" y="0"/>
                </a:lnTo>
                <a:lnTo>
                  <a:pt x="0" y="429768"/>
                </a:lnTo>
                <a:close/>
              </a:path>
            </a:pathLst>
          </a:custGeom>
          <a:ln w="2590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2798066" y="3270503"/>
            <a:ext cx="375285" cy="1270"/>
          </a:xfrm>
          <a:custGeom>
            <a:avLst/>
            <a:gdLst/>
            <a:ahLst/>
            <a:cxnLst/>
            <a:rect l="l" t="t" r="r" b="b"/>
            <a:pathLst>
              <a:path w="375285" h="1270">
                <a:moveTo>
                  <a:pt x="0" y="0"/>
                </a:moveTo>
                <a:lnTo>
                  <a:pt x="375285" y="1143"/>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2801113" y="3435096"/>
            <a:ext cx="321945" cy="1270"/>
          </a:xfrm>
          <a:custGeom>
            <a:avLst/>
            <a:gdLst/>
            <a:ahLst/>
            <a:cxnLst/>
            <a:rect l="l" t="t" r="r" b="b"/>
            <a:pathLst>
              <a:path w="321944" h="1270">
                <a:moveTo>
                  <a:pt x="0" y="0"/>
                </a:moveTo>
                <a:lnTo>
                  <a:pt x="321690" y="1142"/>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2796541" y="3378708"/>
            <a:ext cx="375285" cy="1270"/>
          </a:xfrm>
          <a:custGeom>
            <a:avLst/>
            <a:gdLst/>
            <a:ahLst/>
            <a:cxnLst/>
            <a:rect l="l" t="t" r="r" b="b"/>
            <a:pathLst>
              <a:path w="375285" h="1270">
                <a:moveTo>
                  <a:pt x="0" y="0"/>
                </a:moveTo>
                <a:lnTo>
                  <a:pt x="375285" y="1142"/>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2830069" y="3485388"/>
            <a:ext cx="328295" cy="3810"/>
          </a:xfrm>
          <a:custGeom>
            <a:avLst/>
            <a:gdLst/>
            <a:ahLst/>
            <a:cxnLst/>
            <a:rect l="l" t="t" r="r" b="b"/>
            <a:pathLst>
              <a:path w="328294" h="3810">
                <a:moveTo>
                  <a:pt x="0" y="0"/>
                </a:moveTo>
                <a:lnTo>
                  <a:pt x="327787" y="3428"/>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2581655" y="3252217"/>
            <a:ext cx="213360" cy="268605"/>
          </a:xfrm>
          <a:custGeom>
            <a:avLst/>
            <a:gdLst/>
            <a:ahLst/>
            <a:cxnLst/>
            <a:rect l="l" t="t" r="r" b="b"/>
            <a:pathLst>
              <a:path w="213360" h="268604">
                <a:moveTo>
                  <a:pt x="0" y="268224"/>
                </a:moveTo>
                <a:lnTo>
                  <a:pt x="213360" y="268224"/>
                </a:lnTo>
                <a:lnTo>
                  <a:pt x="213360" y="0"/>
                </a:lnTo>
                <a:lnTo>
                  <a:pt x="0" y="0"/>
                </a:lnTo>
                <a:lnTo>
                  <a:pt x="0" y="268224"/>
                </a:lnTo>
                <a:close/>
              </a:path>
            </a:pathLst>
          </a:custGeom>
          <a:solidFill>
            <a:srgbClr val="FFFF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2596516" y="3397377"/>
            <a:ext cx="172085" cy="100330"/>
          </a:xfrm>
          <a:custGeom>
            <a:avLst/>
            <a:gdLst/>
            <a:ahLst/>
            <a:cxnLst/>
            <a:rect l="l" t="t" r="r" b="b"/>
            <a:pathLst>
              <a:path w="172085" h="100329">
                <a:moveTo>
                  <a:pt x="76581" y="0"/>
                </a:moveTo>
                <a:lnTo>
                  <a:pt x="43987" y="10229"/>
                </a:lnTo>
                <a:lnTo>
                  <a:pt x="18716" y="31448"/>
                </a:lnTo>
                <a:lnTo>
                  <a:pt x="3232" y="60596"/>
                </a:lnTo>
                <a:lnTo>
                  <a:pt x="0" y="94614"/>
                </a:lnTo>
                <a:lnTo>
                  <a:pt x="170561" y="99949"/>
                </a:lnTo>
                <a:lnTo>
                  <a:pt x="171831" y="92201"/>
                </a:lnTo>
                <a:lnTo>
                  <a:pt x="172085" y="84327"/>
                </a:lnTo>
                <a:lnTo>
                  <a:pt x="171196" y="76581"/>
                </a:lnTo>
                <a:lnTo>
                  <a:pt x="160984" y="43987"/>
                </a:lnTo>
                <a:lnTo>
                  <a:pt x="139795" y="18716"/>
                </a:lnTo>
                <a:lnTo>
                  <a:pt x="110652" y="3232"/>
                </a:lnTo>
                <a:lnTo>
                  <a:pt x="76581"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2596516" y="3397377"/>
            <a:ext cx="172085" cy="100330"/>
          </a:xfrm>
          <a:custGeom>
            <a:avLst/>
            <a:gdLst/>
            <a:ahLst/>
            <a:cxnLst/>
            <a:rect l="l" t="t" r="r" b="b"/>
            <a:pathLst>
              <a:path w="172085" h="100329">
                <a:moveTo>
                  <a:pt x="0" y="94614"/>
                </a:moveTo>
                <a:lnTo>
                  <a:pt x="3232" y="60596"/>
                </a:lnTo>
                <a:lnTo>
                  <a:pt x="18716" y="31448"/>
                </a:lnTo>
                <a:lnTo>
                  <a:pt x="43987" y="10229"/>
                </a:lnTo>
                <a:lnTo>
                  <a:pt x="76581" y="0"/>
                </a:lnTo>
                <a:lnTo>
                  <a:pt x="110652" y="3232"/>
                </a:lnTo>
                <a:lnTo>
                  <a:pt x="139795" y="18716"/>
                </a:lnTo>
                <a:lnTo>
                  <a:pt x="160984" y="43987"/>
                </a:lnTo>
                <a:lnTo>
                  <a:pt x="171196" y="76581"/>
                </a:lnTo>
                <a:lnTo>
                  <a:pt x="172085" y="84327"/>
                </a:lnTo>
                <a:lnTo>
                  <a:pt x="171831" y="92201"/>
                </a:lnTo>
                <a:lnTo>
                  <a:pt x="170561" y="99949"/>
                </a:lnTo>
                <a:lnTo>
                  <a:pt x="0" y="94614"/>
                </a:lnTo>
                <a:close/>
              </a:path>
            </a:pathLst>
          </a:custGeom>
          <a:ln w="12700">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2630423" y="3302508"/>
            <a:ext cx="106680" cy="105410"/>
          </a:xfrm>
          <a:custGeom>
            <a:avLst/>
            <a:gdLst/>
            <a:ahLst/>
            <a:cxnLst/>
            <a:rect l="l" t="t" r="r" b="b"/>
            <a:pathLst>
              <a:path w="106680" h="105410">
                <a:moveTo>
                  <a:pt x="53339" y="0"/>
                </a:moveTo>
                <a:lnTo>
                  <a:pt x="32575" y="4125"/>
                </a:lnTo>
                <a:lnTo>
                  <a:pt x="15621" y="15382"/>
                </a:lnTo>
                <a:lnTo>
                  <a:pt x="4191" y="32093"/>
                </a:lnTo>
                <a:lnTo>
                  <a:pt x="0" y="52577"/>
                </a:lnTo>
                <a:lnTo>
                  <a:pt x="4190" y="73062"/>
                </a:lnTo>
                <a:lnTo>
                  <a:pt x="15620" y="89773"/>
                </a:lnTo>
                <a:lnTo>
                  <a:pt x="32575" y="101030"/>
                </a:lnTo>
                <a:lnTo>
                  <a:pt x="53339" y="105155"/>
                </a:lnTo>
                <a:lnTo>
                  <a:pt x="74104" y="101030"/>
                </a:lnTo>
                <a:lnTo>
                  <a:pt x="91058" y="89773"/>
                </a:lnTo>
                <a:lnTo>
                  <a:pt x="102488" y="73062"/>
                </a:lnTo>
                <a:lnTo>
                  <a:pt x="106680" y="52577"/>
                </a:lnTo>
                <a:lnTo>
                  <a:pt x="102488" y="32093"/>
                </a:lnTo>
                <a:lnTo>
                  <a:pt x="91058" y="15382"/>
                </a:lnTo>
                <a:lnTo>
                  <a:pt x="74104" y="4125"/>
                </a:lnTo>
                <a:lnTo>
                  <a:pt x="53339" y="0"/>
                </a:lnTo>
                <a:close/>
              </a:path>
            </a:pathLst>
          </a:custGeom>
          <a:solidFill>
            <a:srgbClr val="CEC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2661157" y="3333877"/>
            <a:ext cx="45720" cy="11430"/>
          </a:xfrm>
          <a:custGeom>
            <a:avLst/>
            <a:gdLst/>
            <a:ahLst/>
            <a:cxnLst/>
            <a:rect l="l" t="t" r="r" b="b"/>
            <a:pathLst>
              <a:path w="45719" h="11429">
                <a:moveTo>
                  <a:pt x="8636" y="0"/>
                </a:moveTo>
                <a:lnTo>
                  <a:pt x="2412" y="0"/>
                </a:lnTo>
                <a:lnTo>
                  <a:pt x="0" y="2412"/>
                </a:lnTo>
                <a:lnTo>
                  <a:pt x="0" y="8509"/>
                </a:lnTo>
                <a:lnTo>
                  <a:pt x="2412" y="10922"/>
                </a:lnTo>
                <a:lnTo>
                  <a:pt x="8636" y="10922"/>
                </a:lnTo>
                <a:lnTo>
                  <a:pt x="11049" y="8509"/>
                </a:lnTo>
                <a:lnTo>
                  <a:pt x="11049" y="2412"/>
                </a:lnTo>
                <a:lnTo>
                  <a:pt x="8636" y="0"/>
                </a:lnTo>
                <a:close/>
              </a:path>
              <a:path w="45719" h="11429">
                <a:moveTo>
                  <a:pt x="42799" y="0"/>
                </a:moveTo>
                <a:lnTo>
                  <a:pt x="36575" y="0"/>
                </a:lnTo>
                <a:lnTo>
                  <a:pt x="34162" y="2412"/>
                </a:lnTo>
                <a:lnTo>
                  <a:pt x="34162" y="8509"/>
                </a:lnTo>
                <a:lnTo>
                  <a:pt x="36575" y="10922"/>
                </a:lnTo>
                <a:lnTo>
                  <a:pt x="42799" y="10922"/>
                </a:lnTo>
                <a:lnTo>
                  <a:pt x="45212" y="8509"/>
                </a:lnTo>
                <a:lnTo>
                  <a:pt x="45212" y="2412"/>
                </a:lnTo>
                <a:lnTo>
                  <a:pt x="42799" y="0"/>
                </a:lnTo>
                <a:close/>
              </a:path>
            </a:pathLst>
          </a:custGeom>
          <a:solidFill>
            <a:srgbClr val="A6A6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2661157" y="3333877"/>
            <a:ext cx="11430" cy="11430"/>
          </a:xfrm>
          <a:custGeom>
            <a:avLst/>
            <a:gdLst/>
            <a:ahLst/>
            <a:cxnLst/>
            <a:rect l="l" t="t" r="r" b="b"/>
            <a:pathLst>
              <a:path w="11430" h="11429">
                <a:moveTo>
                  <a:pt x="0" y="5461"/>
                </a:moveTo>
                <a:lnTo>
                  <a:pt x="0" y="2412"/>
                </a:lnTo>
                <a:lnTo>
                  <a:pt x="2412" y="0"/>
                </a:lnTo>
                <a:lnTo>
                  <a:pt x="5461" y="0"/>
                </a:lnTo>
                <a:lnTo>
                  <a:pt x="8636" y="0"/>
                </a:lnTo>
                <a:lnTo>
                  <a:pt x="11049" y="2412"/>
                </a:lnTo>
                <a:lnTo>
                  <a:pt x="11049" y="5461"/>
                </a:lnTo>
                <a:lnTo>
                  <a:pt x="11049" y="8509"/>
                </a:lnTo>
                <a:lnTo>
                  <a:pt x="8636" y="10922"/>
                </a:lnTo>
                <a:lnTo>
                  <a:pt x="5461" y="10922"/>
                </a:lnTo>
                <a:lnTo>
                  <a:pt x="2412" y="10922"/>
                </a:lnTo>
                <a:lnTo>
                  <a:pt x="0" y="8509"/>
                </a:lnTo>
                <a:lnTo>
                  <a:pt x="0" y="5461"/>
                </a:lnTo>
                <a:close/>
              </a:path>
            </a:pathLst>
          </a:custGeom>
          <a:ln w="12192">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2695320" y="3333877"/>
            <a:ext cx="11430" cy="11430"/>
          </a:xfrm>
          <a:custGeom>
            <a:avLst/>
            <a:gdLst/>
            <a:ahLst/>
            <a:cxnLst/>
            <a:rect l="l" t="t" r="r" b="b"/>
            <a:pathLst>
              <a:path w="11430" h="11429">
                <a:moveTo>
                  <a:pt x="0" y="5461"/>
                </a:moveTo>
                <a:lnTo>
                  <a:pt x="0" y="2412"/>
                </a:lnTo>
                <a:lnTo>
                  <a:pt x="2412" y="0"/>
                </a:lnTo>
                <a:lnTo>
                  <a:pt x="5587" y="0"/>
                </a:lnTo>
                <a:lnTo>
                  <a:pt x="8636" y="0"/>
                </a:lnTo>
                <a:lnTo>
                  <a:pt x="11049" y="2412"/>
                </a:lnTo>
                <a:lnTo>
                  <a:pt x="11049" y="5461"/>
                </a:lnTo>
                <a:lnTo>
                  <a:pt x="11049" y="8509"/>
                </a:lnTo>
                <a:lnTo>
                  <a:pt x="8636" y="10922"/>
                </a:lnTo>
                <a:lnTo>
                  <a:pt x="5587" y="10922"/>
                </a:lnTo>
                <a:lnTo>
                  <a:pt x="2412" y="10922"/>
                </a:lnTo>
                <a:lnTo>
                  <a:pt x="0" y="8509"/>
                </a:lnTo>
                <a:lnTo>
                  <a:pt x="0" y="5461"/>
                </a:lnTo>
                <a:close/>
              </a:path>
            </a:pathLst>
          </a:custGeom>
          <a:ln w="12192">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2654809" y="3378072"/>
            <a:ext cx="57785" cy="10160"/>
          </a:xfrm>
          <a:custGeom>
            <a:avLst/>
            <a:gdLst/>
            <a:ahLst/>
            <a:cxnLst/>
            <a:rect l="l" t="t" r="r" b="b"/>
            <a:pathLst>
              <a:path w="57785" h="10160">
                <a:moveTo>
                  <a:pt x="0" y="0"/>
                </a:moveTo>
                <a:lnTo>
                  <a:pt x="14476" y="7286"/>
                </a:lnTo>
                <a:lnTo>
                  <a:pt x="28940" y="9715"/>
                </a:lnTo>
                <a:lnTo>
                  <a:pt x="43380" y="7286"/>
                </a:lnTo>
                <a:lnTo>
                  <a:pt x="57785" y="0"/>
                </a:lnTo>
              </a:path>
            </a:pathLst>
          </a:custGeom>
          <a:ln w="12191">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2630423" y="3302508"/>
            <a:ext cx="106680" cy="105410"/>
          </a:xfrm>
          <a:custGeom>
            <a:avLst/>
            <a:gdLst/>
            <a:ahLst/>
            <a:cxnLst/>
            <a:rect l="l" t="t" r="r" b="b"/>
            <a:pathLst>
              <a:path w="106680" h="105410">
                <a:moveTo>
                  <a:pt x="0" y="52577"/>
                </a:moveTo>
                <a:lnTo>
                  <a:pt x="4191" y="32093"/>
                </a:lnTo>
                <a:lnTo>
                  <a:pt x="15621" y="15382"/>
                </a:lnTo>
                <a:lnTo>
                  <a:pt x="32575" y="4125"/>
                </a:lnTo>
                <a:lnTo>
                  <a:pt x="53339" y="0"/>
                </a:lnTo>
                <a:lnTo>
                  <a:pt x="74104" y="4125"/>
                </a:lnTo>
                <a:lnTo>
                  <a:pt x="91058" y="15382"/>
                </a:lnTo>
                <a:lnTo>
                  <a:pt x="102488" y="32093"/>
                </a:lnTo>
                <a:lnTo>
                  <a:pt x="106680" y="52577"/>
                </a:lnTo>
                <a:lnTo>
                  <a:pt x="102488" y="73062"/>
                </a:lnTo>
                <a:lnTo>
                  <a:pt x="91058" y="89773"/>
                </a:lnTo>
                <a:lnTo>
                  <a:pt x="74104" y="101030"/>
                </a:lnTo>
                <a:lnTo>
                  <a:pt x="53339" y="105155"/>
                </a:lnTo>
                <a:lnTo>
                  <a:pt x="32575" y="101030"/>
                </a:lnTo>
                <a:lnTo>
                  <a:pt x="15620" y="89773"/>
                </a:lnTo>
                <a:lnTo>
                  <a:pt x="4190" y="73062"/>
                </a:lnTo>
                <a:lnTo>
                  <a:pt x="0" y="52577"/>
                </a:lnTo>
                <a:close/>
              </a:path>
            </a:pathLst>
          </a:custGeom>
          <a:ln w="12191">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291084" y="3514331"/>
            <a:ext cx="834402" cy="730770"/>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440436" y="3564623"/>
            <a:ext cx="435114" cy="438162"/>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324611" y="3192767"/>
            <a:ext cx="727710" cy="729246"/>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432818" y="3262860"/>
            <a:ext cx="432079" cy="232435"/>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37618" y="4069081"/>
            <a:ext cx="360425" cy="168401"/>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611125" y="3657600"/>
            <a:ext cx="535711" cy="400050"/>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841249" y="3805428"/>
            <a:ext cx="169925" cy="354330"/>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298704" y="1837931"/>
            <a:ext cx="834402" cy="730770"/>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448055" y="1880603"/>
            <a:ext cx="435114" cy="439686"/>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330708" y="1516367"/>
            <a:ext cx="729246" cy="729246"/>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438912" y="1586460"/>
            <a:ext cx="432054" cy="232435"/>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298704" y="2651747"/>
            <a:ext cx="834402" cy="730770"/>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448055" y="2694419"/>
            <a:ext cx="435114" cy="439686"/>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330708" y="2331720"/>
            <a:ext cx="729246" cy="727710"/>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p:nvPr/>
        </p:nvSpPr>
        <p:spPr>
          <a:xfrm>
            <a:off x="438912" y="2401785"/>
            <a:ext cx="432054" cy="230924"/>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p:nvPr/>
        </p:nvSpPr>
        <p:spPr>
          <a:xfrm>
            <a:off x="647700" y="4448543"/>
            <a:ext cx="730770" cy="653046"/>
          </a:xfrm>
          <a:prstGeom prst="rect">
            <a:avLst/>
          </a:prstGeom>
          <a:blipFill>
            <a:blip r:embed="rId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778765" y="4485119"/>
            <a:ext cx="386359" cy="387870"/>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672083" y="4169664"/>
            <a:ext cx="665226" cy="665226"/>
          </a:xfrm>
          <a:prstGeom prst="rect">
            <a:avLst/>
          </a:prstGeom>
          <a:blipFill>
            <a:blip r:embed="rId2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3"/>
          <p:cNvSpPr/>
          <p:nvPr/>
        </p:nvSpPr>
        <p:spPr>
          <a:xfrm>
            <a:off x="780289" y="4239767"/>
            <a:ext cx="369569" cy="201930"/>
          </a:xfrm>
          <a:prstGeom prst="rect">
            <a:avLst/>
          </a:prstGeom>
          <a:blipFill>
            <a:blip r:embed="rId3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64"/>
          <p:cNvSpPr/>
          <p:nvPr/>
        </p:nvSpPr>
        <p:spPr>
          <a:xfrm>
            <a:off x="362711" y="4524743"/>
            <a:ext cx="637806" cy="665238"/>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txBox="1"/>
          <p:nvPr/>
        </p:nvSpPr>
        <p:spPr>
          <a:xfrm>
            <a:off x="1201015" y="2339306"/>
            <a:ext cx="1042669" cy="750570"/>
          </a:xfrm>
          <a:prstGeom prst="rect">
            <a:avLst/>
          </a:prstGeom>
        </p:spPr>
        <p:txBody>
          <a:bodyPr vert="horz" wrap="square" lIns="0" tIns="59055" rIns="0" bIns="0" rtlCol="0">
            <a:spAutoFit/>
          </a:bodyPr>
          <a:lstStyle/>
          <a:p>
            <a:pPr marL="12700" marR="0" lvl="0" indent="0" algn="l" defTabSz="914400" rtl="0" eaLnBrk="1" fontAlgn="auto" latinLnBrk="0" hangingPunct="1">
              <a:lnSpc>
                <a:spcPct val="100000"/>
              </a:lnSpc>
              <a:spcBef>
                <a:spcPts val="465"/>
              </a:spcBef>
              <a:spcAft>
                <a:spcPts val="0"/>
              </a:spcAft>
              <a:buClrTx/>
              <a:buSzTx/>
              <a:buFontTx/>
              <a:buNone/>
              <a:tabLst/>
              <a:defRPr/>
            </a:pPr>
            <a:r>
              <a:rPr kumimoji="0" sz="1200" b="1" i="0" u="none" strike="noStrike" kern="1200" cap="none" spc="-5" normalizeH="0" baseline="0" noProof="0" dirty="0">
                <a:ln>
                  <a:noFill/>
                </a:ln>
                <a:solidFill>
                  <a:srgbClr val="808080"/>
                </a:solidFill>
                <a:effectLst/>
                <a:uLnTx/>
                <a:uFillTx/>
                <a:latin typeface="Arial"/>
                <a:ea typeface="+mn-ea"/>
                <a:cs typeface="Arial"/>
              </a:rPr>
              <a:t>Scrum</a:t>
            </a:r>
            <a:r>
              <a:rPr kumimoji="0" sz="1200" b="1" i="0" u="none" strike="noStrike" kern="1200" cap="none" spc="-60" normalizeH="0" baseline="0" noProof="0" dirty="0">
                <a:ln>
                  <a:noFill/>
                </a:ln>
                <a:solidFill>
                  <a:srgbClr val="808080"/>
                </a:solidFill>
                <a:effectLst/>
                <a:uLnTx/>
                <a:uFillTx/>
                <a:latin typeface="Arial"/>
                <a:ea typeface="+mn-ea"/>
                <a:cs typeface="Arial"/>
              </a:rPr>
              <a:t> </a:t>
            </a:r>
            <a:r>
              <a:rPr kumimoji="0" sz="1200" b="1" i="0" u="none" strike="noStrike" kern="1200" cap="none" spc="-5" normalizeH="0" baseline="0" noProof="0" dirty="0">
                <a:ln>
                  <a:noFill/>
                </a:ln>
                <a:solidFill>
                  <a:srgbClr val="808080"/>
                </a:solidFill>
                <a:effectLst/>
                <a:uLnTx/>
                <a:uFillTx/>
                <a:latin typeface="Arial"/>
                <a:ea typeface="+mn-ea"/>
                <a:cs typeface="Arial"/>
              </a:rPr>
              <a:t>master</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33655" marR="7620" lvl="0" indent="0" algn="l" defTabSz="914400" rtl="0" eaLnBrk="1" fontAlgn="auto" latinLnBrk="0" hangingPunct="1">
              <a:lnSpc>
                <a:spcPct val="100000"/>
              </a:lnSpc>
              <a:spcBef>
                <a:spcPts val="295"/>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Accountable for  pace and</a:t>
            </a:r>
            <a:r>
              <a:rPr kumimoji="0" sz="1000" b="0" i="0" u="none" strike="noStrike" kern="1200" cap="none" spc="-114"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clearing  blockages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66" name="object 66"/>
          <p:cNvSpPr txBox="1"/>
          <p:nvPr/>
        </p:nvSpPr>
        <p:spPr>
          <a:xfrm>
            <a:off x="1050444" y="1387304"/>
            <a:ext cx="1096645" cy="908685"/>
          </a:xfrm>
          <a:prstGeom prst="rect">
            <a:avLst/>
          </a:prstGeom>
        </p:spPr>
        <p:txBody>
          <a:bodyPr vert="horz" wrap="square" lIns="0" tIns="62230" rIns="0" bIns="0" rtlCol="0">
            <a:spAutoFit/>
          </a:bodyPr>
          <a:lstStyle/>
          <a:p>
            <a:pPr marL="12700" marR="0" lvl="0" indent="0" algn="l" defTabSz="914400" rtl="0" eaLnBrk="1" fontAlgn="auto" latinLnBrk="0" hangingPunct="1">
              <a:lnSpc>
                <a:spcPct val="100000"/>
              </a:lnSpc>
              <a:spcBef>
                <a:spcPts val="490"/>
              </a:spcBef>
              <a:spcAft>
                <a:spcPts val="0"/>
              </a:spcAft>
              <a:buClrTx/>
              <a:buSzTx/>
              <a:buFontTx/>
              <a:buNone/>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Product</a:t>
            </a:r>
            <a:r>
              <a:rPr kumimoji="0" sz="1200" b="1" i="0" u="none" strike="noStrike" kern="1200" cap="none" spc="-100" normalizeH="0" baseline="0" noProof="0" dirty="0">
                <a:ln>
                  <a:noFill/>
                </a:ln>
                <a:solidFill>
                  <a:srgbClr val="808080"/>
                </a:solidFill>
                <a:effectLst/>
                <a:uLnTx/>
                <a:uFillTx/>
                <a:latin typeface="Arial"/>
                <a:ea typeface="+mn-ea"/>
                <a:cs typeface="Arial"/>
              </a:rPr>
              <a:t> </a:t>
            </a:r>
            <a:r>
              <a:rPr kumimoji="0" sz="1200" b="1" i="0" u="none" strike="noStrike" kern="1200" cap="none" spc="0" normalizeH="0" baseline="0" noProof="0" dirty="0">
                <a:ln>
                  <a:noFill/>
                </a:ln>
                <a:solidFill>
                  <a:srgbClr val="808080"/>
                </a:solidFill>
                <a:effectLst/>
                <a:uLnTx/>
                <a:uFillTx/>
                <a:latin typeface="Arial"/>
                <a:ea typeface="+mn-ea"/>
                <a:cs typeface="Arial"/>
              </a:rPr>
              <a:t>owner</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205740" marR="5080" lvl="0" indent="0" algn="l" defTabSz="914400" rtl="0" eaLnBrk="1" fontAlgn="auto" latinLnBrk="0" hangingPunct="1">
              <a:lnSpc>
                <a:spcPct val="100000"/>
              </a:lnSpc>
              <a:spcBef>
                <a:spcPts val="320"/>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Accountable</a:t>
            </a:r>
            <a:r>
              <a:rPr kumimoji="0" sz="1000" b="0" i="0" u="none" strike="noStrike" kern="1200" cap="none" spc="-90"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for  </a:t>
            </a:r>
            <a:r>
              <a:rPr kumimoji="0" sz="1000" b="0" i="0" u="none" strike="noStrike" kern="1200" cap="none" spc="-10" normalizeH="0" baseline="0" noProof="0" dirty="0">
                <a:ln>
                  <a:noFill/>
                </a:ln>
                <a:solidFill>
                  <a:srgbClr val="808080"/>
                </a:solidFill>
                <a:effectLst/>
                <a:uLnTx/>
                <a:uFillTx/>
                <a:latin typeface="Arial"/>
                <a:ea typeface="+mn-ea"/>
                <a:cs typeface="Arial"/>
              </a:rPr>
              <a:t>‘business’  decisions </a:t>
            </a:r>
            <a:r>
              <a:rPr kumimoji="0" sz="1000" b="0" i="0" u="none" strike="noStrike" kern="1200" cap="none" spc="-5" normalizeH="0" baseline="0" noProof="0" dirty="0">
                <a:ln>
                  <a:noFill/>
                </a:ln>
                <a:solidFill>
                  <a:srgbClr val="808080"/>
                </a:solidFill>
                <a:effectLst/>
                <a:uLnTx/>
                <a:uFillTx/>
                <a:latin typeface="Arial"/>
                <a:ea typeface="+mn-ea"/>
                <a:cs typeface="Arial"/>
              </a:rPr>
              <a:t>-  empowered</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67" name="object 67"/>
          <p:cNvSpPr txBox="1"/>
          <p:nvPr/>
        </p:nvSpPr>
        <p:spPr>
          <a:xfrm>
            <a:off x="5392930" y="1287628"/>
            <a:ext cx="1212215" cy="769620"/>
          </a:xfrm>
          <a:prstGeom prst="rect">
            <a:avLst/>
          </a:prstGeom>
        </p:spPr>
        <p:txBody>
          <a:bodyPr vert="horz" wrap="square" lIns="0" tIns="69215" rIns="0" bIns="0" rtlCol="0">
            <a:spAutoFit/>
          </a:bodyPr>
          <a:lstStyle/>
          <a:p>
            <a:pPr marL="12700" marR="0" lvl="0" indent="0" algn="l" defTabSz="914400" rtl="0" eaLnBrk="1" fontAlgn="auto" latinLnBrk="0" hangingPunct="1">
              <a:lnSpc>
                <a:spcPct val="100000"/>
              </a:lnSpc>
              <a:spcBef>
                <a:spcPts val="545"/>
              </a:spcBef>
              <a:spcAft>
                <a:spcPts val="0"/>
              </a:spcAft>
              <a:buClrTx/>
              <a:buSzTx/>
              <a:buFontTx/>
              <a:buNone/>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Sprint</a:t>
            </a:r>
            <a:r>
              <a:rPr kumimoji="0" sz="1200" b="1" i="0" u="none" strike="noStrike" kern="1200" cap="none" spc="-85" normalizeH="0" baseline="0" noProof="0" dirty="0">
                <a:ln>
                  <a:noFill/>
                </a:ln>
                <a:solidFill>
                  <a:srgbClr val="808080"/>
                </a:solidFill>
                <a:effectLst/>
                <a:uLnTx/>
                <a:uFillTx/>
                <a:latin typeface="Arial"/>
                <a:ea typeface="+mn-ea"/>
                <a:cs typeface="Arial"/>
              </a:rPr>
              <a:t> </a:t>
            </a:r>
            <a:r>
              <a:rPr kumimoji="0" sz="1200" b="1" i="0" u="none" strike="noStrike" kern="1200" cap="none" spc="0" normalizeH="0" baseline="0" noProof="0" dirty="0">
                <a:ln>
                  <a:noFill/>
                </a:ln>
                <a:solidFill>
                  <a:srgbClr val="808080"/>
                </a:solidFill>
                <a:effectLst/>
                <a:uLnTx/>
                <a:uFillTx/>
                <a:latin typeface="Arial"/>
                <a:ea typeface="+mn-ea"/>
                <a:cs typeface="Arial"/>
              </a:rPr>
              <a:t>Planning</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33020" marR="5080" lvl="0" indent="0" algn="l" defTabSz="914400" rtl="0" eaLnBrk="1" fontAlgn="auto" latinLnBrk="0" hangingPunct="1">
              <a:lnSpc>
                <a:spcPct val="100000"/>
              </a:lnSpc>
              <a:spcBef>
                <a:spcPts val="365"/>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The initial meeting</a:t>
            </a:r>
            <a:r>
              <a:rPr kumimoji="0" sz="1000" b="0" i="0" u="none" strike="noStrike" kern="1200" cap="none" spc="-70"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to  agree the backlog  and</a:t>
            </a:r>
            <a:r>
              <a:rPr kumimoji="0" sz="1000" b="0" i="0" u="none" strike="noStrike" kern="1200" cap="none" spc="-100"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timings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68" name="object 68"/>
          <p:cNvSpPr txBox="1"/>
          <p:nvPr/>
        </p:nvSpPr>
        <p:spPr>
          <a:xfrm>
            <a:off x="5372227" y="2415328"/>
            <a:ext cx="1238250" cy="937260"/>
          </a:xfrm>
          <a:prstGeom prst="rect">
            <a:avLst/>
          </a:prstGeom>
        </p:spPr>
        <p:txBody>
          <a:bodyPr vert="horz" wrap="square" lIns="0" tIns="78105" rIns="0" bIns="0" rtlCol="0">
            <a:spAutoFit/>
          </a:bodyPr>
          <a:lstStyle/>
          <a:p>
            <a:pPr marL="12700" marR="0" lvl="0" indent="0" algn="l" defTabSz="914400" rtl="0" eaLnBrk="1" fontAlgn="auto" latinLnBrk="0" hangingPunct="1">
              <a:lnSpc>
                <a:spcPct val="100000"/>
              </a:lnSpc>
              <a:spcBef>
                <a:spcPts val="615"/>
              </a:spcBef>
              <a:spcAft>
                <a:spcPts val="0"/>
              </a:spcAft>
              <a:buClrTx/>
              <a:buSzTx/>
              <a:buFontTx/>
              <a:buNone/>
              <a:tabLst/>
              <a:defRPr/>
            </a:pPr>
            <a:r>
              <a:rPr kumimoji="0" sz="1200" b="1" i="0" u="none" strike="noStrike" kern="1200" cap="none" spc="-5" normalizeH="0" baseline="0" noProof="0" dirty="0">
                <a:ln>
                  <a:noFill/>
                </a:ln>
                <a:solidFill>
                  <a:srgbClr val="808080"/>
                </a:solidFill>
                <a:effectLst/>
                <a:uLnTx/>
                <a:uFillTx/>
                <a:latin typeface="Arial"/>
                <a:ea typeface="+mn-ea"/>
                <a:cs typeface="Arial"/>
              </a:rPr>
              <a:t>Daily</a:t>
            </a:r>
            <a:r>
              <a:rPr kumimoji="0" sz="1200" b="1" i="0" u="none" strike="noStrike" kern="1200" cap="none" spc="-60" normalizeH="0" baseline="0" noProof="0" dirty="0">
                <a:ln>
                  <a:noFill/>
                </a:ln>
                <a:solidFill>
                  <a:srgbClr val="808080"/>
                </a:solidFill>
                <a:effectLst/>
                <a:uLnTx/>
                <a:uFillTx/>
                <a:latin typeface="Arial"/>
                <a:ea typeface="+mn-ea"/>
                <a:cs typeface="Arial"/>
              </a:rPr>
              <a:t> </a:t>
            </a:r>
            <a:r>
              <a:rPr kumimoji="0" sz="1200" b="1" i="0" u="none" strike="noStrike" kern="1200" cap="none" spc="-5" normalizeH="0" baseline="0" noProof="0" dirty="0">
                <a:ln>
                  <a:noFill/>
                </a:ln>
                <a:solidFill>
                  <a:srgbClr val="808080"/>
                </a:solidFill>
                <a:effectLst/>
                <a:uLnTx/>
                <a:uFillTx/>
                <a:latin typeface="Arial"/>
                <a:ea typeface="+mn-ea"/>
                <a:cs typeface="Arial"/>
              </a:rPr>
              <a:t>Scrum</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53975" marR="5080" lvl="0" indent="0" algn="l" defTabSz="914400" rtl="0" eaLnBrk="1" fontAlgn="auto" latinLnBrk="0" hangingPunct="1">
              <a:lnSpc>
                <a:spcPct val="100000"/>
              </a:lnSpc>
              <a:spcBef>
                <a:spcPts val="420"/>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A 15 - 20 minute  meeting at a set</a:t>
            </a:r>
            <a:r>
              <a:rPr kumimoji="0" sz="1000" b="0" i="0" u="none" strike="noStrike" kern="1200" cap="none" spc="-85"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time  to talk progress and  blockers.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69" name="object 69"/>
          <p:cNvSpPr txBox="1"/>
          <p:nvPr/>
        </p:nvSpPr>
        <p:spPr>
          <a:xfrm>
            <a:off x="5358129" y="3586884"/>
            <a:ext cx="1159510" cy="947419"/>
          </a:xfrm>
          <a:prstGeom prst="rect">
            <a:avLst/>
          </a:prstGeom>
        </p:spPr>
        <p:txBody>
          <a:bodyPr vert="horz" wrap="square" lIns="0" tIns="83185" rIns="0" bIns="0" rtlCol="0">
            <a:spAutoFit/>
          </a:bodyPr>
          <a:lstStyle/>
          <a:p>
            <a:pPr marL="12700" marR="0" lvl="0" indent="0" algn="l" defTabSz="914400" rtl="0" eaLnBrk="1" fontAlgn="auto" latinLnBrk="0" hangingPunct="1">
              <a:lnSpc>
                <a:spcPct val="100000"/>
              </a:lnSpc>
              <a:spcBef>
                <a:spcPts val="655"/>
              </a:spcBef>
              <a:spcAft>
                <a:spcPts val="0"/>
              </a:spcAft>
              <a:buClrTx/>
              <a:buSzTx/>
              <a:buFontTx/>
              <a:buNone/>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Sprint</a:t>
            </a:r>
            <a:r>
              <a:rPr kumimoji="0" sz="1200" b="1" i="0" u="none" strike="noStrike" kern="1200" cap="none" spc="-75" normalizeH="0" baseline="0" noProof="0" dirty="0">
                <a:ln>
                  <a:noFill/>
                </a:ln>
                <a:solidFill>
                  <a:srgbClr val="808080"/>
                </a:solidFill>
                <a:effectLst/>
                <a:uLnTx/>
                <a:uFillTx/>
                <a:latin typeface="Arial"/>
                <a:ea typeface="+mn-ea"/>
                <a:cs typeface="Arial"/>
              </a:rPr>
              <a:t> </a:t>
            </a:r>
            <a:r>
              <a:rPr kumimoji="0" sz="1200" b="1" i="0" u="none" strike="noStrike" kern="1200" cap="none" spc="-5" normalizeH="0" baseline="0" noProof="0" dirty="0">
                <a:ln>
                  <a:noFill/>
                </a:ln>
                <a:solidFill>
                  <a:srgbClr val="808080"/>
                </a:solidFill>
                <a:effectLst/>
                <a:uLnTx/>
                <a:uFillTx/>
                <a:latin typeface="Arial"/>
                <a:ea typeface="+mn-ea"/>
                <a:cs typeface="Arial"/>
              </a:rPr>
              <a:t>Review</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53975" marR="5080" lvl="0" indent="0" algn="l" defTabSz="914400" rtl="0" eaLnBrk="1" fontAlgn="auto" latinLnBrk="0" hangingPunct="1">
              <a:lnSpc>
                <a:spcPct val="100000"/>
              </a:lnSpc>
              <a:spcBef>
                <a:spcPts val="455"/>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A </a:t>
            </a:r>
            <a:r>
              <a:rPr kumimoji="0" sz="1000" b="0" i="0" u="none" strike="noStrike" kern="1200" cap="none" spc="-10" normalizeH="0" baseline="0" noProof="0" dirty="0">
                <a:ln>
                  <a:noFill/>
                </a:ln>
                <a:solidFill>
                  <a:srgbClr val="808080"/>
                </a:solidFill>
                <a:effectLst/>
                <a:uLnTx/>
                <a:uFillTx/>
                <a:latin typeface="Arial"/>
                <a:ea typeface="+mn-ea"/>
                <a:cs typeface="Arial"/>
              </a:rPr>
              <a:t>look </a:t>
            </a:r>
            <a:r>
              <a:rPr kumimoji="0" sz="1000" b="0" i="0" u="none" strike="noStrike" kern="1200" cap="none" spc="-5" normalizeH="0" baseline="0" noProof="0" dirty="0">
                <a:ln>
                  <a:noFill/>
                </a:ln>
                <a:solidFill>
                  <a:srgbClr val="808080"/>
                </a:solidFill>
                <a:effectLst/>
                <a:uLnTx/>
                <a:uFillTx/>
                <a:latin typeface="Arial"/>
                <a:ea typeface="+mn-ea"/>
                <a:cs typeface="Arial"/>
              </a:rPr>
              <a:t>back at</a:t>
            </a:r>
            <a:r>
              <a:rPr kumimoji="0" sz="1000" b="0" i="0" u="none" strike="noStrike" kern="1200" cap="none" spc="-55" normalizeH="0" baseline="0" noProof="0" dirty="0">
                <a:ln>
                  <a:noFill/>
                </a:ln>
                <a:solidFill>
                  <a:srgbClr val="808080"/>
                </a:solidFill>
                <a:effectLst/>
                <a:uLnTx/>
                <a:uFillTx/>
                <a:latin typeface="Arial"/>
                <a:ea typeface="+mn-ea"/>
                <a:cs typeface="Arial"/>
              </a:rPr>
              <a:t> </a:t>
            </a:r>
            <a:r>
              <a:rPr kumimoji="0" sz="1000" b="0" i="0" u="none" strike="noStrike" kern="1200" cap="none" spc="-10" normalizeH="0" baseline="0" noProof="0" dirty="0">
                <a:ln>
                  <a:noFill/>
                </a:ln>
                <a:solidFill>
                  <a:srgbClr val="808080"/>
                </a:solidFill>
                <a:effectLst/>
                <a:uLnTx/>
                <a:uFillTx/>
                <a:latin typeface="Arial"/>
                <a:ea typeface="+mn-ea"/>
                <a:cs typeface="Arial"/>
              </a:rPr>
              <a:t>what  </a:t>
            </a:r>
            <a:r>
              <a:rPr kumimoji="0" sz="1000" b="0" i="0" u="none" strike="noStrike" kern="1200" cap="none" spc="-5" normalizeH="0" baseline="0" noProof="0" dirty="0">
                <a:ln>
                  <a:noFill/>
                </a:ln>
                <a:solidFill>
                  <a:srgbClr val="808080"/>
                </a:solidFill>
                <a:effectLst/>
                <a:uLnTx/>
                <a:uFillTx/>
                <a:latin typeface="Arial"/>
                <a:ea typeface="+mn-ea"/>
                <a:cs typeface="Arial"/>
              </a:rPr>
              <a:t>has been</a:t>
            </a:r>
            <a:r>
              <a:rPr kumimoji="0" sz="1000" b="0" i="0" u="none" strike="noStrike" kern="1200" cap="none" spc="-110"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achieved,  </a:t>
            </a:r>
            <a:r>
              <a:rPr kumimoji="0" sz="1000" b="0" i="0" u="none" strike="noStrike" kern="1200" cap="none" spc="-10" normalizeH="0" baseline="0" noProof="0" dirty="0">
                <a:ln>
                  <a:noFill/>
                </a:ln>
                <a:solidFill>
                  <a:srgbClr val="808080"/>
                </a:solidFill>
                <a:effectLst/>
                <a:uLnTx/>
                <a:uFillTx/>
                <a:latin typeface="Arial"/>
                <a:ea typeface="+mn-ea"/>
                <a:cs typeface="Arial"/>
              </a:rPr>
              <a:t>did it </a:t>
            </a:r>
            <a:r>
              <a:rPr kumimoji="0" sz="1000" b="0" i="0" u="none" strike="noStrike" kern="1200" cap="none" spc="0" normalizeH="0" baseline="0" noProof="0" dirty="0">
                <a:ln>
                  <a:noFill/>
                </a:ln>
                <a:solidFill>
                  <a:srgbClr val="808080"/>
                </a:solidFill>
                <a:effectLst/>
                <a:uLnTx/>
                <a:uFillTx/>
                <a:latin typeface="Arial"/>
                <a:ea typeface="+mn-ea"/>
                <a:cs typeface="Arial"/>
              </a:rPr>
              <a:t>meet  </a:t>
            </a:r>
            <a:r>
              <a:rPr kumimoji="0" sz="1000" b="0" i="0" u="none" strike="noStrike" kern="1200" cap="none" spc="-5" normalizeH="0" baseline="0" noProof="0" dirty="0">
                <a:ln>
                  <a:noFill/>
                </a:ln>
                <a:solidFill>
                  <a:srgbClr val="808080"/>
                </a:solidFill>
                <a:effectLst/>
                <a:uLnTx/>
                <a:uFillTx/>
                <a:latin typeface="Arial"/>
                <a:ea typeface="+mn-ea"/>
                <a:cs typeface="Arial"/>
              </a:rPr>
              <a:t>expectations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70" name="object 70"/>
          <p:cNvSpPr txBox="1"/>
          <p:nvPr/>
        </p:nvSpPr>
        <p:spPr>
          <a:xfrm>
            <a:off x="5378958" y="4719065"/>
            <a:ext cx="1134110" cy="76073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Sprint  </a:t>
            </a:r>
            <a:r>
              <a:rPr kumimoji="0" sz="1200" b="1" i="0" u="none" strike="noStrike" kern="1200" cap="none" spc="-5" normalizeH="0" baseline="0" noProof="0" dirty="0">
                <a:ln>
                  <a:noFill/>
                </a:ln>
                <a:solidFill>
                  <a:srgbClr val="808080"/>
                </a:solidFill>
                <a:effectLst/>
                <a:uLnTx/>
                <a:uFillTx/>
                <a:latin typeface="Arial"/>
                <a:ea typeface="+mn-ea"/>
                <a:cs typeface="Arial"/>
              </a:rPr>
              <a:t>Retrospective</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40005" marR="5080" lvl="0" indent="0" algn="l" defTabSz="914400" rtl="0" eaLnBrk="1" fontAlgn="auto" latinLnBrk="0" hangingPunct="1">
              <a:lnSpc>
                <a:spcPct val="100000"/>
              </a:lnSpc>
              <a:spcBef>
                <a:spcPts val="509"/>
              </a:spcBef>
              <a:spcAft>
                <a:spcPts val="0"/>
              </a:spcAft>
              <a:buClrTx/>
              <a:buSzTx/>
              <a:buFontTx/>
              <a:buNone/>
              <a:tabLst/>
              <a:defRPr/>
            </a:pPr>
            <a:r>
              <a:rPr kumimoji="0" sz="1000" b="0" i="0" u="none" strike="noStrike" kern="1200" cap="none" spc="-5" normalizeH="0" baseline="0" noProof="0" dirty="0">
                <a:ln>
                  <a:noFill/>
                </a:ln>
                <a:solidFill>
                  <a:srgbClr val="808080"/>
                </a:solidFill>
                <a:effectLst/>
                <a:uLnTx/>
                <a:uFillTx/>
                <a:latin typeface="Arial"/>
                <a:ea typeface="+mn-ea"/>
                <a:cs typeface="Arial"/>
              </a:rPr>
              <a:t>A review at the</a:t>
            </a:r>
            <a:r>
              <a:rPr kumimoji="0" sz="1000" b="0" i="0" u="none" strike="noStrike" kern="1200" cap="none" spc="-75" normalizeH="0" baseline="0" noProof="0" dirty="0">
                <a:ln>
                  <a:noFill/>
                </a:ln>
                <a:solidFill>
                  <a:srgbClr val="808080"/>
                </a:solidFill>
                <a:effectLst/>
                <a:uLnTx/>
                <a:uFillTx/>
                <a:latin typeface="Arial"/>
                <a:ea typeface="+mn-ea"/>
                <a:cs typeface="Arial"/>
              </a:rPr>
              <a:t> </a:t>
            </a:r>
            <a:r>
              <a:rPr kumimoji="0" sz="1000" b="0" i="0" u="none" strike="noStrike" kern="1200" cap="none" spc="-5" normalizeH="0" baseline="0" noProof="0" dirty="0">
                <a:ln>
                  <a:noFill/>
                </a:ln>
                <a:solidFill>
                  <a:srgbClr val="808080"/>
                </a:solidFill>
                <a:effectLst/>
                <a:uLnTx/>
                <a:uFillTx/>
                <a:latin typeface="Arial"/>
                <a:ea typeface="+mn-ea"/>
                <a:cs typeface="Arial"/>
              </a:rPr>
              <a:t>end  of the</a:t>
            </a:r>
            <a:r>
              <a:rPr kumimoji="0" sz="1000" b="0" i="0" u="none" strike="noStrike" kern="1200" cap="none" spc="-85" normalizeH="0" baseline="0" noProof="0" dirty="0">
                <a:ln>
                  <a:noFill/>
                </a:ln>
                <a:solidFill>
                  <a:srgbClr val="808080"/>
                </a:solidFill>
                <a:effectLst/>
                <a:uLnTx/>
                <a:uFillTx/>
                <a:latin typeface="Arial"/>
                <a:ea typeface="+mn-ea"/>
                <a:cs typeface="Arial"/>
              </a:rPr>
              <a:t> </a:t>
            </a:r>
            <a:r>
              <a:rPr kumimoji="0" sz="1000" b="0" i="0" u="none" strike="noStrike" kern="1200" cap="none" spc="-10" normalizeH="0" baseline="0" noProof="0" dirty="0">
                <a:ln>
                  <a:noFill/>
                </a:ln>
                <a:solidFill>
                  <a:srgbClr val="808080"/>
                </a:solidFill>
                <a:effectLst/>
                <a:uLnTx/>
                <a:uFillTx/>
                <a:latin typeface="Arial"/>
                <a:ea typeface="+mn-ea"/>
                <a:cs typeface="Arial"/>
              </a:rPr>
              <a:t>‘release’</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71" name="object 71"/>
          <p:cNvSpPr/>
          <p:nvPr/>
        </p:nvSpPr>
        <p:spPr>
          <a:xfrm>
            <a:off x="4675632" y="1469123"/>
            <a:ext cx="497598" cy="479310"/>
          </a:xfrm>
          <a:prstGeom prst="rect">
            <a:avLst/>
          </a:prstGeom>
          <a:blipFill>
            <a:blip r:embed="rId3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4764023" y="1485887"/>
            <a:ext cx="279666" cy="275094"/>
          </a:xfrm>
          <a:prstGeom prst="rect">
            <a:avLst/>
          </a:prstGeom>
          <a:blipFill>
            <a:blip r:embed="rId3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4680205" y="1280147"/>
            <a:ext cx="521995" cy="521982"/>
          </a:xfrm>
          <a:prstGeom prst="rect">
            <a:avLst/>
          </a:prstGeom>
          <a:blipFill>
            <a:blip r:embed="rId3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4788410" y="1351790"/>
            <a:ext cx="224789" cy="130301"/>
          </a:xfrm>
          <a:prstGeom prst="rect">
            <a:avLst/>
          </a:prstGeom>
          <a:blipFill>
            <a:blip r:embed="rId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75"/>
          <p:cNvSpPr/>
          <p:nvPr/>
        </p:nvSpPr>
        <p:spPr>
          <a:xfrm>
            <a:off x="4876802" y="1656575"/>
            <a:ext cx="496087" cy="479310"/>
          </a:xfrm>
          <a:prstGeom prst="rect">
            <a:avLst/>
          </a:prstGeom>
          <a:blipFill>
            <a:blip r:embed="rId3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4965193" y="1671789"/>
            <a:ext cx="278155" cy="276644"/>
          </a:xfrm>
          <a:prstGeom prst="rect">
            <a:avLst/>
          </a:prstGeom>
          <a:blipFill>
            <a:blip r:embed="rId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4879847" y="1467599"/>
            <a:ext cx="521982" cy="520458"/>
          </a:xfrm>
          <a:prstGeom prst="rect">
            <a:avLst/>
          </a:prstGeom>
          <a:blipFill>
            <a:blip r:embed="rId3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4988054" y="1537718"/>
            <a:ext cx="224789" cy="131825"/>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4625340" y="1860791"/>
            <a:ext cx="497598" cy="480834"/>
          </a:xfrm>
          <a:prstGeom prst="rect">
            <a:avLst/>
          </a:prstGeom>
          <a:blipFill>
            <a:blip r:embed="rId4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4715257" y="1880577"/>
            <a:ext cx="278155" cy="276644"/>
          </a:xfrm>
          <a:prstGeom prst="rect">
            <a:avLst/>
          </a:prstGeom>
          <a:blipFill>
            <a:blip r:embed="rId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4629913" y="1671804"/>
            <a:ext cx="521995" cy="521995"/>
          </a:xfrm>
          <a:prstGeom prst="rect">
            <a:avLst/>
          </a:prstGeom>
          <a:blipFill>
            <a:blip r:embed="rId4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p:nvPr/>
        </p:nvSpPr>
        <p:spPr>
          <a:xfrm>
            <a:off x="4738117" y="1743457"/>
            <a:ext cx="224789" cy="130301"/>
          </a:xfrm>
          <a:prstGeom prst="rect">
            <a:avLst/>
          </a:prstGeom>
          <a:blipFill>
            <a:blip r:embed="rId4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bject 83"/>
          <p:cNvSpPr/>
          <p:nvPr/>
        </p:nvSpPr>
        <p:spPr>
          <a:xfrm>
            <a:off x="4870703" y="2139695"/>
            <a:ext cx="172974" cy="115062"/>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bject 84"/>
          <p:cNvSpPr/>
          <p:nvPr/>
        </p:nvSpPr>
        <p:spPr>
          <a:xfrm>
            <a:off x="4803649" y="1921764"/>
            <a:ext cx="282701" cy="209550"/>
          </a:xfrm>
          <a:prstGeom prst="rect">
            <a:avLst/>
          </a:prstGeom>
          <a:blipFill>
            <a:blip r:embed="rId4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p:nvPr/>
        </p:nvSpPr>
        <p:spPr>
          <a:xfrm>
            <a:off x="4887469" y="1993392"/>
            <a:ext cx="144017" cy="194310"/>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bject 86"/>
          <p:cNvSpPr/>
          <p:nvPr/>
        </p:nvSpPr>
        <p:spPr>
          <a:xfrm>
            <a:off x="4645152" y="4791443"/>
            <a:ext cx="532638" cy="506742"/>
          </a:xfrm>
          <a:prstGeom prst="rect">
            <a:avLst/>
          </a:prstGeom>
          <a:blipFill>
            <a:blip r:embed="rId4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4739642" y="4811255"/>
            <a:ext cx="296443" cy="293382"/>
          </a:xfrm>
          <a:prstGeom prst="rect">
            <a:avLst/>
          </a:prstGeom>
          <a:blipFill>
            <a:blip r:embed="rId4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p:nvPr/>
        </p:nvSpPr>
        <p:spPr>
          <a:xfrm>
            <a:off x="4652771" y="4588751"/>
            <a:ext cx="543318" cy="543318"/>
          </a:xfrm>
          <a:prstGeom prst="rect">
            <a:avLst/>
          </a:prstGeom>
          <a:blipFill>
            <a:blip r:embed="rId4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bject 89"/>
          <p:cNvSpPr/>
          <p:nvPr/>
        </p:nvSpPr>
        <p:spPr>
          <a:xfrm>
            <a:off x="4760978" y="4660393"/>
            <a:ext cx="246125" cy="140969"/>
          </a:xfrm>
          <a:prstGeom prst="rect">
            <a:avLst/>
          </a:prstGeom>
          <a:blipFill>
            <a:blip r:embed="rId4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90"/>
          <p:cNvSpPr/>
          <p:nvPr/>
        </p:nvSpPr>
        <p:spPr>
          <a:xfrm>
            <a:off x="4869179" y="5000220"/>
            <a:ext cx="532638" cy="505231"/>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91"/>
          <p:cNvSpPr/>
          <p:nvPr/>
        </p:nvSpPr>
        <p:spPr>
          <a:xfrm>
            <a:off x="4963669" y="5018481"/>
            <a:ext cx="296443" cy="293420"/>
          </a:xfrm>
          <a:prstGeom prst="rect">
            <a:avLst/>
          </a:prstGeom>
          <a:blipFill>
            <a:blip r:embed="rId5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92"/>
          <p:cNvSpPr/>
          <p:nvPr/>
        </p:nvSpPr>
        <p:spPr>
          <a:xfrm>
            <a:off x="4876800" y="4797539"/>
            <a:ext cx="541794" cy="543318"/>
          </a:xfrm>
          <a:prstGeom prst="rect">
            <a:avLst/>
          </a:prstGeom>
          <a:blipFill>
            <a:blip r:embed="rId5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object 93"/>
          <p:cNvSpPr/>
          <p:nvPr/>
        </p:nvSpPr>
        <p:spPr>
          <a:xfrm>
            <a:off x="4985005" y="4869181"/>
            <a:ext cx="246125" cy="140969"/>
          </a:xfrm>
          <a:prstGeom prst="rect">
            <a:avLst/>
          </a:prstGeom>
          <a:blipFill>
            <a:blip r:embed="rId5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94"/>
          <p:cNvSpPr/>
          <p:nvPr/>
        </p:nvSpPr>
        <p:spPr>
          <a:xfrm>
            <a:off x="4588766" y="5230367"/>
            <a:ext cx="532663" cy="505206"/>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object 95"/>
          <p:cNvSpPr/>
          <p:nvPr/>
        </p:nvSpPr>
        <p:spPr>
          <a:xfrm>
            <a:off x="4684776" y="5251653"/>
            <a:ext cx="294932" cy="293420"/>
          </a:xfrm>
          <a:prstGeom prst="rect">
            <a:avLst/>
          </a:prstGeom>
          <a:blipFill>
            <a:blip r:embed="rId5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96"/>
          <p:cNvSpPr/>
          <p:nvPr/>
        </p:nvSpPr>
        <p:spPr>
          <a:xfrm>
            <a:off x="4596384" y="5027663"/>
            <a:ext cx="543318" cy="543318"/>
          </a:xfrm>
          <a:prstGeom prst="rect">
            <a:avLst/>
          </a:prstGeom>
          <a:blipFill>
            <a:blip r:embed="rId5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bject 97"/>
          <p:cNvSpPr/>
          <p:nvPr/>
        </p:nvSpPr>
        <p:spPr>
          <a:xfrm>
            <a:off x="4704590" y="5099305"/>
            <a:ext cx="246125" cy="140969"/>
          </a:xfrm>
          <a:prstGeom prst="rect">
            <a:avLst/>
          </a:prstGeom>
          <a:blipFill>
            <a:blip r:embed="rId5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bject 98"/>
          <p:cNvSpPr/>
          <p:nvPr/>
        </p:nvSpPr>
        <p:spPr>
          <a:xfrm>
            <a:off x="4852415" y="5538215"/>
            <a:ext cx="192786" cy="119634"/>
          </a:xfrm>
          <a:prstGeom prst="rect">
            <a:avLst/>
          </a:prstGeom>
          <a:blipFill>
            <a:blip r:embed="rId5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object 99"/>
          <p:cNvSpPr/>
          <p:nvPr/>
        </p:nvSpPr>
        <p:spPr>
          <a:xfrm>
            <a:off x="4782311" y="5298924"/>
            <a:ext cx="307098" cy="227863"/>
          </a:xfrm>
          <a:prstGeom prst="rect">
            <a:avLst/>
          </a:prstGeom>
          <a:blipFill>
            <a:blip r:embed="rId5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bject 100"/>
          <p:cNvSpPr/>
          <p:nvPr/>
        </p:nvSpPr>
        <p:spPr>
          <a:xfrm>
            <a:off x="4881373" y="5379720"/>
            <a:ext cx="145541" cy="209550"/>
          </a:xfrm>
          <a:prstGeom prst="rect">
            <a:avLst/>
          </a:prstGeom>
          <a:blipFill>
            <a:blip r:embed="rId5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bject 101"/>
          <p:cNvSpPr/>
          <p:nvPr/>
        </p:nvSpPr>
        <p:spPr>
          <a:xfrm>
            <a:off x="4690871" y="3715488"/>
            <a:ext cx="529602" cy="503707"/>
          </a:xfrm>
          <a:prstGeom prst="rect">
            <a:avLst/>
          </a:prstGeom>
          <a:blipFill>
            <a:blip r:embed="rId6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object 102"/>
          <p:cNvSpPr/>
          <p:nvPr/>
        </p:nvSpPr>
        <p:spPr>
          <a:xfrm>
            <a:off x="4785359" y="3735325"/>
            <a:ext cx="293420" cy="290321"/>
          </a:xfrm>
          <a:prstGeom prst="rect">
            <a:avLst/>
          </a:prstGeom>
          <a:blipFill>
            <a:blip r:embed="rId6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103"/>
          <p:cNvSpPr/>
          <p:nvPr/>
        </p:nvSpPr>
        <p:spPr>
          <a:xfrm>
            <a:off x="4696967" y="3514331"/>
            <a:ext cx="541794" cy="541794"/>
          </a:xfrm>
          <a:prstGeom prst="rect">
            <a:avLst/>
          </a:prstGeom>
          <a:blipFill>
            <a:blip r:embed="rId6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object 104"/>
          <p:cNvSpPr/>
          <p:nvPr/>
        </p:nvSpPr>
        <p:spPr>
          <a:xfrm>
            <a:off x="4805173" y="3585973"/>
            <a:ext cx="244601" cy="139445"/>
          </a:xfrm>
          <a:prstGeom prst="rect">
            <a:avLst/>
          </a:prstGeom>
          <a:blipFill>
            <a:blip r:embed="rId6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object 105"/>
          <p:cNvSpPr/>
          <p:nvPr/>
        </p:nvSpPr>
        <p:spPr>
          <a:xfrm>
            <a:off x="4913378" y="3922778"/>
            <a:ext cx="528091" cy="503681"/>
          </a:xfrm>
          <a:prstGeom prst="rect">
            <a:avLst/>
          </a:prstGeom>
          <a:blipFill>
            <a:blip r:embed="rId6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object 106"/>
          <p:cNvSpPr/>
          <p:nvPr/>
        </p:nvSpPr>
        <p:spPr>
          <a:xfrm>
            <a:off x="5006342" y="3941040"/>
            <a:ext cx="294893" cy="291871"/>
          </a:xfrm>
          <a:prstGeom prst="rect">
            <a:avLst/>
          </a:prstGeom>
          <a:blipFill>
            <a:blip r:embed="rId6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bject 107"/>
          <p:cNvSpPr/>
          <p:nvPr/>
        </p:nvSpPr>
        <p:spPr>
          <a:xfrm>
            <a:off x="4919473" y="3720071"/>
            <a:ext cx="541781" cy="541794"/>
          </a:xfrm>
          <a:prstGeom prst="rect">
            <a:avLst/>
          </a:prstGeom>
          <a:blipFill>
            <a:blip r:embed="rId6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108"/>
          <p:cNvSpPr/>
          <p:nvPr/>
        </p:nvSpPr>
        <p:spPr>
          <a:xfrm>
            <a:off x="5027678" y="3791713"/>
            <a:ext cx="244601" cy="140969"/>
          </a:xfrm>
          <a:prstGeom prst="rect">
            <a:avLst/>
          </a:prstGeom>
          <a:blipFill>
            <a:blip r:embed="rId6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09"/>
          <p:cNvSpPr/>
          <p:nvPr/>
        </p:nvSpPr>
        <p:spPr>
          <a:xfrm>
            <a:off x="4533902" y="4046222"/>
            <a:ext cx="528091" cy="503681"/>
          </a:xfrm>
          <a:prstGeom prst="rect">
            <a:avLst/>
          </a:prstGeom>
          <a:blipFill>
            <a:blip r:embed="rId6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110"/>
          <p:cNvSpPr/>
          <p:nvPr/>
        </p:nvSpPr>
        <p:spPr>
          <a:xfrm>
            <a:off x="4628388" y="4067532"/>
            <a:ext cx="293382" cy="291871"/>
          </a:xfrm>
          <a:prstGeom prst="rect">
            <a:avLst/>
          </a:prstGeom>
          <a:blipFill>
            <a:blip r:embed="rId6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object 111"/>
          <p:cNvSpPr/>
          <p:nvPr/>
        </p:nvSpPr>
        <p:spPr>
          <a:xfrm>
            <a:off x="4539998" y="3843515"/>
            <a:ext cx="541781" cy="541794"/>
          </a:xfrm>
          <a:prstGeom prst="rect">
            <a:avLst/>
          </a:prstGeom>
          <a:blipFill>
            <a:blip r:embed="rId6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object 112"/>
          <p:cNvSpPr/>
          <p:nvPr/>
        </p:nvSpPr>
        <p:spPr>
          <a:xfrm>
            <a:off x="4648202" y="3915157"/>
            <a:ext cx="244601" cy="140969"/>
          </a:xfrm>
          <a:prstGeom prst="rect">
            <a:avLst/>
          </a:prstGeom>
          <a:blipFill>
            <a:blip r:embed="rId7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object 113"/>
          <p:cNvSpPr/>
          <p:nvPr/>
        </p:nvSpPr>
        <p:spPr>
          <a:xfrm>
            <a:off x="4815840" y="4343402"/>
            <a:ext cx="191262" cy="119633"/>
          </a:xfrm>
          <a:prstGeom prst="rect">
            <a:avLst/>
          </a:prstGeom>
          <a:blipFill>
            <a:blip r:embed="rId7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object 114"/>
          <p:cNvSpPr/>
          <p:nvPr/>
        </p:nvSpPr>
        <p:spPr>
          <a:xfrm>
            <a:off x="4725925" y="4113238"/>
            <a:ext cx="305587" cy="226352"/>
          </a:xfrm>
          <a:prstGeom prst="rect">
            <a:avLst/>
          </a:prstGeom>
          <a:blipFill>
            <a:blip r:embed="rId7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object 115"/>
          <p:cNvSpPr/>
          <p:nvPr/>
        </p:nvSpPr>
        <p:spPr>
          <a:xfrm>
            <a:off x="4823461" y="4194049"/>
            <a:ext cx="145541" cy="208025"/>
          </a:xfrm>
          <a:prstGeom prst="rect">
            <a:avLst/>
          </a:prstGeom>
          <a:blipFill>
            <a:blip r:embed="rId7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116"/>
          <p:cNvSpPr/>
          <p:nvPr/>
        </p:nvSpPr>
        <p:spPr>
          <a:xfrm>
            <a:off x="4959096" y="4268700"/>
            <a:ext cx="493026" cy="476275"/>
          </a:xfrm>
          <a:prstGeom prst="rect">
            <a:avLst/>
          </a:prstGeom>
          <a:blipFill>
            <a:blip r:embed="rId7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117"/>
          <p:cNvSpPr/>
          <p:nvPr/>
        </p:nvSpPr>
        <p:spPr>
          <a:xfrm>
            <a:off x="5047488" y="4283951"/>
            <a:ext cx="276606" cy="275094"/>
          </a:xfrm>
          <a:prstGeom prst="rect">
            <a:avLst/>
          </a:prstGeom>
          <a:blipFill>
            <a:blip r:embed="rId7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bject 118"/>
          <p:cNvSpPr/>
          <p:nvPr/>
        </p:nvSpPr>
        <p:spPr>
          <a:xfrm>
            <a:off x="4963669" y="4081248"/>
            <a:ext cx="518947" cy="518947"/>
          </a:xfrm>
          <a:prstGeom prst="rect">
            <a:avLst/>
          </a:prstGeom>
          <a:blipFill>
            <a:blip r:embed="rId7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119"/>
          <p:cNvSpPr/>
          <p:nvPr/>
        </p:nvSpPr>
        <p:spPr>
          <a:xfrm>
            <a:off x="5071873" y="4152902"/>
            <a:ext cx="221741" cy="128777"/>
          </a:xfrm>
          <a:prstGeom prst="rect">
            <a:avLst/>
          </a:prstGeom>
          <a:blipFill>
            <a:blip r:embed="rId7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bject 120"/>
          <p:cNvSpPr/>
          <p:nvPr/>
        </p:nvSpPr>
        <p:spPr>
          <a:xfrm>
            <a:off x="4837176" y="4285475"/>
            <a:ext cx="435114" cy="375678"/>
          </a:xfrm>
          <a:prstGeom prst="rect">
            <a:avLst/>
          </a:prstGeom>
          <a:blipFill>
            <a:blip r:embed="rId7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bject 121"/>
          <p:cNvSpPr/>
          <p:nvPr/>
        </p:nvSpPr>
        <p:spPr>
          <a:xfrm>
            <a:off x="4687823" y="2522196"/>
            <a:ext cx="521982" cy="499135"/>
          </a:xfrm>
          <a:prstGeom prst="rect">
            <a:avLst/>
          </a:prstGeom>
          <a:blipFill>
            <a:blip r:embed="rId7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bject 122"/>
          <p:cNvSpPr/>
          <p:nvPr/>
        </p:nvSpPr>
        <p:spPr>
          <a:xfrm>
            <a:off x="4780788" y="2540457"/>
            <a:ext cx="290360" cy="288848"/>
          </a:xfrm>
          <a:prstGeom prst="rect">
            <a:avLst/>
          </a:prstGeom>
          <a:blipFill>
            <a:blip r:embed="rId8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bject 123"/>
          <p:cNvSpPr/>
          <p:nvPr/>
        </p:nvSpPr>
        <p:spPr>
          <a:xfrm>
            <a:off x="4693920" y="2322563"/>
            <a:ext cx="537222" cy="538746"/>
          </a:xfrm>
          <a:prstGeom prst="rect">
            <a:avLst/>
          </a:prstGeom>
          <a:blipFill>
            <a:blip r:embed="rId8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bject 124"/>
          <p:cNvSpPr/>
          <p:nvPr/>
        </p:nvSpPr>
        <p:spPr>
          <a:xfrm>
            <a:off x="4802125" y="2394204"/>
            <a:ext cx="240029" cy="139446"/>
          </a:xfrm>
          <a:prstGeom prst="rect">
            <a:avLst/>
          </a:prstGeom>
          <a:blipFill>
            <a:blip r:embed="rId8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bject 125"/>
          <p:cNvSpPr/>
          <p:nvPr/>
        </p:nvSpPr>
        <p:spPr>
          <a:xfrm>
            <a:off x="4905755" y="2724899"/>
            <a:ext cx="521982" cy="497598"/>
          </a:xfrm>
          <a:prstGeom prst="rect">
            <a:avLst/>
          </a:prstGeom>
          <a:blipFill>
            <a:blip r:embed="rId8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126"/>
          <p:cNvSpPr/>
          <p:nvPr/>
        </p:nvSpPr>
        <p:spPr>
          <a:xfrm>
            <a:off x="4998720" y="2743176"/>
            <a:ext cx="290360" cy="287299"/>
          </a:xfrm>
          <a:prstGeom prst="rect">
            <a:avLst/>
          </a:prstGeom>
          <a:blipFill>
            <a:blip r:embed="rId8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127"/>
          <p:cNvSpPr/>
          <p:nvPr/>
        </p:nvSpPr>
        <p:spPr>
          <a:xfrm>
            <a:off x="4911852" y="2525244"/>
            <a:ext cx="537222" cy="537235"/>
          </a:xfrm>
          <a:prstGeom prst="rect">
            <a:avLst/>
          </a:prstGeom>
          <a:blipFill>
            <a:blip r:embed="rId8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128"/>
          <p:cNvSpPr/>
          <p:nvPr/>
        </p:nvSpPr>
        <p:spPr>
          <a:xfrm>
            <a:off x="5018534" y="2596895"/>
            <a:ext cx="241553" cy="137922"/>
          </a:xfrm>
          <a:prstGeom prst="rect">
            <a:avLst/>
          </a:prstGeom>
          <a:blipFill>
            <a:blip r:embed="rId8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bject 129"/>
          <p:cNvSpPr/>
          <p:nvPr/>
        </p:nvSpPr>
        <p:spPr>
          <a:xfrm>
            <a:off x="4533902" y="2845295"/>
            <a:ext cx="521995" cy="499122"/>
          </a:xfrm>
          <a:prstGeom prst="rect">
            <a:avLst/>
          </a:prstGeom>
          <a:blipFill>
            <a:blip r:embed="rId8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bject 130"/>
          <p:cNvSpPr/>
          <p:nvPr/>
        </p:nvSpPr>
        <p:spPr>
          <a:xfrm>
            <a:off x="4626864" y="2866631"/>
            <a:ext cx="290322" cy="288810"/>
          </a:xfrm>
          <a:prstGeom prst="rect">
            <a:avLst/>
          </a:prstGeom>
          <a:blipFill>
            <a:blip r:embed="rId8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bject 131"/>
          <p:cNvSpPr/>
          <p:nvPr/>
        </p:nvSpPr>
        <p:spPr>
          <a:xfrm>
            <a:off x="4539996" y="2645651"/>
            <a:ext cx="537210" cy="537222"/>
          </a:xfrm>
          <a:prstGeom prst="rect">
            <a:avLst/>
          </a:prstGeom>
          <a:blipFill>
            <a:blip r:embed="rId8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bject 132"/>
          <p:cNvSpPr/>
          <p:nvPr/>
        </p:nvSpPr>
        <p:spPr>
          <a:xfrm>
            <a:off x="4648202" y="2717292"/>
            <a:ext cx="240029" cy="137922"/>
          </a:xfrm>
          <a:prstGeom prst="rect">
            <a:avLst/>
          </a:prstGeom>
          <a:blipFill>
            <a:blip r:embed="rId9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bject 133"/>
          <p:cNvSpPr/>
          <p:nvPr/>
        </p:nvSpPr>
        <p:spPr>
          <a:xfrm>
            <a:off x="4811269" y="3136392"/>
            <a:ext cx="188213" cy="119634"/>
          </a:xfrm>
          <a:prstGeom prst="rect">
            <a:avLst/>
          </a:prstGeom>
          <a:blipFill>
            <a:blip r:embed="rId9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bject 134"/>
          <p:cNvSpPr/>
          <p:nvPr/>
        </p:nvSpPr>
        <p:spPr>
          <a:xfrm>
            <a:off x="4722878" y="2912366"/>
            <a:ext cx="300989" cy="223265"/>
          </a:xfrm>
          <a:prstGeom prst="rect">
            <a:avLst/>
          </a:prstGeom>
          <a:blipFill>
            <a:blip r:embed="rId9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bject 135"/>
          <p:cNvSpPr/>
          <p:nvPr/>
        </p:nvSpPr>
        <p:spPr>
          <a:xfrm>
            <a:off x="4817366" y="2990090"/>
            <a:ext cx="145541" cy="204977"/>
          </a:xfrm>
          <a:prstGeom prst="rect">
            <a:avLst/>
          </a:prstGeom>
          <a:blipFill>
            <a:blip r:embed="rId9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bject 136"/>
          <p:cNvSpPr/>
          <p:nvPr/>
        </p:nvSpPr>
        <p:spPr>
          <a:xfrm>
            <a:off x="4951476" y="3064751"/>
            <a:ext cx="485406" cy="471690"/>
          </a:xfrm>
          <a:prstGeom prst="rect">
            <a:avLst/>
          </a:prstGeom>
          <a:blipFill>
            <a:blip r:embed="rId9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bject 137"/>
          <p:cNvSpPr/>
          <p:nvPr/>
        </p:nvSpPr>
        <p:spPr>
          <a:xfrm>
            <a:off x="5038346" y="3078441"/>
            <a:ext cx="273583" cy="272072"/>
          </a:xfrm>
          <a:prstGeom prst="rect">
            <a:avLst/>
          </a:prstGeom>
          <a:blipFill>
            <a:blip r:embed="rId9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bject 138"/>
          <p:cNvSpPr/>
          <p:nvPr/>
        </p:nvSpPr>
        <p:spPr>
          <a:xfrm>
            <a:off x="4954525" y="2878823"/>
            <a:ext cx="514375" cy="515886"/>
          </a:xfrm>
          <a:prstGeom prst="rect">
            <a:avLst/>
          </a:prstGeom>
          <a:blipFill>
            <a:blip r:embed="rId9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object 139"/>
          <p:cNvSpPr/>
          <p:nvPr/>
        </p:nvSpPr>
        <p:spPr>
          <a:xfrm>
            <a:off x="5062728" y="2950466"/>
            <a:ext cx="217170" cy="127253"/>
          </a:xfrm>
          <a:prstGeom prst="rect">
            <a:avLst/>
          </a:prstGeom>
          <a:blipFill>
            <a:blip r:embed="rId9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bject 140"/>
          <p:cNvSpPr/>
          <p:nvPr/>
        </p:nvSpPr>
        <p:spPr>
          <a:xfrm>
            <a:off x="4832603" y="3079991"/>
            <a:ext cx="429018" cy="369582"/>
          </a:xfrm>
          <a:prstGeom prst="rect">
            <a:avLst/>
          </a:prstGeom>
          <a:blipFill>
            <a:blip r:embed="rId9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object 141"/>
          <p:cNvSpPr/>
          <p:nvPr/>
        </p:nvSpPr>
        <p:spPr>
          <a:xfrm>
            <a:off x="8048245" y="1400543"/>
            <a:ext cx="473227" cy="461022"/>
          </a:xfrm>
          <a:prstGeom prst="rect">
            <a:avLst/>
          </a:prstGeom>
          <a:blipFill>
            <a:blip r:embed="rId9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bject 142"/>
          <p:cNvSpPr/>
          <p:nvPr/>
        </p:nvSpPr>
        <p:spPr>
          <a:xfrm>
            <a:off x="8133590" y="1412735"/>
            <a:ext cx="267461" cy="265950"/>
          </a:xfrm>
          <a:prstGeom prst="rect">
            <a:avLst/>
          </a:prstGeom>
          <a:blipFill>
            <a:blip r:embed="rId10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bject 143"/>
          <p:cNvSpPr/>
          <p:nvPr/>
        </p:nvSpPr>
        <p:spPr>
          <a:xfrm>
            <a:off x="8051292" y="1220711"/>
            <a:ext cx="506742" cy="506742"/>
          </a:xfrm>
          <a:prstGeom prst="rect">
            <a:avLst/>
          </a:prstGeom>
          <a:blipFill>
            <a:blip r:embed="rId10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object 144"/>
          <p:cNvSpPr/>
          <p:nvPr/>
        </p:nvSpPr>
        <p:spPr>
          <a:xfrm>
            <a:off x="8157971" y="1292352"/>
            <a:ext cx="211074" cy="122682"/>
          </a:xfrm>
          <a:prstGeom prst="rect">
            <a:avLst/>
          </a:prstGeom>
          <a:blipFill>
            <a:blip r:embed="rId10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bject 145"/>
          <p:cNvSpPr/>
          <p:nvPr/>
        </p:nvSpPr>
        <p:spPr>
          <a:xfrm>
            <a:off x="8232649" y="1571220"/>
            <a:ext cx="473227" cy="462559"/>
          </a:xfrm>
          <a:prstGeom prst="rect">
            <a:avLst/>
          </a:prstGeom>
          <a:blipFill>
            <a:blip r:embed="rId10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bject 146"/>
          <p:cNvSpPr/>
          <p:nvPr/>
        </p:nvSpPr>
        <p:spPr>
          <a:xfrm>
            <a:off x="8317992" y="1584909"/>
            <a:ext cx="267500" cy="265988"/>
          </a:xfrm>
          <a:prstGeom prst="rect">
            <a:avLst/>
          </a:prstGeom>
          <a:blipFill>
            <a:blip r:embed="rId10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bject 147"/>
          <p:cNvSpPr/>
          <p:nvPr/>
        </p:nvSpPr>
        <p:spPr>
          <a:xfrm>
            <a:off x="8235695" y="1391399"/>
            <a:ext cx="506742" cy="508266"/>
          </a:xfrm>
          <a:prstGeom prst="rect">
            <a:avLst/>
          </a:prstGeom>
          <a:blipFill>
            <a:blip r:embed="rId10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object 148"/>
          <p:cNvSpPr/>
          <p:nvPr/>
        </p:nvSpPr>
        <p:spPr>
          <a:xfrm>
            <a:off x="8343900" y="1463041"/>
            <a:ext cx="209550" cy="124205"/>
          </a:xfrm>
          <a:prstGeom prst="rect">
            <a:avLst/>
          </a:prstGeom>
          <a:blipFill>
            <a:blip r:embed="rId10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bject 149"/>
          <p:cNvSpPr/>
          <p:nvPr/>
        </p:nvSpPr>
        <p:spPr>
          <a:xfrm>
            <a:off x="8002525" y="1760207"/>
            <a:ext cx="473227" cy="462546"/>
          </a:xfrm>
          <a:prstGeom prst="rect">
            <a:avLst/>
          </a:prstGeom>
          <a:blipFill>
            <a:blip r:embed="rId10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object 150"/>
          <p:cNvSpPr/>
          <p:nvPr/>
        </p:nvSpPr>
        <p:spPr>
          <a:xfrm>
            <a:off x="8086345" y="1776933"/>
            <a:ext cx="269011" cy="265988"/>
          </a:xfrm>
          <a:prstGeom prst="rect">
            <a:avLst/>
          </a:prstGeom>
          <a:blipFill>
            <a:blip r:embed="rId10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bject 151"/>
          <p:cNvSpPr/>
          <p:nvPr/>
        </p:nvSpPr>
        <p:spPr>
          <a:xfrm>
            <a:off x="8004049" y="1581899"/>
            <a:ext cx="508279" cy="506742"/>
          </a:xfrm>
          <a:prstGeom prst="rect">
            <a:avLst/>
          </a:prstGeom>
          <a:blipFill>
            <a:blip r:embed="rId10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object 152"/>
          <p:cNvSpPr/>
          <p:nvPr/>
        </p:nvSpPr>
        <p:spPr>
          <a:xfrm>
            <a:off x="8112252" y="1652018"/>
            <a:ext cx="211074" cy="124205"/>
          </a:xfrm>
          <a:prstGeom prst="rect">
            <a:avLst/>
          </a:prstGeom>
          <a:blipFill>
            <a:blip r:embed="rId10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object 153"/>
          <p:cNvSpPr/>
          <p:nvPr/>
        </p:nvSpPr>
        <p:spPr>
          <a:xfrm>
            <a:off x="8237221" y="2017778"/>
            <a:ext cx="160781" cy="110489"/>
          </a:xfrm>
          <a:prstGeom prst="rect">
            <a:avLst/>
          </a:prstGeom>
          <a:blipFill>
            <a:blip r:embed="rId1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object 154"/>
          <p:cNvSpPr/>
          <p:nvPr/>
        </p:nvSpPr>
        <p:spPr>
          <a:xfrm>
            <a:off x="8171688" y="1815083"/>
            <a:ext cx="264414" cy="195834"/>
          </a:xfrm>
          <a:prstGeom prst="rect">
            <a:avLst/>
          </a:prstGeom>
          <a:blipFill>
            <a:blip r:embed="rId1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object 155"/>
          <p:cNvSpPr/>
          <p:nvPr/>
        </p:nvSpPr>
        <p:spPr>
          <a:xfrm>
            <a:off x="8244840" y="1882141"/>
            <a:ext cx="140970" cy="182117"/>
          </a:xfrm>
          <a:prstGeom prst="rect">
            <a:avLst/>
          </a:prstGeom>
          <a:blipFill>
            <a:blip r:embed="rId1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object 156"/>
          <p:cNvSpPr/>
          <p:nvPr/>
        </p:nvSpPr>
        <p:spPr>
          <a:xfrm>
            <a:off x="7168895" y="1341107"/>
            <a:ext cx="677418" cy="784110"/>
          </a:xfrm>
          <a:prstGeom prst="rect">
            <a:avLst/>
          </a:prstGeom>
          <a:blipFill>
            <a:blip r:embed="rId1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object 157"/>
          <p:cNvSpPr txBox="1"/>
          <p:nvPr/>
        </p:nvSpPr>
        <p:spPr>
          <a:xfrm>
            <a:off x="7442707" y="1656081"/>
            <a:ext cx="314960" cy="394335"/>
          </a:xfrm>
          <a:prstGeom prst="rect">
            <a:avLst/>
          </a:prstGeom>
        </p:spPr>
        <p:txBody>
          <a:bodyPr vert="horz" wrap="square" lIns="0" tIns="11430" rIns="0" bIns="0" rtlCol="0">
            <a:spAutoFit/>
          </a:bodyPr>
          <a:lstStyle/>
          <a:p>
            <a:pPr marL="12700" marR="5080" lvl="0" indent="0" algn="l" defTabSz="914400" rtl="0" eaLnBrk="1" fontAlgn="auto" latinLnBrk="0" hangingPunct="1">
              <a:lnSpc>
                <a:spcPct val="101099"/>
              </a:lnSpc>
              <a:spcBef>
                <a:spcPts val="90"/>
              </a:spcBef>
              <a:spcAft>
                <a:spcPts val="0"/>
              </a:spcAft>
              <a:buClrTx/>
              <a:buSzTx/>
              <a:buFontTx/>
              <a:buNone/>
              <a:tabLst/>
              <a:defRPr/>
            </a:pPr>
            <a:r>
              <a:rPr kumimoji="0" sz="600" b="0" i="0" u="none" strike="noStrike" kern="1200" cap="none" spc="-5" normalizeH="0" baseline="0" noProof="0" dirty="0">
                <a:ln>
                  <a:noFill/>
                </a:ln>
                <a:solidFill>
                  <a:srgbClr val="808080"/>
                </a:solidFill>
                <a:effectLst/>
                <a:uLnTx/>
                <a:uFillTx/>
                <a:latin typeface="Arial"/>
                <a:ea typeface="+mn-ea"/>
                <a:cs typeface="Arial"/>
              </a:rPr>
              <a:t>E</a:t>
            </a:r>
            <a:r>
              <a:rPr kumimoji="0" sz="600" b="0" i="0" u="none" strike="noStrike" kern="1200" cap="none" spc="-15" normalizeH="0" baseline="0" noProof="0" dirty="0">
                <a:ln>
                  <a:noFill/>
                </a:ln>
                <a:solidFill>
                  <a:srgbClr val="808080"/>
                </a:solidFill>
                <a:effectLst/>
                <a:uLnTx/>
                <a:uFillTx/>
                <a:latin typeface="Arial"/>
                <a:ea typeface="+mn-ea"/>
                <a:cs typeface="Arial"/>
              </a:rPr>
              <a:t>x</a:t>
            </a:r>
            <a:r>
              <a:rPr kumimoji="0" sz="600" b="0" i="0" u="none" strike="noStrike" kern="1200" cap="none" spc="-5" normalizeH="0" baseline="0" noProof="0" dirty="0">
                <a:ln>
                  <a:noFill/>
                </a:ln>
                <a:solidFill>
                  <a:srgbClr val="808080"/>
                </a:solidFill>
                <a:effectLst/>
                <a:uLnTx/>
                <a:uFillTx/>
                <a:latin typeface="Arial"/>
                <a:ea typeface="+mn-ea"/>
                <a:cs typeface="Arial"/>
              </a:rPr>
              <a:t>ce</a:t>
            </a:r>
            <a:r>
              <a:rPr kumimoji="0" sz="600" b="0" i="0" u="none" strike="noStrike" kern="1200" cap="none" spc="0" normalizeH="0" baseline="0" noProof="0" dirty="0">
                <a:ln>
                  <a:noFill/>
                </a:ln>
                <a:solidFill>
                  <a:srgbClr val="808080"/>
                </a:solidFill>
                <a:effectLst/>
                <a:uLnTx/>
                <a:uFillTx/>
                <a:latin typeface="Arial"/>
                <a:ea typeface="+mn-ea"/>
                <a:cs typeface="Arial"/>
              </a:rPr>
              <a:t>ll</a:t>
            </a:r>
            <a:r>
              <a:rPr kumimoji="0" sz="600" b="0" i="0" u="none" strike="noStrike" kern="1200" cap="none" spc="-5" normalizeH="0" baseline="0" noProof="0" dirty="0">
                <a:ln>
                  <a:noFill/>
                </a:ln>
                <a:solidFill>
                  <a:srgbClr val="808080"/>
                </a:solidFill>
                <a:effectLst/>
                <a:uLnTx/>
                <a:uFillTx/>
                <a:latin typeface="Arial"/>
                <a:ea typeface="+mn-ea"/>
                <a:cs typeface="Arial"/>
              </a:rPr>
              <a:t>en  </a:t>
            </a:r>
            <a:r>
              <a:rPr kumimoji="0" sz="600" b="0" i="0" u="none" strike="noStrike" kern="1200" cap="none" spc="-30" normalizeH="0" baseline="0" noProof="0" dirty="0">
                <a:ln>
                  <a:noFill/>
                </a:ln>
                <a:solidFill>
                  <a:srgbClr val="808080"/>
                </a:solidFill>
                <a:effectLst/>
                <a:uLnTx/>
                <a:uFillTx/>
                <a:latin typeface="Arial"/>
                <a:ea typeface="+mn-ea"/>
                <a:cs typeface="Arial"/>
              </a:rPr>
              <a:t>tGood  </a:t>
            </a:r>
            <a:r>
              <a:rPr kumimoji="0" sz="600" b="0" i="0" u="none" strike="noStrike" kern="1200" cap="none" spc="-5" normalizeH="0" baseline="0" noProof="0" dirty="0">
                <a:ln>
                  <a:noFill/>
                </a:ln>
                <a:solidFill>
                  <a:srgbClr val="808080"/>
                </a:solidFill>
                <a:effectLst/>
                <a:uLnTx/>
                <a:uFillTx/>
                <a:latin typeface="Arial"/>
                <a:ea typeface="+mn-ea"/>
                <a:cs typeface="Arial"/>
              </a:rPr>
              <a:t>Aver  </a:t>
            </a:r>
            <a:r>
              <a:rPr kumimoji="0" sz="900" b="0" i="0" u="none" strike="noStrike" kern="1200" cap="none" spc="-217" normalizeH="0" baseline="4629" noProof="0" dirty="0">
                <a:ln>
                  <a:noFill/>
                </a:ln>
                <a:solidFill>
                  <a:srgbClr val="808080"/>
                </a:solidFill>
                <a:effectLst/>
                <a:uLnTx/>
                <a:uFillTx/>
                <a:latin typeface="Arial"/>
                <a:ea typeface="+mn-ea"/>
                <a:cs typeface="Arial"/>
              </a:rPr>
              <a:t>a</a:t>
            </a:r>
            <a:r>
              <a:rPr kumimoji="0" sz="600" b="0" i="0" u="none" strike="noStrike" kern="1200" cap="none" spc="-145" normalizeH="0" baseline="0" noProof="0" dirty="0">
                <a:ln>
                  <a:noFill/>
                </a:ln>
                <a:solidFill>
                  <a:srgbClr val="808080"/>
                </a:solidFill>
                <a:effectLst/>
                <a:uLnTx/>
                <a:uFillTx/>
                <a:latin typeface="Arial"/>
                <a:ea typeface="+mn-ea"/>
                <a:cs typeface="Arial"/>
              </a:rPr>
              <a:t>P</a:t>
            </a:r>
            <a:r>
              <a:rPr kumimoji="0" sz="900" b="0" i="0" u="none" strike="noStrike" kern="1200" cap="none" spc="-217" normalizeH="0" baseline="4629" noProof="0" dirty="0">
                <a:ln>
                  <a:noFill/>
                </a:ln>
                <a:solidFill>
                  <a:srgbClr val="808080"/>
                </a:solidFill>
                <a:effectLst/>
                <a:uLnTx/>
                <a:uFillTx/>
                <a:latin typeface="Arial"/>
                <a:ea typeface="+mn-ea"/>
                <a:cs typeface="Arial"/>
              </a:rPr>
              <a:t>g</a:t>
            </a:r>
            <a:r>
              <a:rPr kumimoji="0" sz="600" b="0" i="0" u="none" strike="noStrike" kern="1200" cap="none" spc="-145" normalizeH="0" baseline="0" noProof="0" dirty="0">
                <a:ln>
                  <a:noFill/>
                </a:ln>
                <a:solidFill>
                  <a:srgbClr val="808080"/>
                </a:solidFill>
                <a:effectLst/>
                <a:uLnTx/>
                <a:uFillTx/>
                <a:latin typeface="Arial"/>
                <a:ea typeface="+mn-ea"/>
                <a:cs typeface="Arial"/>
              </a:rPr>
              <a:t>o</a:t>
            </a:r>
            <a:r>
              <a:rPr kumimoji="0" sz="900" b="0" i="0" u="none" strike="noStrike" kern="1200" cap="none" spc="-217" normalizeH="0" baseline="4629" noProof="0" dirty="0">
                <a:ln>
                  <a:noFill/>
                </a:ln>
                <a:solidFill>
                  <a:srgbClr val="808080"/>
                </a:solidFill>
                <a:effectLst/>
                <a:uLnTx/>
                <a:uFillTx/>
                <a:latin typeface="Arial"/>
                <a:ea typeface="+mn-ea"/>
                <a:cs typeface="Arial"/>
              </a:rPr>
              <a:t>e</a:t>
            </a:r>
            <a:r>
              <a:rPr kumimoji="0" sz="600" b="0" i="0" u="none" strike="noStrike" kern="1200" cap="none" spc="-145" normalizeH="0" baseline="0" noProof="0" dirty="0">
                <a:ln>
                  <a:noFill/>
                </a:ln>
                <a:solidFill>
                  <a:srgbClr val="808080"/>
                </a:solidFill>
                <a:effectLst/>
                <a:uLnTx/>
                <a:uFillTx/>
                <a:latin typeface="Arial"/>
                <a:ea typeface="+mn-ea"/>
                <a:cs typeface="Arial"/>
              </a:rPr>
              <a:t>or</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158" name="object 158"/>
          <p:cNvSpPr/>
          <p:nvPr/>
        </p:nvSpPr>
        <p:spPr>
          <a:xfrm>
            <a:off x="7082030" y="2811779"/>
            <a:ext cx="1548383" cy="2087880"/>
          </a:xfrm>
          <a:prstGeom prst="rect">
            <a:avLst/>
          </a:prstGeom>
          <a:blipFill>
            <a:blip r:embed="rId1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object 159"/>
          <p:cNvSpPr/>
          <p:nvPr/>
        </p:nvSpPr>
        <p:spPr>
          <a:xfrm>
            <a:off x="7129273" y="2839213"/>
            <a:ext cx="1458595" cy="1998345"/>
          </a:xfrm>
          <a:custGeom>
            <a:avLst/>
            <a:gdLst/>
            <a:ahLst/>
            <a:cxnLst/>
            <a:rect l="l" t="t" r="r" b="b"/>
            <a:pathLst>
              <a:path w="1458595" h="1998345">
                <a:moveTo>
                  <a:pt x="1215389" y="0"/>
                </a:moveTo>
                <a:lnTo>
                  <a:pt x="243077" y="0"/>
                </a:lnTo>
                <a:lnTo>
                  <a:pt x="194091" y="4938"/>
                </a:lnTo>
                <a:lnTo>
                  <a:pt x="148464" y="19103"/>
                </a:lnTo>
                <a:lnTo>
                  <a:pt x="107174" y="41516"/>
                </a:lnTo>
                <a:lnTo>
                  <a:pt x="71199" y="71199"/>
                </a:lnTo>
                <a:lnTo>
                  <a:pt x="41516" y="107174"/>
                </a:lnTo>
                <a:lnTo>
                  <a:pt x="19103" y="148464"/>
                </a:lnTo>
                <a:lnTo>
                  <a:pt x="4938" y="194091"/>
                </a:lnTo>
                <a:lnTo>
                  <a:pt x="0" y="243077"/>
                </a:lnTo>
                <a:lnTo>
                  <a:pt x="0" y="1754886"/>
                </a:lnTo>
                <a:lnTo>
                  <a:pt x="4938" y="1803872"/>
                </a:lnTo>
                <a:lnTo>
                  <a:pt x="19103" y="1849499"/>
                </a:lnTo>
                <a:lnTo>
                  <a:pt x="41516" y="1890789"/>
                </a:lnTo>
                <a:lnTo>
                  <a:pt x="71199" y="1926764"/>
                </a:lnTo>
                <a:lnTo>
                  <a:pt x="107174" y="1956447"/>
                </a:lnTo>
                <a:lnTo>
                  <a:pt x="148464" y="1978860"/>
                </a:lnTo>
                <a:lnTo>
                  <a:pt x="194091" y="1993025"/>
                </a:lnTo>
                <a:lnTo>
                  <a:pt x="243077" y="1997964"/>
                </a:lnTo>
                <a:lnTo>
                  <a:pt x="1215389" y="1997964"/>
                </a:lnTo>
                <a:lnTo>
                  <a:pt x="1264376" y="1993025"/>
                </a:lnTo>
                <a:lnTo>
                  <a:pt x="1310003" y="1978860"/>
                </a:lnTo>
                <a:lnTo>
                  <a:pt x="1351293" y="1956447"/>
                </a:lnTo>
                <a:lnTo>
                  <a:pt x="1387268" y="1926764"/>
                </a:lnTo>
                <a:lnTo>
                  <a:pt x="1416951" y="1890789"/>
                </a:lnTo>
                <a:lnTo>
                  <a:pt x="1439364" y="1849499"/>
                </a:lnTo>
                <a:lnTo>
                  <a:pt x="1453529" y="1803872"/>
                </a:lnTo>
                <a:lnTo>
                  <a:pt x="1458468" y="1754886"/>
                </a:lnTo>
                <a:lnTo>
                  <a:pt x="1458468" y="243077"/>
                </a:lnTo>
                <a:lnTo>
                  <a:pt x="1453529" y="194091"/>
                </a:lnTo>
                <a:lnTo>
                  <a:pt x="1439364" y="148464"/>
                </a:lnTo>
                <a:lnTo>
                  <a:pt x="1416951" y="107174"/>
                </a:lnTo>
                <a:lnTo>
                  <a:pt x="1387268" y="71199"/>
                </a:lnTo>
                <a:lnTo>
                  <a:pt x="1351293" y="41516"/>
                </a:lnTo>
                <a:lnTo>
                  <a:pt x="1310003" y="19103"/>
                </a:lnTo>
                <a:lnTo>
                  <a:pt x="1264376" y="4938"/>
                </a:lnTo>
                <a:lnTo>
                  <a:pt x="1215389" y="0"/>
                </a:lnTo>
                <a:close/>
              </a:path>
            </a:pathLst>
          </a:custGeom>
          <a:solidFill>
            <a:srgbClr val="7CDD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object 160"/>
          <p:cNvSpPr/>
          <p:nvPr/>
        </p:nvSpPr>
        <p:spPr>
          <a:xfrm>
            <a:off x="7129273" y="2839213"/>
            <a:ext cx="1458595" cy="1998345"/>
          </a:xfrm>
          <a:custGeom>
            <a:avLst/>
            <a:gdLst/>
            <a:ahLst/>
            <a:cxnLst/>
            <a:rect l="l" t="t" r="r" b="b"/>
            <a:pathLst>
              <a:path w="1458595" h="1998345">
                <a:moveTo>
                  <a:pt x="0" y="243077"/>
                </a:moveTo>
                <a:lnTo>
                  <a:pt x="4938" y="194091"/>
                </a:lnTo>
                <a:lnTo>
                  <a:pt x="19103" y="148464"/>
                </a:lnTo>
                <a:lnTo>
                  <a:pt x="41516" y="107174"/>
                </a:lnTo>
                <a:lnTo>
                  <a:pt x="71199" y="71199"/>
                </a:lnTo>
                <a:lnTo>
                  <a:pt x="107174" y="41516"/>
                </a:lnTo>
                <a:lnTo>
                  <a:pt x="148464" y="19103"/>
                </a:lnTo>
                <a:lnTo>
                  <a:pt x="194091" y="4938"/>
                </a:lnTo>
                <a:lnTo>
                  <a:pt x="243077" y="0"/>
                </a:lnTo>
                <a:lnTo>
                  <a:pt x="1215389" y="0"/>
                </a:lnTo>
                <a:lnTo>
                  <a:pt x="1264376" y="4938"/>
                </a:lnTo>
                <a:lnTo>
                  <a:pt x="1310003" y="19103"/>
                </a:lnTo>
                <a:lnTo>
                  <a:pt x="1351293" y="41516"/>
                </a:lnTo>
                <a:lnTo>
                  <a:pt x="1387268" y="71199"/>
                </a:lnTo>
                <a:lnTo>
                  <a:pt x="1416951" y="107174"/>
                </a:lnTo>
                <a:lnTo>
                  <a:pt x="1439364" y="148464"/>
                </a:lnTo>
                <a:lnTo>
                  <a:pt x="1453529" y="194091"/>
                </a:lnTo>
                <a:lnTo>
                  <a:pt x="1458468" y="243077"/>
                </a:lnTo>
                <a:lnTo>
                  <a:pt x="1458468" y="1754886"/>
                </a:lnTo>
                <a:lnTo>
                  <a:pt x="1453529" y="1803872"/>
                </a:lnTo>
                <a:lnTo>
                  <a:pt x="1439364" y="1849499"/>
                </a:lnTo>
                <a:lnTo>
                  <a:pt x="1416951" y="1890789"/>
                </a:lnTo>
                <a:lnTo>
                  <a:pt x="1387268" y="1926764"/>
                </a:lnTo>
                <a:lnTo>
                  <a:pt x="1351293" y="1956447"/>
                </a:lnTo>
                <a:lnTo>
                  <a:pt x="1310003" y="1978860"/>
                </a:lnTo>
                <a:lnTo>
                  <a:pt x="1264376" y="1993025"/>
                </a:lnTo>
                <a:lnTo>
                  <a:pt x="1215389" y="1997964"/>
                </a:lnTo>
                <a:lnTo>
                  <a:pt x="243077" y="1997964"/>
                </a:lnTo>
                <a:lnTo>
                  <a:pt x="194091" y="1993025"/>
                </a:lnTo>
                <a:lnTo>
                  <a:pt x="148464" y="1978860"/>
                </a:lnTo>
                <a:lnTo>
                  <a:pt x="107174" y="1956447"/>
                </a:lnTo>
                <a:lnTo>
                  <a:pt x="71199" y="1926764"/>
                </a:lnTo>
                <a:lnTo>
                  <a:pt x="41516" y="1890789"/>
                </a:lnTo>
                <a:lnTo>
                  <a:pt x="19103" y="1849499"/>
                </a:lnTo>
                <a:lnTo>
                  <a:pt x="4938" y="1803872"/>
                </a:lnTo>
                <a:lnTo>
                  <a:pt x="0" y="1754886"/>
                </a:lnTo>
                <a:lnTo>
                  <a:pt x="0" y="243077"/>
                </a:lnTo>
                <a:close/>
              </a:path>
            </a:pathLst>
          </a:custGeom>
          <a:ln w="9144">
            <a:solidFill>
              <a:srgbClr val="A4B7D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object 161"/>
          <p:cNvSpPr/>
          <p:nvPr/>
        </p:nvSpPr>
        <p:spPr>
          <a:xfrm>
            <a:off x="7778495" y="2909328"/>
            <a:ext cx="729094" cy="358762"/>
          </a:xfrm>
          <a:prstGeom prst="rect">
            <a:avLst/>
          </a:prstGeom>
          <a:blipFill>
            <a:blip r:embed="rId1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object 162"/>
          <p:cNvSpPr/>
          <p:nvPr/>
        </p:nvSpPr>
        <p:spPr>
          <a:xfrm>
            <a:off x="7920990" y="2745485"/>
            <a:ext cx="455930" cy="304800"/>
          </a:xfrm>
          <a:custGeom>
            <a:avLst/>
            <a:gdLst/>
            <a:ahLst/>
            <a:cxnLst/>
            <a:rect l="l" t="t" r="r" b="b"/>
            <a:pathLst>
              <a:path w="455929" h="304800">
                <a:moveTo>
                  <a:pt x="0" y="304800"/>
                </a:moveTo>
                <a:lnTo>
                  <a:pt x="455675" y="304800"/>
                </a:lnTo>
                <a:lnTo>
                  <a:pt x="455675" y="0"/>
                </a:lnTo>
                <a:lnTo>
                  <a:pt x="0" y="0"/>
                </a:lnTo>
                <a:lnTo>
                  <a:pt x="0" y="304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object 163"/>
          <p:cNvSpPr/>
          <p:nvPr/>
        </p:nvSpPr>
        <p:spPr>
          <a:xfrm>
            <a:off x="7920990" y="2745485"/>
            <a:ext cx="455930" cy="304800"/>
          </a:xfrm>
          <a:custGeom>
            <a:avLst/>
            <a:gdLst/>
            <a:ahLst/>
            <a:cxnLst/>
            <a:rect l="l" t="t" r="r" b="b"/>
            <a:pathLst>
              <a:path w="455929" h="304800">
                <a:moveTo>
                  <a:pt x="0" y="304800"/>
                </a:moveTo>
                <a:lnTo>
                  <a:pt x="455675" y="304800"/>
                </a:lnTo>
                <a:lnTo>
                  <a:pt x="455675" y="0"/>
                </a:lnTo>
                <a:lnTo>
                  <a:pt x="0" y="0"/>
                </a:lnTo>
                <a:lnTo>
                  <a:pt x="0" y="304800"/>
                </a:lnTo>
                <a:close/>
              </a:path>
            </a:pathLst>
          </a:custGeom>
          <a:ln w="25908">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object 164"/>
          <p:cNvSpPr/>
          <p:nvPr/>
        </p:nvSpPr>
        <p:spPr>
          <a:xfrm>
            <a:off x="8092442" y="2781680"/>
            <a:ext cx="272415" cy="0"/>
          </a:xfrm>
          <a:custGeom>
            <a:avLst/>
            <a:gdLst/>
            <a:ahLst/>
            <a:cxnLst/>
            <a:rect l="l" t="t" r="r" b="b"/>
            <a:pathLst>
              <a:path w="272415">
                <a:moveTo>
                  <a:pt x="0" y="0"/>
                </a:moveTo>
                <a:lnTo>
                  <a:pt x="272033" y="0"/>
                </a:lnTo>
              </a:path>
            </a:pathLst>
          </a:custGeom>
          <a:ln w="9906">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object 165"/>
          <p:cNvSpPr/>
          <p:nvPr/>
        </p:nvSpPr>
        <p:spPr>
          <a:xfrm>
            <a:off x="8124445" y="2820923"/>
            <a:ext cx="227965" cy="1270"/>
          </a:xfrm>
          <a:custGeom>
            <a:avLst/>
            <a:gdLst/>
            <a:ahLst/>
            <a:cxnLst/>
            <a:rect l="l" t="t" r="r" b="b"/>
            <a:pathLst>
              <a:path w="227965" h="1269">
                <a:moveTo>
                  <a:pt x="0" y="0"/>
                </a:moveTo>
                <a:lnTo>
                  <a:pt x="227964" y="762"/>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object 166"/>
          <p:cNvSpPr/>
          <p:nvPr/>
        </p:nvSpPr>
        <p:spPr>
          <a:xfrm>
            <a:off x="8095490" y="2897123"/>
            <a:ext cx="227965" cy="1270"/>
          </a:xfrm>
          <a:custGeom>
            <a:avLst/>
            <a:gdLst/>
            <a:ahLst/>
            <a:cxnLst/>
            <a:rect l="l" t="t" r="r" b="b"/>
            <a:pathLst>
              <a:path w="227965" h="1269">
                <a:moveTo>
                  <a:pt x="0" y="0"/>
                </a:moveTo>
                <a:lnTo>
                  <a:pt x="227964" y="762"/>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object 167"/>
          <p:cNvSpPr/>
          <p:nvPr/>
        </p:nvSpPr>
        <p:spPr>
          <a:xfrm>
            <a:off x="8092440" y="2856357"/>
            <a:ext cx="270510" cy="0"/>
          </a:xfrm>
          <a:custGeom>
            <a:avLst/>
            <a:gdLst/>
            <a:ahLst/>
            <a:cxnLst/>
            <a:rect l="l" t="t" r="r" b="b"/>
            <a:pathLst>
              <a:path w="270509">
                <a:moveTo>
                  <a:pt x="0" y="0"/>
                </a:moveTo>
                <a:lnTo>
                  <a:pt x="270509" y="0"/>
                </a:lnTo>
              </a:path>
            </a:pathLst>
          </a:custGeom>
          <a:ln w="9906">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object 168"/>
          <p:cNvSpPr/>
          <p:nvPr/>
        </p:nvSpPr>
        <p:spPr>
          <a:xfrm>
            <a:off x="8116823" y="2932176"/>
            <a:ext cx="232410" cy="2540"/>
          </a:xfrm>
          <a:custGeom>
            <a:avLst/>
            <a:gdLst/>
            <a:ahLst/>
            <a:cxnLst/>
            <a:rect l="l" t="t" r="r" b="b"/>
            <a:pathLst>
              <a:path w="232409" h="2539">
                <a:moveTo>
                  <a:pt x="0" y="0"/>
                </a:moveTo>
                <a:lnTo>
                  <a:pt x="232282" y="2412"/>
                </a:lnTo>
              </a:path>
            </a:pathLst>
          </a:custGeom>
          <a:ln w="9144">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object 169"/>
          <p:cNvSpPr/>
          <p:nvPr/>
        </p:nvSpPr>
        <p:spPr>
          <a:xfrm>
            <a:off x="7950707" y="2870200"/>
            <a:ext cx="121920" cy="71120"/>
          </a:xfrm>
          <a:custGeom>
            <a:avLst/>
            <a:gdLst/>
            <a:ahLst/>
            <a:cxnLst/>
            <a:rect l="l" t="t" r="r" b="b"/>
            <a:pathLst>
              <a:path w="121920" h="71119">
                <a:moveTo>
                  <a:pt x="54228" y="0"/>
                </a:moveTo>
                <a:lnTo>
                  <a:pt x="31111" y="7262"/>
                </a:lnTo>
                <a:lnTo>
                  <a:pt x="13207" y="22288"/>
                </a:lnTo>
                <a:lnTo>
                  <a:pt x="2258" y="42933"/>
                </a:lnTo>
                <a:lnTo>
                  <a:pt x="0" y="67055"/>
                </a:lnTo>
                <a:lnTo>
                  <a:pt x="120776" y="70738"/>
                </a:lnTo>
                <a:lnTo>
                  <a:pt x="121666" y="65277"/>
                </a:lnTo>
                <a:lnTo>
                  <a:pt x="121920" y="59816"/>
                </a:lnTo>
                <a:lnTo>
                  <a:pt x="121285" y="54228"/>
                </a:lnTo>
                <a:lnTo>
                  <a:pt x="114022" y="31164"/>
                </a:lnTo>
                <a:lnTo>
                  <a:pt x="98996" y="13255"/>
                </a:lnTo>
                <a:lnTo>
                  <a:pt x="78351" y="2276"/>
                </a:lnTo>
                <a:lnTo>
                  <a:pt x="54228"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object 170"/>
          <p:cNvSpPr/>
          <p:nvPr/>
        </p:nvSpPr>
        <p:spPr>
          <a:xfrm>
            <a:off x="7950707" y="2870200"/>
            <a:ext cx="121920" cy="71120"/>
          </a:xfrm>
          <a:custGeom>
            <a:avLst/>
            <a:gdLst/>
            <a:ahLst/>
            <a:cxnLst/>
            <a:rect l="l" t="t" r="r" b="b"/>
            <a:pathLst>
              <a:path w="121920" h="71119">
                <a:moveTo>
                  <a:pt x="0" y="67055"/>
                </a:moveTo>
                <a:lnTo>
                  <a:pt x="2258" y="42933"/>
                </a:lnTo>
                <a:lnTo>
                  <a:pt x="13207" y="22288"/>
                </a:lnTo>
                <a:lnTo>
                  <a:pt x="31111" y="7262"/>
                </a:lnTo>
                <a:lnTo>
                  <a:pt x="54228" y="0"/>
                </a:lnTo>
                <a:lnTo>
                  <a:pt x="78351" y="2276"/>
                </a:lnTo>
                <a:lnTo>
                  <a:pt x="98996" y="13255"/>
                </a:lnTo>
                <a:lnTo>
                  <a:pt x="114022" y="31164"/>
                </a:lnTo>
                <a:lnTo>
                  <a:pt x="121285" y="54228"/>
                </a:lnTo>
                <a:lnTo>
                  <a:pt x="121920" y="59816"/>
                </a:lnTo>
                <a:lnTo>
                  <a:pt x="121666" y="65277"/>
                </a:lnTo>
                <a:lnTo>
                  <a:pt x="120776" y="70738"/>
                </a:lnTo>
                <a:lnTo>
                  <a:pt x="0" y="67055"/>
                </a:lnTo>
                <a:close/>
              </a:path>
            </a:pathLst>
          </a:custGeom>
          <a:ln w="12699">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object 171"/>
          <p:cNvSpPr/>
          <p:nvPr/>
        </p:nvSpPr>
        <p:spPr>
          <a:xfrm>
            <a:off x="7975092" y="2802635"/>
            <a:ext cx="74930" cy="74930"/>
          </a:xfrm>
          <a:custGeom>
            <a:avLst/>
            <a:gdLst/>
            <a:ahLst/>
            <a:cxnLst/>
            <a:rect l="l" t="t" r="r" b="b"/>
            <a:pathLst>
              <a:path w="74929" h="74930">
                <a:moveTo>
                  <a:pt x="37337" y="0"/>
                </a:moveTo>
                <a:lnTo>
                  <a:pt x="22824" y="2940"/>
                </a:lnTo>
                <a:lnTo>
                  <a:pt x="10953" y="10953"/>
                </a:lnTo>
                <a:lnTo>
                  <a:pt x="2940" y="22824"/>
                </a:lnTo>
                <a:lnTo>
                  <a:pt x="0" y="37337"/>
                </a:lnTo>
                <a:lnTo>
                  <a:pt x="2940" y="51851"/>
                </a:lnTo>
                <a:lnTo>
                  <a:pt x="10953" y="63722"/>
                </a:lnTo>
                <a:lnTo>
                  <a:pt x="22824" y="71735"/>
                </a:lnTo>
                <a:lnTo>
                  <a:pt x="37337" y="74675"/>
                </a:lnTo>
                <a:lnTo>
                  <a:pt x="51851" y="71735"/>
                </a:lnTo>
                <a:lnTo>
                  <a:pt x="63722" y="63722"/>
                </a:lnTo>
                <a:lnTo>
                  <a:pt x="71735" y="51851"/>
                </a:lnTo>
                <a:lnTo>
                  <a:pt x="74675" y="37337"/>
                </a:lnTo>
                <a:lnTo>
                  <a:pt x="71735" y="22824"/>
                </a:lnTo>
                <a:lnTo>
                  <a:pt x="63722" y="10953"/>
                </a:lnTo>
                <a:lnTo>
                  <a:pt x="51851" y="2940"/>
                </a:lnTo>
                <a:lnTo>
                  <a:pt x="37337" y="0"/>
                </a:lnTo>
                <a:close/>
              </a:path>
            </a:pathLst>
          </a:custGeom>
          <a:solidFill>
            <a:srgbClr val="CECE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object 172"/>
          <p:cNvSpPr/>
          <p:nvPr/>
        </p:nvSpPr>
        <p:spPr>
          <a:xfrm>
            <a:off x="7996555" y="2824862"/>
            <a:ext cx="31750" cy="8255"/>
          </a:xfrm>
          <a:custGeom>
            <a:avLst/>
            <a:gdLst/>
            <a:ahLst/>
            <a:cxnLst/>
            <a:rect l="l" t="t" r="r" b="b"/>
            <a:pathLst>
              <a:path w="31750" h="8255">
                <a:moveTo>
                  <a:pt x="6096" y="0"/>
                </a:moveTo>
                <a:lnTo>
                  <a:pt x="1777" y="0"/>
                </a:lnTo>
                <a:lnTo>
                  <a:pt x="0" y="1777"/>
                </a:lnTo>
                <a:lnTo>
                  <a:pt x="0" y="6096"/>
                </a:lnTo>
                <a:lnTo>
                  <a:pt x="1777" y="7874"/>
                </a:lnTo>
                <a:lnTo>
                  <a:pt x="6096" y="7874"/>
                </a:lnTo>
                <a:lnTo>
                  <a:pt x="7747" y="6096"/>
                </a:lnTo>
                <a:lnTo>
                  <a:pt x="7747" y="1777"/>
                </a:lnTo>
                <a:lnTo>
                  <a:pt x="6096" y="0"/>
                </a:lnTo>
                <a:close/>
              </a:path>
              <a:path w="31750" h="8255">
                <a:moveTo>
                  <a:pt x="29972" y="0"/>
                </a:moveTo>
                <a:lnTo>
                  <a:pt x="25653" y="0"/>
                </a:lnTo>
                <a:lnTo>
                  <a:pt x="24002" y="1777"/>
                </a:lnTo>
                <a:lnTo>
                  <a:pt x="24002" y="6096"/>
                </a:lnTo>
                <a:lnTo>
                  <a:pt x="25653" y="7874"/>
                </a:lnTo>
                <a:lnTo>
                  <a:pt x="29972" y="7874"/>
                </a:lnTo>
                <a:lnTo>
                  <a:pt x="31750" y="6096"/>
                </a:lnTo>
                <a:lnTo>
                  <a:pt x="31750" y="1777"/>
                </a:lnTo>
                <a:lnTo>
                  <a:pt x="29972" y="0"/>
                </a:lnTo>
                <a:close/>
              </a:path>
            </a:pathLst>
          </a:custGeom>
          <a:solidFill>
            <a:srgbClr val="A6A6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object 173"/>
          <p:cNvSpPr/>
          <p:nvPr/>
        </p:nvSpPr>
        <p:spPr>
          <a:xfrm>
            <a:off x="7996557" y="2824862"/>
            <a:ext cx="8255" cy="8255"/>
          </a:xfrm>
          <a:custGeom>
            <a:avLst/>
            <a:gdLst/>
            <a:ahLst/>
            <a:cxnLst/>
            <a:rect l="l" t="t" r="r" b="b"/>
            <a:pathLst>
              <a:path w="8254" h="8255">
                <a:moveTo>
                  <a:pt x="0" y="3937"/>
                </a:moveTo>
                <a:lnTo>
                  <a:pt x="0" y="1777"/>
                </a:lnTo>
                <a:lnTo>
                  <a:pt x="1777" y="0"/>
                </a:lnTo>
                <a:lnTo>
                  <a:pt x="3937" y="0"/>
                </a:lnTo>
                <a:lnTo>
                  <a:pt x="6096" y="0"/>
                </a:lnTo>
                <a:lnTo>
                  <a:pt x="7747" y="1777"/>
                </a:lnTo>
                <a:lnTo>
                  <a:pt x="7747" y="3937"/>
                </a:lnTo>
                <a:lnTo>
                  <a:pt x="7747" y="6096"/>
                </a:lnTo>
                <a:lnTo>
                  <a:pt x="6096" y="7874"/>
                </a:lnTo>
                <a:lnTo>
                  <a:pt x="3937" y="7874"/>
                </a:lnTo>
                <a:lnTo>
                  <a:pt x="1777" y="7874"/>
                </a:lnTo>
                <a:lnTo>
                  <a:pt x="0" y="6096"/>
                </a:lnTo>
                <a:lnTo>
                  <a:pt x="0" y="3937"/>
                </a:lnTo>
                <a:close/>
              </a:path>
            </a:pathLst>
          </a:custGeom>
          <a:ln w="12192">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object 174"/>
          <p:cNvSpPr/>
          <p:nvPr/>
        </p:nvSpPr>
        <p:spPr>
          <a:xfrm>
            <a:off x="8020559" y="2824862"/>
            <a:ext cx="8255" cy="8255"/>
          </a:xfrm>
          <a:custGeom>
            <a:avLst/>
            <a:gdLst/>
            <a:ahLst/>
            <a:cxnLst/>
            <a:rect l="l" t="t" r="r" b="b"/>
            <a:pathLst>
              <a:path w="8254" h="8255">
                <a:moveTo>
                  <a:pt x="0" y="3937"/>
                </a:moveTo>
                <a:lnTo>
                  <a:pt x="0" y="1777"/>
                </a:lnTo>
                <a:lnTo>
                  <a:pt x="1650" y="0"/>
                </a:lnTo>
                <a:lnTo>
                  <a:pt x="3810" y="0"/>
                </a:lnTo>
                <a:lnTo>
                  <a:pt x="5969" y="0"/>
                </a:lnTo>
                <a:lnTo>
                  <a:pt x="7747" y="1777"/>
                </a:lnTo>
                <a:lnTo>
                  <a:pt x="7747" y="3937"/>
                </a:lnTo>
                <a:lnTo>
                  <a:pt x="7747" y="6096"/>
                </a:lnTo>
                <a:lnTo>
                  <a:pt x="5969" y="7874"/>
                </a:lnTo>
                <a:lnTo>
                  <a:pt x="3810" y="7874"/>
                </a:lnTo>
                <a:lnTo>
                  <a:pt x="1650" y="7874"/>
                </a:lnTo>
                <a:lnTo>
                  <a:pt x="0" y="6096"/>
                </a:lnTo>
                <a:lnTo>
                  <a:pt x="0" y="3937"/>
                </a:lnTo>
                <a:close/>
              </a:path>
            </a:pathLst>
          </a:custGeom>
          <a:ln w="12192">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object 175"/>
          <p:cNvSpPr/>
          <p:nvPr/>
        </p:nvSpPr>
        <p:spPr>
          <a:xfrm>
            <a:off x="7992236" y="2856231"/>
            <a:ext cx="40640" cy="6985"/>
          </a:xfrm>
          <a:custGeom>
            <a:avLst/>
            <a:gdLst/>
            <a:ahLst/>
            <a:cxnLst/>
            <a:rect l="l" t="t" r="r" b="b"/>
            <a:pathLst>
              <a:path w="40640" h="6985">
                <a:moveTo>
                  <a:pt x="0" y="0"/>
                </a:moveTo>
                <a:lnTo>
                  <a:pt x="10096" y="5214"/>
                </a:lnTo>
                <a:lnTo>
                  <a:pt x="20193" y="6953"/>
                </a:lnTo>
                <a:lnTo>
                  <a:pt x="30289" y="5214"/>
                </a:lnTo>
                <a:lnTo>
                  <a:pt x="40386" y="0"/>
                </a:lnTo>
              </a:path>
            </a:pathLst>
          </a:custGeom>
          <a:ln w="12191">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object 176"/>
          <p:cNvSpPr/>
          <p:nvPr/>
        </p:nvSpPr>
        <p:spPr>
          <a:xfrm>
            <a:off x="7975092" y="2802635"/>
            <a:ext cx="74930" cy="74930"/>
          </a:xfrm>
          <a:custGeom>
            <a:avLst/>
            <a:gdLst/>
            <a:ahLst/>
            <a:cxnLst/>
            <a:rect l="l" t="t" r="r" b="b"/>
            <a:pathLst>
              <a:path w="74929" h="74930">
                <a:moveTo>
                  <a:pt x="0" y="37337"/>
                </a:moveTo>
                <a:lnTo>
                  <a:pt x="2940" y="22824"/>
                </a:lnTo>
                <a:lnTo>
                  <a:pt x="10953" y="10953"/>
                </a:lnTo>
                <a:lnTo>
                  <a:pt x="22824" y="2940"/>
                </a:lnTo>
                <a:lnTo>
                  <a:pt x="37337" y="0"/>
                </a:lnTo>
                <a:lnTo>
                  <a:pt x="51851" y="2940"/>
                </a:lnTo>
                <a:lnTo>
                  <a:pt x="63722" y="10953"/>
                </a:lnTo>
                <a:lnTo>
                  <a:pt x="71735" y="22824"/>
                </a:lnTo>
                <a:lnTo>
                  <a:pt x="74675" y="37337"/>
                </a:lnTo>
                <a:lnTo>
                  <a:pt x="71735" y="51851"/>
                </a:lnTo>
                <a:lnTo>
                  <a:pt x="63722" y="63722"/>
                </a:lnTo>
                <a:lnTo>
                  <a:pt x="51851" y="71735"/>
                </a:lnTo>
                <a:lnTo>
                  <a:pt x="37337" y="74675"/>
                </a:lnTo>
                <a:lnTo>
                  <a:pt x="22824" y="71735"/>
                </a:lnTo>
                <a:lnTo>
                  <a:pt x="10953" y="63722"/>
                </a:lnTo>
                <a:lnTo>
                  <a:pt x="2940" y="51851"/>
                </a:lnTo>
                <a:lnTo>
                  <a:pt x="0" y="37337"/>
                </a:lnTo>
                <a:close/>
              </a:path>
            </a:pathLst>
          </a:custGeom>
          <a:ln w="12192">
            <a:solidFill>
              <a:srgbClr val="85858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object 177"/>
          <p:cNvSpPr/>
          <p:nvPr/>
        </p:nvSpPr>
        <p:spPr>
          <a:xfrm>
            <a:off x="7226807" y="3313163"/>
            <a:ext cx="429018" cy="429018"/>
          </a:xfrm>
          <a:prstGeom prst="rect">
            <a:avLst/>
          </a:prstGeom>
          <a:blipFill>
            <a:blip r:embed="rId1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8" name="object 178"/>
          <p:cNvSpPr/>
          <p:nvPr/>
        </p:nvSpPr>
        <p:spPr>
          <a:xfrm>
            <a:off x="7303007" y="3322281"/>
            <a:ext cx="247662" cy="244640"/>
          </a:xfrm>
          <a:prstGeom prst="rect">
            <a:avLst/>
          </a:prstGeom>
          <a:blipFill>
            <a:blip r:embed="rId1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object 179"/>
          <p:cNvSpPr/>
          <p:nvPr/>
        </p:nvSpPr>
        <p:spPr>
          <a:xfrm>
            <a:off x="7225283" y="3151619"/>
            <a:ext cx="479310" cy="479310"/>
          </a:xfrm>
          <a:prstGeom prst="rect">
            <a:avLst/>
          </a:prstGeom>
          <a:blipFill>
            <a:blip r:embed="rId1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object 180"/>
          <p:cNvSpPr/>
          <p:nvPr/>
        </p:nvSpPr>
        <p:spPr>
          <a:xfrm>
            <a:off x="7333488" y="3223262"/>
            <a:ext cx="182118" cy="108965"/>
          </a:xfrm>
          <a:prstGeom prst="rect">
            <a:avLst/>
          </a:prstGeom>
          <a:blipFill>
            <a:blip r:embed="rId1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object 181"/>
          <p:cNvSpPr/>
          <p:nvPr/>
        </p:nvSpPr>
        <p:spPr>
          <a:xfrm>
            <a:off x="7382258" y="3456419"/>
            <a:ext cx="427507" cy="429018"/>
          </a:xfrm>
          <a:prstGeom prst="rect">
            <a:avLst/>
          </a:prstGeom>
          <a:blipFill>
            <a:blip r:embed="rId1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object 182"/>
          <p:cNvSpPr/>
          <p:nvPr/>
        </p:nvSpPr>
        <p:spPr>
          <a:xfrm>
            <a:off x="7458458" y="3467087"/>
            <a:ext cx="246151" cy="243090"/>
          </a:xfrm>
          <a:prstGeom prst="rect">
            <a:avLst/>
          </a:prstGeom>
          <a:blipFill>
            <a:blip r:embed="rId1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object 183"/>
          <p:cNvSpPr/>
          <p:nvPr/>
        </p:nvSpPr>
        <p:spPr>
          <a:xfrm>
            <a:off x="7379207" y="3294864"/>
            <a:ext cx="479310" cy="480847"/>
          </a:xfrm>
          <a:prstGeom prst="rect">
            <a:avLst/>
          </a:prstGeom>
          <a:blipFill>
            <a:blip r:embed="rId1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object 184"/>
          <p:cNvSpPr/>
          <p:nvPr/>
        </p:nvSpPr>
        <p:spPr>
          <a:xfrm>
            <a:off x="7487411" y="3366517"/>
            <a:ext cx="182118" cy="108965"/>
          </a:xfrm>
          <a:prstGeom prst="rect">
            <a:avLst/>
          </a:prstGeom>
          <a:blipFill>
            <a:blip r:embed="rId1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object 185"/>
          <p:cNvSpPr/>
          <p:nvPr/>
        </p:nvSpPr>
        <p:spPr>
          <a:xfrm>
            <a:off x="7118606" y="3543302"/>
            <a:ext cx="427481" cy="427481"/>
          </a:xfrm>
          <a:prstGeom prst="rect">
            <a:avLst/>
          </a:prstGeom>
          <a:blipFill>
            <a:blip r:embed="rId1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object 186"/>
          <p:cNvSpPr/>
          <p:nvPr/>
        </p:nvSpPr>
        <p:spPr>
          <a:xfrm>
            <a:off x="7194806" y="3553929"/>
            <a:ext cx="246151" cy="244640"/>
          </a:xfrm>
          <a:prstGeom prst="rect">
            <a:avLst/>
          </a:prstGeom>
          <a:blipFill>
            <a:blip r:embed="rId1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object 187"/>
          <p:cNvSpPr/>
          <p:nvPr/>
        </p:nvSpPr>
        <p:spPr>
          <a:xfrm>
            <a:off x="7115556" y="3380219"/>
            <a:ext cx="480834" cy="480834"/>
          </a:xfrm>
          <a:prstGeom prst="rect">
            <a:avLst/>
          </a:prstGeom>
          <a:blipFill>
            <a:blip r:embed="rId1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object 188"/>
          <p:cNvSpPr/>
          <p:nvPr/>
        </p:nvSpPr>
        <p:spPr>
          <a:xfrm>
            <a:off x="7223759" y="3451861"/>
            <a:ext cx="182118" cy="110489"/>
          </a:xfrm>
          <a:prstGeom prst="rect">
            <a:avLst/>
          </a:prstGeom>
          <a:blipFill>
            <a:blip r:embed="rId1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object 189"/>
          <p:cNvSpPr/>
          <p:nvPr/>
        </p:nvSpPr>
        <p:spPr>
          <a:xfrm>
            <a:off x="7307580" y="3755137"/>
            <a:ext cx="134874" cy="102869"/>
          </a:xfrm>
          <a:prstGeom prst="rect">
            <a:avLst/>
          </a:prstGeom>
          <a:blipFill>
            <a:blip r:embed="rId1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object 190"/>
          <p:cNvSpPr/>
          <p:nvPr/>
        </p:nvSpPr>
        <p:spPr>
          <a:xfrm>
            <a:off x="7267958" y="3585973"/>
            <a:ext cx="229361" cy="169925"/>
          </a:xfrm>
          <a:prstGeom prst="rect">
            <a:avLst/>
          </a:prstGeom>
          <a:blipFill>
            <a:blip r:embed="rId1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object 191"/>
          <p:cNvSpPr/>
          <p:nvPr/>
        </p:nvSpPr>
        <p:spPr>
          <a:xfrm>
            <a:off x="7321295" y="3642361"/>
            <a:ext cx="137922" cy="160781"/>
          </a:xfrm>
          <a:prstGeom prst="rect">
            <a:avLst/>
          </a:prstGeom>
          <a:blipFill>
            <a:blip r:embed="rId12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object 192"/>
          <p:cNvSpPr/>
          <p:nvPr/>
        </p:nvSpPr>
        <p:spPr>
          <a:xfrm>
            <a:off x="7414259" y="3698735"/>
            <a:ext cx="403136" cy="407682"/>
          </a:xfrm>
          <a:prstGeom prst="rect">
            <a:avLst/>
          </a:prstGeom>
          <a:blipFill>
            <a:blip r:embed="rId13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object 193"/>
          <p:cNvSpPr/>
          <p:nvPr/>
        </p:nvSpPr>
        <p:spPr>
          <a:xfrm>
            <a:off x="7485888" y="3704806"/>
            <a:ext cx="235496" cy="230924"/>
          </a:xfrm>
          <a:prstGeom prst="rect">
            <a:avLst/>
          </a:prstGeom>
          <a:blipFill>
            <a:blip r:embed="rId1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object 194"/>
          <p:cNvSpPr/>
          <p:nvPr/>
        </p:nvSpPr>
        <p:spPr>
          <a:xfrm>
            <a:off x="7409690" y="3546324"/>
            <a:ext cx="464083" cy="464083"/>
          </a:xfrm>
          <a:prstGeom prst="rect">
            <a:avLst/>
          </a:prstGeom>
          <a:blipFill>
            <a:blip r:embed="rId13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object 195"/>
          <p:cNvSpPr/>
          <p:nvPr/>
        </p:nvSpPr>
        <p:spPr>
          <a:xfrm>
            <a:off x="7517894" y="3617978"/>
            <a:ext cx="166877" cy="101345"/>
          </a:xfrm>
          <a:prstGeom prst="rect">
            <a:avLst/>
          </a:prstGeom>
          <a:blipFill>
            <a:blip r:embed="rId13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object 196"/>
          <p:cNvSpPr/>
          <p:nvPr/>
        </p:nvSpPr>
        <p:spPr>
          <a:xfrm>
            <a:off x="7348728" y="3706317"/>
            <a:ext cx="355866" cy="284276"/>
          </a:xfrm>
          <a:prstGeom prst="rect">
            <a:avLst/>
          </a:prstGeom>
          <a:blipFill>
            <a:blip r:embed="rId13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object 197"/>
          <p:cNvSpPr/>
          <p:nvPr/>
        </p:nvSpPr>
        <p:spPr>
          <a:xfrm>
            <a:off x="7382258" y="4175759"/>
            <a:ext cx="468655" cy="617982"/>
          </a:xfrm>
          <a:prstGeom prst="rect">
            <a:avLst/>
          </a:prstGeom>
          <a:blipFill>
            <a:blip r:embed="rId1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object 198"/>
          <p:cNvSpPr txBox="1"/>
          <p:nvPr/>
        </p:nvSpPr>
        <p:spPr>
          <a:xfrm>
            <a:off x="7602730" y="4505707"/>
            <a:ext cx="85725" cy="44243"/>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00" b="0" i="0" u="none" strike="noStrike" kern="1200" cap="none" spc="-15" normalizeH="0" baseline="0" noProof="0" dirty="0">
                <a:ln>
                  <a:noFill/>
                </a:ln>
                <a:solidFill>
                  <a:srgbClr val="808080"/>
                </a:solidFill>
                <a:effectLst/>
                <a:uLnTx/>
                <a:uFillTx/>
                <a:latin typeface="Arial"/>
                <a:ea typeface="+mn-ea"/>
                <a:cs typeface="Arial"/>
              </a:rPr>
              <a:t>G</a:t>
            </a:r>
            <a:r>
              <a:rPr kumimoji="0" sz="200" b="0" i="0" u="none" strike="noStrike" kern="1200" cap="none" spc="-10" normalizeH="0" baseline="0" noProof="0" dirty="0">
                <a:ln>
                  <a:noFill/>
                </a:ln>
                <a:solidFill>
                  <a:srgbClr val="808080"/>
                </a:solidFill>
                <a:effectLst/>
                <a:uLnTx/>
                <a:uFillTx/>
                <a:latin typeface="Arial"/>
                <a:ea typeface="+mn-ea"/>
                <a:cs typeface="Arial"/>
              </a:rPr>
              <a:t>oo</a:t>
            </a:r>
            <a:r>
              <a:rPr kumimoji="0" sz="200" b="0" i="0" u="none" strike="noStrike" kern="1200" cap="none" spc="0" normalizeH="0" baseline="0" noProof="0" dirty="0">
                <a:ln>
                  <a:noFill/>
                </a:ln>
                <a:solidFill>
                  <a:srgbClr val="808080"/>
                </a:solidFill>
                <a:effectLst/>
                <a:uLnTx/>
                <a:uFillTx/>
                <a:latin typeface="Arial"/>
                <a:ea typeface="+mn-ea"/>
                <a:cs typeface="Arial"/>
              </a:rPr>
              <a:t>d</a:t>
            </a:r>
            <a:endParaRPr kumimoji="0" sz="200" b="0" i="0" u="none" strike="noStrike" kern="1200" cap="none" spc="0" normalizeH="0" baseline="0" noProof="0">
              <a:ln>
                <a:noFill/>
              </a:ln>
              <a:solidFill>
                <a:prstClr val="black"/>
              </a:solidFill>
              <a:effectLst/>
              <a:uLnTx/>
              <a:uFillTx/>
              <a:latin typeface="Arial"/>
              <a:ea typeface="+mn-ea"/>
              <a:cs typeface="Arial"/>
            </a:endParaRPr>
          </a:p>
        </p:txBody>
      </p:sp>
      <p:sp>
        <p:nvSpPr>
          <p:cNvPr id="199" name="object 199"/>
          <p:cNvSpPr txBox="1"/>
          <p:nvPr/>
        </p:nvSpPr>
        <p:spPr>
          <a:xfrm>
            <a:off x="7604886" y="4574540"/>
            <a:ext cx="90170" cy="118622"/>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200" b="0" i="0" u="none" strike="noStrike" kern="1200" cap="none" spc="-5" normalizeH="0" baseline="0" noProof="0" dirty="0">
                <a:ln>
                  <a:noFill/>
                </a:ln>
                <a:solidFill>
                  <a:srgbClr val="808080"/>
                </a:solidFill>
                <a:effectLst/>
                <a:uLnTx/>
                <a:uFillTx/>
                <a:latin typeface="Arial"/>
                <a:ea typeface="+mn-ea"/>
                <a:cs typeface="Arial"/>
              </a:rPr>
              <a:t>A</a:t>
            </a:r>
            <a:r>
              <a:rPr kumimoji="0" sz="200" b="0" i="0" u="none" strike="noStrike" kern="1200" cap="none" spc="-20" normalizeH="0" baseline="0" noProof="0" dirty="0">
                <a:ln>
                  <a:noFill/>
                </a:ln>
                <a:solidFill>
                  <a:srgbClr val="808080"/>
                </a:solidFill>
                <a:effectLst/>
                <a:uLnTx/>
                <a:uFillTx/>
                <a:latin typeface="Arial"/>
                <a:ea typeface="+mn-ea"/>
                <a:cs typeface="Arial"/>
              </a:rPr>
              <a:t>v</a:t>
            </a:r>
            <a:r>
              <a:rPr kumimoji="0" sz="200" b="0" i="0" u="none" strike="noStrike" kern="1200" cap="none" spc="-10" normalizeH="0" baseline="0" noProof="0" dirty="0">
                <a:ln>
                  <a:noFill/>
                </a:ln>
                <a:solidFill>
                  <a:srgbClr val="808080"/>
                </a:solidFill>
                <a:effectLst/>
                <a:uLnTx/>
                <a:uFillTx/>
                <a:latin typeface="Arial"/>
                <a:ea typeface="+mn-ea"/>
                <a:cs typeface="Arial"/>
              </a:rPr>
              <a:t>e</a:t>
            </a:r>
            <a:r>
              <a:rPr kumimoji="0" sz="200" b="0" i="0" u="none" strike="noStrike" kern="1200" cap="none" spc="0" normalizeH="0" baseline="0" noProof="0" dirty="0">
                <a:ln>
                  <a:noFill/>
                </a:ln>
                <a:solidFill>
                  <a:srgbClr val="808080"/>
                </a:solidFill>
                <a:effectLst/>
                <a:uLnTx/>
                <a:uFillTx/>
                <a:latin typeface="Arial"/>
                <a:ea typeface="+mn-ea"/>
                <a:cs typeface="Arial"/>
              </a:rPr>
              <a:t>ra  </a:t>
            </a:r>
            <a:r>
              <a:rPr kumimoji="0" sz="200" b="0" i="0" u="none" strike="noStrike" kern="1200" cap="none" spc="-10" normalizeH="0" baseline="0" noProof="0" dirty="0">
                <a:ln>
                  <a:noFill/>
                </a:ln>
                <a:solidFill>
                  <a:srgbClr val="808080"/>
                </a:solidFill>
                <a:effectLst/>
                <a:uLnTx/>
                <a:uFillTx/>
                <a:latin typeface="Arial"/>
                <a:ea typeface="+mn-ea"/>
                <a:cs typeface="Arial"/>
              </a:rPr>
              <a:t>ge</a:t>
            </a:r>
            <a:endParaRPr kumimoji="0" sz="200" b="0" i="0" u="none" strike="noStrike" kern="1200" cap="none" spc="0" normalizeH="0" baseline="0" noProof="0">
              <a:ln>
                <a:noFill/>
              </a:ln>
              <a:solidFill>
                <a:prstClr val="black"/>
              </a:solidFill>
              <a:effectLst/>
              <a:uLnTx/>
              <a:uFillTx/>
              <a:latin typeface="Arial"/>
              <a:ea typeface="+mn-ea"/>
              <a:cs typeface="Arial"/>
            </a:endParaRPr>
          </a:p>
          <a:p>
            <a:pPr marL="13970" marR="0" lvl="0" indent="0" algn="l" defTabSz="914400" rtl="0" eaLnBrk="1" fontAlgn="auto" latinLnBrk="0" hangingPunct="1">
              <a:lnSpc>
                <a:spcPct val="100000"/>
              </a:lnSpc>
              <a:spcBef>
                <a:spcPts val="114"/>
              </a:spcBef>
              <a:spcAft>
                <a:spcPts val="0"/>
              </a:spcAft>
              <a:buClrTx/>
              <a:buSzTx/>
              <a:buFontTx/>
              <a:buNone/>
              <a:tabLst/>
              <a:defRPr/>
            </a:pPr>
            <a:r>
              <a:rPr kumimoji="0" sz="200" b="0" i="0" u="none" strike="noStrike" kern="1200" cap="none" spc="-5" normalizeH="0" baseline="0" noProof="0" dirty="0">
                <a:ln>
                  <a:noFill/>
                </a:ln>
                <a:solidFill>
                  <a:srgbClr val="808080"/>
                </a:solidFill>
                <a:effectLst/>
                <a:uLnTx/>
                <a:uFillTx/>
                <a:latin typeface="Arial"/>
                <a:ea typeface="+mn-ea"/>
                <a:cs typeface="Arial"/>
              </a:rPr>
              <a:t>Poor</a:t>
            </a:r>
            <a:endParaRPr kumimoji="0" sz="200" b="0" i="0" u="none" strike="noStrike" kern="1200" cap="none" spc="0" normalizeH="0" baseline="0" noProof="0">
              <a:ln>
                <a:noFill/>
              </a:ln>
              <a:solidFill>
                <a:prstClr val="black"/>
              </a:solidFill>
              <a:effectLst/>
              <a:uLnTx/>
              <a:uFillTx/>
              <a:latin typeface="Arial"/>
              <a:ea typeface="+mn-ea"/>
              <a:cs typeface="Arial"/>
            </a:endParaRPr>
          </a:p>
        </p:txBody>
      </p:sp>
      <p:sp>
        <p:nvSpPr>
          <p:cNvPr id="200" name="object 200"/>
          <p:cNvSpPr txBox="1"/>
          <p:nvPr/>
        </p:nvSpPr>
        <p:spPr>
          <a:xfrm>
            <a:off x="7600568" y="4431919"/>
            <a:ext cx="124460" cy="4360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 b="0" i="0" u="none" strike="noStrike" kern="1200" cap="none" spc="-10" normalizeH="0" baseline="0" noProof="0" dirty="0">
                <a:ln>
                  <a:noFill/>
                </a:ln>
                <a:solidFill>
                  <a:srgbClr val="808080"/>
                </a:solidFill>
                <a:effectLst/>
                <a:uLnTx/>
                <a:uFillTx/>
                <a:latin typeface="Arial"/>
                <a:ea typeface="+mn-ea"/>
                <a:cs typeface="Arial"/>
              </a:rPr>
              <a:t>Excellent</a:t>
            </a:r>
            <a:endParaRPr kumimoji="0" sz="200" b="0" i="0" u="none" strike="noStrike" kern="1200" cap="none" spc="0" normalizeH="0" baseline="0" noProof="0">
              <a:ln>
                <a:noFill/>
              </a:ln>
              <a:solidFill>
                <a:prstClr val="black"/>
              </a:solidFill>
              <a:effectLst/>
              <a:uLnTx/>
              <a:uFillTx/>
              <a:latin typeface="Arial"/>
              <a:ea typeface="+mn-ea"/>
              <a:cs typeface="Arial"/>
            </a:endParaRPr>
          </a:p>
        </p:txBody>
      </p:sp>
      <p:sp>
        <p:nvSpPr>
          <p:cNvPr id="201" name="object 201"/>
          <p:cNvSpPr/>
          <p:nvPr/>
        </p:nvSpPr>
        <p:spPr>
          <a:xfrm>
            <a:off x="8040623" y="4171175"/>
            <a:ext cx="433590" cy="383298"/>
          </a:xfrm>
          <a:prstGeom prst="rect">
            <a:avLst/>
          </a:prstGeom>
          <a:blipFill>
            <a:blip r:embed="rId13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2" name="object 202"/>
          <p:cNvSpPr/>
          <p:nvPr/>
        </p:nvSpPr>
        <p:spPr>
          <a:xfrm>
            <a:off x="7828788" y="3390887"/>
            <a:ext cx="489978" cy="474738"/>
          </a:xfrm>
          <a:prstGeom prst="rect">
            <a:avLst/>
          </a:prstGeom>
          <a:blipFill>
            <a:blip r:embed="rId1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3" name="object 203"/>
          <p:cNvSpPr/>
          <p:nvPr/>
        </p:nvSpPr>
        <p:spPr>
          <a:xfrm>
            <a:off x="7917180" y="3409164"/>
            <a:ext cx="275132" cy="273583"/>
          </a:xfrm>
          <a:prstGeom prst="rect">
            <a:avLst/>
          </a:prstGeom>
          <a:blipFill>
            <a:blip r:embed="rId13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4" name="object 204"/>
          <p:cNvSpPr/>
          <p:nvPr/>
        </p:nvSpPr>
        <p:spPr>
          <a:xfrm>
            <a:off x="7833359" y="3204959"/>
            <a:ext cx="515886" cy="517410"/>
          </a:xfrm>
          <a:prstGeom prst="rect">
            <a:avLst/>
          </a:prstGeom>
          <a:blipFill>
            <a:blip r:embed="rId1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object 205"/>
          <p:cNvSpPr/>
          <p:nvPr/>
        </p:nvSpPr>
        <p:spPr>
          <a:xfrm>
            <a:off x="7941564" y="3276602"/>
            <a:ext cx="218694" cy="128777"/>
          </a:xfrm>
          <a:prstGeom prst="rect">
            <a:avLst/>
          </a:prstGeom>
          <a:blipFill>
            <a:blip r:embed="rId14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object 206"/>
          <p:cNvSpPr/>
          <p:nvPr/>
        </p:nvSpPr>
        <p:spPr>
          <a:xfrm>
            <a:off x="8089394" y="3654552"/>
            <a:ext cx="169925" cy="115062"/>
          </a:xfrm>
          <a:prstGeom prst="rect">
            <a:avLst/>
          </a:prstGeom>
          <a:blipFill>
            <a:blip r:embed="rId14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object 207"/>
          <p:cNvSpPr/>
          <p:nvPr/>
        </p:nvSpPr>
        <p:spPr>
          <a:xfrm>
            <a:off x="8004049" y="3450337"/>
            <a:ext cx="278129" cy="204977"/>
          </a:xfrm>
          <a:prstGeom prst="rect">
            <a:avLst/>
          </a:prstGeom>
          <a:blipFill>
            <a:blip r:embed="rId14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object 208"/>
          <p:cNvSpPr/>
          <p:nvPr/>
        </p:nvSpPr>
        <p:spPr>
          <a:xfrm>
            <a:off x="8084819" y="3520442"/>
            <a:ext cx="142494" cy="189737"/>
          </a:xfrm>
          <a:prstGeom prst="rect">
            <a:avLst/>
          </a:prstGeom>
          <a:blipFill>
            <a:blip r:embed="rId1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object 209"/>
          <p:cNvSpPr/>
          <p:nvPr/>
        </p:nvSpPr>
        <p:spPr>
          <a:xfrm>
            <a:off x="8057388" y="3390887"/>
            <a:ext cx="489978" cy="474738"/>
          </a:xfrm>
          <a:prstGeom prst="rect">
            <a:avLst/>
          </a:prstGeom>
          <a:blipFill>
            <a:blip r:embed="rId1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0" name="object 210"/>
          <p:cNvSpPr/>
          <p:nvPr/>
        </p:nvSpPr>
        <p:spPr>
          <a:xfrm>
            <a:off x="8145780" y="3409164"/>
            <a:ext cx="275132" cy="273583"/>
          </a:xfrm>
          <a:prstGeom prst="rect">
            <a:avLst/>
          </a:prstGeom>
          <a:blipFill>
            <a:blip r:embed="rId13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1" name="object 211"/>
          <p:cNvSpPr/>
          <p:nvPr/>
        </p:nvSpPr>
        <p:spPr>
          <a:xfrm>
            <a:off x="8061959" y="3204959"/>
            <a:ext cx="515886" cy="517410"/>
          </a:xfrm>
          <a:prstGeom prst="rect">
            <a:avLst/>
          </a:prstGeom>
          <a:blipFill>
            <a:blip r:embed="rId1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2" name="object 212"/>
          <p:cNvSpPr/>
          <p:nvPr/>
        </p:nvSpPr>
        <p:spPr>
          <a:xfrm>
            <a:off x="8170164" y="3276602"/>
            <a:ext cx="218694" cy="128777"/>
          </a:xfrm>
          <a:prstGeom prst="rect">
            <a:avLst/>
          </a:prstGeom>
          <a:blipFill>
            <a:blip r:embed="rId14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object 213"/>
          <p:cNvSpPr/>
          <p:nvPr/>
        </p:nvSpPr>
        <p:spPr>
          <a:xfrm>
            <a:off x="8298182" y="3654552"/>
            <a:ext cx="169925" cy="115062"/>
          </a:xfrm>
          <a:prstGeom prst="rect">
            <a:avLst/>
          </a:prstGeom>
          <a:blipFill>
            <a:blip r:embed="rId14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object 214"/>
          <p:cNvSpPr/>
          <p:nvPr/>
        </p:nvSpPr>
        <p:spPr>
          <a:xfrm>
            <a:off x="8232649" y="3450337"/>
            <a:ext cx="278129" cy="204977"/>
          </a:xfrm>
          <a:prstGeom prst="rect">
            <a:avLst/>
          </a:prstGeom>
          <a:blipFill>
            <a:blip r:embed="rId14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object 215"/>
          <p:cNvSpPr/>
          <p:nvPr/>
        </p:nvSpPr>
        <p:spPr>
          <a:xfrm>
            <a:off x="8313419" y="3520442"/>
            <a:ext cx="142494" cy="189737"/>
          </a:xfrm>
          <a:prstGeom prst="rect">
            <a:avLst/>
          </a:prstGeom>
          <a:blipFill>
            <a:blip r:embed="rId1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object 216"/>
          <p:cNvSpPr/>
          <p:nvPr/>
        </p:nvSpPr>
        <p:spPr>
          <a:xfrm>
            <a:off x="7904988" y="3543287"/>
            <a:ext cx="489978" cy="474738"/>
          </a:xfrm>
          <a:prstGeom prst="rect">
            <a:avLst/>
          </a:prstGeom>
          <a:blipFill>
            <a:blip r:embed="rId1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object 217"/>
          <p:cNvSpPr/>
          <p:nvPr/>
        </p:nvSpPr>
        <p:spPr>
          <a:xfrm>
            <a:off x="7993380" y="3561564"/>
            <a:ext cx="275094" cy="273583"/>
          </a:xfrm>
          <a:prstGeom prst="rect">
            <a:avLst/>
          </a:prstGeom>
          <a:blipFill>
            <a:blip r:embed="rId14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object 218"/>
          <p:cNvSpPr/>
          <p:nvPr/>
        </p:nvSpPr>
        <p:spPr>
          <a:xfrm>
            <a:off x="7909559" y="3357359"/>
            <a:ext cx="515886" cy="517410"/>
          </a:xfrm>
          <a:prstGeom prst="rect">
            <a:avLst/>
          </a:prstGeom>
          <a:blipFill>
            <a:blip r:embed="rId1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object 219"/>
          <p:cNvSpPr/>
          <p:nvPr/>
        </p:nvSpPr>
        <p:spPr>
          <a:xfrm>
            <a:off x="8017764" y="3429002"/>
            <a:ext cx="218694" cy="128777"/>
          </a:xfrm>
          <a:prstGeom prst="rect">
            <a:avLst/>
          </a:prstGeom>
          <a:blipFill>
            <a:blip r:embed="rId14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0" name="object 220"/>
          <p:cNvSpPr/>
          <p:nvPr/>
        </p:nvSpPr>
        <p:spPr>
          <a:xfrm>
            <a:off x="8139685" y="3806952"/>
            <a:ext cx="169925" cy="115062"/>
          </a:xfrm>
          <a:prstGeom prst="rect">
            <a:avLst/>
          </a:prstGeom>
          <a:blipFill>
            <a:blip r:embed="rId14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object 221"/>
          <p:cNvSpPr/>
          <p:nvPr/>
        </p:nvSpPr>
        <p:spPr>
          <a:xfrm>
            <a:off x="8080249" y="3602737"/>
            <a:ext cx="278129" cy="204977"/>
          </a:xfrm>
          <a:prstGeom prst="rect">
            <a:avLst/>
          </a:prstGeom>
          <a:blipFill>
            <a:blip r:embed="rId14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2" name="object 222"/>
          <p:cNvSpPr/>
          <p:nvPr/>
        </p:nvSpPr>
        <p:spPr>
          <a:xfrm>
            <a:off x="8161019" y="3672842"/>
            <a:ext cx="142494" cy="189737"/>
          </a:xfrm>
          <a:prstGeom prst="rect">
            <a:avLst/>
          </a:prstGeom>
          <a:blipFill>
            <a:blip r:embed="rId1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3" name="object 223"/>
          <p:cNvSpPr/>
          <p:nvPr/>
        </p:nvSpPr>
        <p:spPr>
          <a:xfrm>
            <a:off x="6856476" y="4893551"/>
            <a:ext cx="479310" cy="467118"/>
          </a:xfrm>
          <a:prstGeom prst="rect">
            <a:avLst/>
          </a:prstGeom>
          <a:blipFill>
            <a:blip r:embed="rId1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object 224"/>
          <p:cNvSpPr/>
          <p:nvPr/>
        </p:nvSpPr>
        <p:spPr>
          <a:xfrm>
            <a:off x="6941819" y="4908765"/>
            <a:ext cx="270522" cy="267500"/>
          </a:xfrm>
          <a:prstGeom prst="rect">
            <a:avLst/>
          </a:prstGeom>
          <a:blipFill>
            <a:blip r:embed="rId14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object 225"/>
          <p:cNvSpPr/>
          <p:nvPr/>
        </p:nvSpPr>
        <p:spPr>
          <a:xfrm>
            <a:off x="6858000" y="4710660"/>
            <a:ext cx="514350" cy="514375"/>
          </a:xfrm>
          <a:prstGeom prst="rect">
            <a:avLst/>
          </a:prstGeom>
          <a:blipFill>
            <a:blip r:embed="rId14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object 226"/>
          <p:cNvSpPr/>
          <p:nvPr/>
        </p:nvSpPr>
        <p:spPr>
          <a:xfrm>
            <a:off x="6967728" y="4783835"/>
            <a:ext cx="214122" cy="124206"/>
          </a:xfrm>
          <a:prstGeom prst="rect">
            <a:avLst/>
          </a:prstGeom>
          <a:blipFill>
            <a:blip r:embed="rId14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object 227"/>
          <p:cNvSpPr/>
          <p:nvPr/>
        </p:nvSpPr>
        <p:spPr>
          <a:xfrm>
            <a:off x="7045452" y="5070335"/>
            <a:ext cx="479310" cy="465594"/>
          </a:xfrm>
          <a:prstGeom prst="rect">
            <a:avLst/>
          </a:prstGeom>
          <a:blipFill>
            <a:blip r:embed="rId14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object 228"/>
          <p:cNvSpPr/>
          <p:nvPr/>
        </p:nvSpPr>
        <p:spPr>
          <a:xfrm>
            <a:off x="7130795" y="5084064"/>
            <a:ext cx="270560" cy="267462"/>
          </a:xfrm>
          <a:prstGeom prst="rect">
            <a:avLst/>
          </a:prstGeom>
          <a:blipFill>
            <a:blip r:embed="rId1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object 229"/>
          <p:cNvSpPr/>
          <p:nvPr/>
        </p:nvSpPr>
        <p:spPr>
          <a:xfrm>
            <a:off x="7048502" y="4887469"/>
            <a:ext cx="512851" cy="512825"/>
          </a:xfrm>
          <a:prstGeom prst="rect">
            <a:avLst/>
          </a:prstGeom>
          <a:blipFill>
            <a:blip r:embed="rId15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0" name="object 230"/>
          <p:cNvSpPr/>
          <p:nvPr/>
        </p:nvSpPr>
        <p:spPr>
          <a:xfrm>
            <a:off x="7156704" y="4959096"/>
            <a:ext cx="212598" cy="125730"/>
          </a:xfrm>
          <a:prstGeom prst="rect">
            <a:avLst/>
          </a:prstGeom>
          <a:blipFill>
            <a:blip r:embed="rId15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1" name="object 231"/>
          <p:cNvSpPr/>
          <p:nvPr/>
        </p:nvSpPr>
        <p:spPr>
          <a:xfrm>
            <a:off x="6809231" y="5263896"/>
            <a:ext cx="479310" cy="467118"/>
          </a:xfrm>
          <a:prstGeom prst="rect">
            <a:avLst/>
          </a:prstGeom>
          <a:blipFill>
            <a:blip r:embed="rId15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2" name="object 232"/>
          <p:cNvSpPr/>
          <p:nvPr/>
        </p:nvSpPr>
        <p:spPr>
          <a:xfrm>
            <a:off x="6894576" y="5280659"/>
            <a:ext cx="270522" cy="267462"/>
          </a:xfrm>
          <a:prstGeom prst="rect">
            <a:avLst/>
          </a:prstGeom>
          <a:blipFill>
            <a:blip r:embed="rId1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3" name="object 233"/>
          <p:cNvSpPr/>
          <p:nvPr/>
        </p:nvSpPr>
        <p:spPr>
          <a:xfrm>
            <a:off x="6812282" y="5081015"/>
            <a:ext cx="512825" cy="512826"/>
          </a:xfrm>
          <a:prstGeom prst="rect">
            <a:avLst/>
          </a:prstGeom>
          <a:blipFill>
            <a:blip r:embed="rId15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object 234"/>
          <p:cNvSpPr/>
          <p:nvPr/>
        </p:nvSpPr>
        <p:spPr>
          <a:xfrm>
            <a:off x="6920483" y="5152644"/>
            <a:ext cx="214122" cy="125730"/>
          </a:xfrm>
          <a:prstGeom prst="rect">
            <a:avLst/>
          </a:prstGeom>
          <a:blipFill>
            <a:blip r:embed="rId15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object 235"/>
          <p:cNvSpPr/>
          <p:nvPr/>
        </p:nvSpPr>
        <p:spPr>
          <a:xfrm>
            <a:off x="7028690" y="5519930"/>
            <a:ext cx="163829" cy="113537"/>
          </a:xfrm>
          <a:prstGeom prst="rect">
            <a:avLst/>
          </a:prstGeom>
          <a:blipFill>
            <a:blip r:embed="rId15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6" name="object 236"/>
          <p:cNvSpPr/>
          <p:nvPr/>
        </p:nvSpPr>
        <p:spPr>
          <a:xfrm>
            <a:off x="6979921" y="5318759"/>
            <a:ext cx="270509" cy="200406"/>
          </a:xfrm>
          <a:prstGeom prst="rect">
            <a:avLst/>
          </a:prstGeom>
          <a:blipFill>
            <a:blip r:embed="rId15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object 237"/>
          <p:cNvSpPr/>
          <p:nvPr/>
        </p:nvSpPr>
        <p:spPr>
          <a:xfrm>
            <a:off x="7056119" y="5387342"/>
            <a:ext cx="142494" cy="185165"/>
          </a:xfrm>
          <a:prstGeom prst="rect">
            <a:avLst/>
          </a:prstGeom>
          <a:blipFill>
            <a:blip r:embed="rId15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object 238"/>
          <p:cNvSpPr/>
          <p:nvPr/>
        </p:nvSpPr>
        <p:spPr>
          <a:xfrm>
            <a:off x="7940042" y="4971275"/>
            <a:ext cx="436651" cy="433590"/>
          </a:xfrm>
          <a:prstGeom prst="rect">
            <a:avLst/>
          </a:prstGeom>
          <a:blipFill>
            <a:blip r:embed="rId16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object 239"/>
          <p:cNvSpPr/>
          <p:nvPr/>
        </p:nvSpPr>
        <p:spPr>
          <a:xfrm>
            <a:off x="8019290" y="4980419"/>
            <a:ext cx="250723" cy="247662"/>
          </a:xfrm>
          <a:prstGeom prst="rect">
            <a:avLst/>
          </a:prstGeom>
          <a:blipFill>
            <a:blip r:embed="rId16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0" name="object 240"/>
          <p:cNvSpPr/>
          <p:nvPr/>
        </p:nvSpPr>
        <p:spPr>
          <a:xfrm>
            <a:off x="7940042" y="4805159"/>
            <a:ext cx="485419" cy="485406"/>
          </a:xfrm>
          <a:prstGeom prst="rect">
            <a:avLst/>
          </a:prstGeom>
          <a:blipFill>
            <a:blip r:embed="rId16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1" name="object 241"/>
          <p:cNvSpPr/>
          <p:nvPr/>
        </p:nvSpPr>
        <p:spPr>
          <a:xfrm>
            <a:off x="8048243" y="4876802"/>
            <a:ext cx="186690" cy="112013"/>
          </a:xfrm>
          <a:prstGeom prst="rect">
            <a:avLst/>
          </a:prstGeom>
          <a:blipFill>
            <a:blip r:embed="rId16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object 242"/>
          <p:cNvSpPr/>
          <p:nvPr/>
        </p:nvSpPr>
        <p:spPr>
          <a:xfrm>
            <a:off x="8100061" y="5119092"/>
            <a:ext cx="436651" cy="435127"/>
          </a:xfrm>
          <a:prstGeom prst="rect">
            <a:avLst/>
          </a:prstGeom>
          <a:blipFill>
            <a:blip r:embed="rId16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object 243"/>
          <p:cNvSpPr/>
          <p:nvPr/>
        </p:nvSpPr>
        <p:spPr>
          <a:xfrm>
            <a:off x="8177785" y="5129771"/>
            <a:ext cx="250723" cy="247662"/>
          </a:xfrm>
          <a:prstGeom prst="rect">
            <a:avLst/>
          </a:prstGeom>
          <a:blipFill>
            <a:blip r:embed="rId16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4" name="object 244"/>
          <p:cNvSpPr/>
          <p:nvPr/>
        </p:nvSpPr>
        <p:spPr>
          <a:xfrm>
            <a:off x="8100061" y="4952987"/>
            <a:ext cx="485419" cy="488454"/>
          </a:xfrm>
          <a:prstGeom prst="rect">
            <a:avLst/>
          </a:prstGeom>
          <a:blipFill>
            <a:blip r:embed="rId16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5" name="object 245"/>
          <p:cNvSpPr/>
          <p:nvPr/>
        </p:nvSpPr>
        <p:spPr>
          <a:xfrm>
            <a:off x="8206740" y="5026154"/>
            <a:ext cx="188214" cy="112013"/>
          </a:xfrm>
          <a:prstGeom prst="rect">
            <a:avLst/>
          </a:prstGeom>
          <a:blipFill>
            <a:blip r:embed="rId16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6" name="object 246"/>
          <p:cNvSpPr/>
          <p:nvPr/>
        </p:nvSpPr>
        <p:spPr>
          <a:xfrm>
            <a:off x="7827266" y="5209032"/>
            <a:ext cx="436625" cy="433590"/>
          </a:xfrm>
          <a:prstGeom prst="rect">
            <a:avLst/>
          </a:prstGeom>
          <a:blipFill>
            <a:blip r:embed="rId16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7" name="object 247"/>
          <p:cNvSpPr/>
          <p:nvPr/>
        </p:nvSpPr>
        <p:spPr>
          <a:xfrm>
            <a:off x="7904990" y="5221211"/>
            <a:ext cx="250723" cy="247662"/>
          </a:xfrm>
          <a:prstGeom prst="rect">
            <a:avLst/>
          </a:prstGeom>
          <a:blipFill>
            <a:blip r:embed="rId16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8" name="object 248"/>
          <p:cNvSpPr/>
          <p:nvPr/>
        </p:nvSpPr>
        <p:spPr>
          <a:xfrm>
            <a:off x="7825742" y="5041379"/>
            <a:ext cx="486943" cy="488454"/>
          </a:xfrm>
          <a:prstGeom prst="rect">
            <a:avLst/>
          </a:prstGeom>
          <a:blipFill>
            <a:blip r:embed="rId16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9" name="object 249"/>
          <p:cNvSpPr/>
          <p:nvPr/>
        </p:nvSpPr>
        <p:spPr>
          <a:xfrm>
            <a:off x="7933943" y="5114546"/>
            <a:ext cx="188214" cy="112013"/>
          </a:xfrm>
          <a:prstGeom prst="rect">
            <a:avLst/>
          </a:prstGeom>
          <a:blipFill>
            <a:blip r:embed="rId16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0" name="object 250"/>
          <p:cNvSpPr/>
          <p:nvPr/>
        </p:nvSpPr>
        <p:spPr>
          <a:xfrm>
            <a:off x="8058911" y="5426964"/>
            <a:ext cx="139446" cy="105918"/>
          </a:xfrm>
          <a:prstGeom prst="rect">
            <a:avLst/>
          </a:prstGeom>
          <a:blipFill>
            <a:blip r:embed="rId17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1" name="object 251"/>
          <p:cNvSpPr/>
          <p:nvPr/>
        </p:nvSpPr>
        <p:spPr>
          <a:xfrm>
            <a:off x="7979666" y="5253230"/>
            <a:ext cx="238505" cy="174497"/>
          </a:xfrm>
          <a:prstGeom prst="rect">
            <a:avLst/>
          </a:prstGeom>
          <a:blipFill>
            <a:blip r:embed="rId17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2" name="object 252"/>
          <p:cNvSpPr/>
          <p:nvPr/>
        </p:nvSpPr>
        <p:spPr>
          <a:xfrm>
            <a:off x="8092440" y="5329430"/>
            <a:ext cx="98298" cy="159257"/>
          </a:xfrm>
          <a:prstGeom prst="rect">
            <a:avLst/>
          </a:prstGeom>
          <a:blipFill>
            <a:blip r:embed="rId17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3" name="object 253"/>
          <p:cNvSpPr/>
          <p:nvPr/>
        </p:nvSpPr>
        <p:spPr>
          <a:xfrm>
            <a:off x="8135113" y="5369052"/>
            <a:ext cx="409219" cy="415302"/>
          </a:xfrm>
          <a:prstGeom prst="rect">
            <a:avLst/>
          </a:prstGeom>
          <a:blipFill>
            <a:blip r:embed="rId17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4" name="object 254"/>
          <p:cNvSpPr/>
          <p:nvPr/>
        </p:nvSpPr>
        <p:spPr>
          <a:xfrm>
            <a:off x="8208264" y="5376673"/>
            <a:ext cx="238518" cy="235457"/>
          </a:xfrm>
          <a:prstGeom prst="rect">
            <a:avLst/>
          </a:prstGeom>
          <a:blipFill>
            <a:blip r:embed="rId17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5" name="object 255"/>
          <p:cNvSpPr/>
          <p:nvPr/>
        </p:nvSpPr>
        <p:spPr>
          <a:xfrm>
            <a:off x="8130540" y="5213603"/>
            <a:ext cx="470166" cy="471690"/>
          </a:xfrm>
          <a:prstGeom prst="rect">
            <a:avLst/>
          </a:prstGeom>
          <a:blipFill>
            <a:blip r:embed="rId17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6" name="object 256"/>
          <p:cNvSpPr/>
          <p:nvPr/>
        </p:nvSpPr>
        <p:spPr>
          <a:xfrm>
            <a:off x="8238743" y="5286757"/>
            <a:ext cx="171450" cy="102869"/>
          </a:xfrm>
          <a:prstGeom prst="rect">
            <a:avLst/>
          </a:prstGeom>
          <a:blipFill>
            <a:blip r:embed="rId17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7" name="object 257"/>
          <p:cNvSpPr/>
          <p:nvPr/>
        </p:nvSpPr>
        <p:spPr>
          <a:xfrm>
            <a:off x="8078723" y="5379720"/>
            <a:ext cx="247662" cy="270560"/>
          </a:xfrm>
          <a:prstGeom prst="rect">
            <a:avLst/>
          </a:prstGeom>
          <a:blipFill>
            <a:blip r:embed="rId17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8" name="object 258"/>
          <p:cNvSpPr/>
          <p:nvPr/>
        </p:nvSpPr>
        <p:spPr>
          <a:xfrm>
            <a:off x="6883907" y="1365505"/>
            <a:ext cx="381000" cy="3378835"/>
          </a:xfrm>
          <a:custGeom>
            <a:avLst/>
            <a:gdLst/>
            <a:ahLst/>
            <a:cxnLst/>
            <a:rect l="l" t="t" r="r" b="b"/>
            <a:pathLst>
              <a:path w="381000" h="3378835">
                <a:moveTo>
                  <a:pt x="285750" y="0"/>
                </a:moveTo>
                <a:lnTo>
                  <a:pt x="285750" y="72136"/>
                </a:lnTo>
                <a:lnTo>
                  <a:pt x="0" y="72136"/>
                </a:lnTo>
                <a:lnTo>
                  <a:pt x="0" y="3378708"/>
                </a:lnTo>
                <a:lnTo>
                  <a:pt x="46355" y="3378708"/>
                </a:lnTo>
                <a:lnTo>
                  <a:pt x="46355" y="118363"/>
                </a:lnTo>
                <a:lnTo>
                  <a:pt x="357886" y="118363"/>
                </a:lnTo>
                <a:lnTo>
                  <a:pt x="381000" y="95250"/>
                </a:lnTo>
                <a:lnTo>
                  <a:pt x="285750" y="0"/>
                </a:lnTo>
                <a:close/>
              </a:path>
              <a:path w="381000" h="3378835">
                <a:moveTo>
                  <a:pt x="357886" y="118363"/>
                </a:moveTo>
                <a:lnTo>
                  <a:pt x="285750" y="118363"/>
                </a:lnTo>
                <a:lnTo>
                  <a:pt x="285750" y="190500"/>
                </a:lnTo>
                <a:lnTo>
                  <a:pt x="357886" y="118363"/>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9" name="object 259"/>
          <p:cNvSpPr txBox="1"/>
          <p:nvPr/>
        </p:nvSpPr>
        <p:spPr>
          <a:xfrm>
            <a:off x="6712542" y="2468168"/>
            <a:ext cx="179536" cy="70866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0" normalizeH="0" baseline="0" noProof="0" dirty="0">
                <a:ln>
                  <a:noFill/>
                </a:ln>
                <a:solidFill>
                  <a:srgbClr val="808080"/>
                </a:solidFill>
                <a:effectLst/>
                <a:uLnTx/>
                <a:uFillTx/>
                <a:latin typeface="Arial"/>
                <a:ea typeface="+mn-ea"/>
                <a:cs typeface="Arial"/>
              </a:rPr>
              <a:t>R</a:t>
            </a:r>
            <a:r>
              <a:rPr kumimoji="0" sz="1200" b="0" i="0" u="none" strike="noStrike" kern="1200" cap="none" spc="-40" normalizeH="0" baseline="0" noProof="0" dirty="0">
                <a:ln>
                  <a:noFill/>
                </a:ln>
                <a:solidFill>
                  <a:srgbClr val="808080"/>
                </a:solidFill>
                <a:effectLst/>
                <a:uLnTx/>
                <a:uFillTx/>
                <a:latin typeface="Arial"/>
                <a:ea typeface="+mn-ea"/>
                <a:cs typeface="Arial"/>
              </a:rPr>
              <a:t> </a:t>
            </a:r>
            <a:r>
              <a:rPr kumimoji="0" sz="1200" b="0" i="0" u="none" strike="noStrike" kern="1200" cap="none" spc="0" normalizeH="0" baseline="0" noProof="0" dirty="0">
                <a:ln>
                  <a:noFill/>
                </a:ln>
                <a:solidFill>
                  <a:srgbClr val="808080"/>
                </a:solidFill>
                <a:effectLst/>
                <a:uLnTx/>
                <a:uFillTx/>
                <a:latin typeface="Arial"/>
                <a:ea typeface="+mn-ea"/>
                <a:cs typeface="Arial"/>
              </a:rPr>
              <a:t>e</a:t>
            </a:r>
            <a:r>
              <a:rPr kumimoji="0" sz="1200" b="0" i="0" u="none" strike="noStrike" kern="1200" cap="none" spc="-30" normalizeH="0" baseline="0" noProof="0" dirty="0">
                <a:ln>
                  <a:noFill/>
                </a:ln>
                <a:solidFill>
                  <a:srgbClr val="808080"/>
                </a:solidFill>
                <a:effectLst/>
                <a:uLnTx/>
                <a:uFillTx/>
                <a:latin typeface="Arial"/>
                <a:ea typeface="+mn-ea"/>
                <a:cs typeface="Arial"/>
              </a:rPr>
              <a:t> </a:t>
            </a:r>
            <a:r>
              <a:rPr kumimoji="0" sz="1200" b="0" i="0" u="none" strike="noStrike" kern="1200" cap="none" spc="0" normalizeH="0" baseline="0" noProof="0" dirty="0">
                <a:ln>
                  <a:noFill/>
                </a:ln>
                <a:solidFill>
                  <a:srgbClr val="808080"/>
                </a:solidFill>
                <a:effectLst/>
                <a:uLnTx/>
                <a:uFillTx/>
                <a:latin typeface="Arial"/>
                <a:ea typeface="+mn-ea"/>
                <a:cs typeface="Arial"/>
              </a:rPr>
              <a:t>p</a:t>
            </a:r>
            <a:r>
              <a:rPr kumimoji="0" sz="1200" b="0" i="0" u="none" strike="noStrike" kern="1200" cap="none" spc="-30" normalizeH="0" baseline="0" noProof="0" dirty="0">
                <a:ln>
                  <a:noFill/>
                </a:ln>
                <a:solidFill>
                  <a:srgbClr val="808080"/>
                </a:solidFill>
                <a:effectLst/>
                <a:uLnTx/>
                <a:uFillTx/>
                <a:latin typeface="Arial"/>
                <a:ea typeface="+mn-ea"/>
                <a:cs typeface="Arial"/>
              </a:rPr>
              <a:t> </a:t>
            </a:r>
            <a:r>
              <a:rPr kumimoji="0" sz="1200" b="0" i="0" u="none" strike="noStrike" kern="1200" cap="none" spc="0" normalizeH="0" baseline="0" noProof="0" dirty="0">
                <a:ln>
                  <a:noFill/>
                </a:ln>
                <a:solidFill>
                  <a:srgbClr val="808080"/>
                </a:solidFill>
                <a:effectLst/>
                <a:uLnTx/>
                <a:uFillTx/>
                <a:latin typeface="Arial"/>
                <a:ea typeface="+mn-ea"/>
                <a:cs typeface="Arial"/>
              </a:rPr>
              <a:t>e</a:t>
            </a:r>
            <a:r>
              <a:rPr kumimoji="0" sz="1200" b="0" i="0" u="none" strike="noStrike" kern="1200" cap="none" spc="-30" normalizeH="0" baseline="0" noProof="0" dirty="0">
                <a:ln>
                  <a:noFill/>
                </a:ln>
                <a:solidFill>
                  <a:srgbClr val="808080"/>
                </a:solidFill>
                <a:effectLst/>
                <a:uLnTx/>
                <a:uFillTx/>
                <a:latin typeface="Arial"/>
                <a:ea typeface="+mn-ea"/>
                <a:cs typeface="Arial"/>
              </a:rPr>
              <a:t> </a:t>
            </a:r>
            <a:r>
              <a:rPr kumimoji="0" sz="1200" b="0" i="0" u="none" strike="noStrike" kern="1200" cap="none" spc="0" normalizeH="0" baseline="0" noProof="0" dirty="0">
                <a:ln>
                  <a:noFill/>
                </a:ln>
                <a:solidFill>
                  <a:srgbClr val="808080"/>
                </a:solidFill>
                <a:effectLst/>
                <a:uLnTx/>
                <a:uFillTx/>
                <a:latin typeface="Arial"/>
                <a:ea typeface="+mn-ea"/>
                <a:cs typeface="Arial"/>
              </a:rPr>
              <a:t>a</a:t>
            </a:r>
            <a:r>
              <a:rPr kumimoji="0" sz="1200" b="0" i="0" u="none" strike="noStrike" kern="1200" cap="none" spc="-30" normalizeH="0" baseline="0" noProof="0" dirty="0">
                <a:ln>
                  <a:noFill/>
                </a:ln>
                <a:solidFill>
                  <a:srgbClr val="808080"/>
                </a:solidFill>
                <a:effectLst/>
                <a:uLnTx/>
                <a:uFillTx/>
                <a:latin typeface="Arial"/>
                <a:ea typeface="+mn-ea"/>
                <a:cs typeface="Arial"/>
              </a:rPr>
              <a:t> </a:t>
            </a:r>
            <a:r>
              <a:rPr kumimoji="0" sz="1200" b="0" i="0" u="none" strike="noStrike" kern="1200" cap="none" spc="0" normalizeH="0" baseline="0" noProof="0" dirty="0">
                <a:ln>
                  <a:noFill/>
                </a:ln>
                <a:solidFill>
                  <a:srgbClr val="808080"/>
                </a:solidFill>
                <a:effectLst/>
                <a:uLnTx/>
                <a:uFillTx/>
                <a:latin typeface="Arial"/>
                <a:ea typeface="+mn-ea"/>
                <a:cs typeface="Arial"/>
              </a:rPr>
              <a:t>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60" name="object 260"/>
          <p:cNvSpPr/>
          <p:nvPr/>
        </p:nvSpPr>
        <p:spPr>
          <a:xfrm>
            <a:off x="7365492" y="1237226"/>
            <a:ext cx="648970" cy="193675"/>
          </a:xfrm>
          <a:custGeom>
            <a:avLst/>
            <a:gdLst/>
            <a:ahLst/>
            <a:cxnLst/>
            <a:rect l="l" t="t" r="r" b="b"/>
            <a:pathLst>
              <a:path w="648970" h="193675">
                <a:moveTo>
                  <a:pt x="441355" y="33900"/>
                </a:moveTo>
                <a:lnTo>
                  <a:pt x="245562" y="33900"/>
                </a:lnTo>
                <a:lnTo>
                  <a:pt x="293560" y="35141"/>
                </a:lnTo>
                <a:lnTo>
                  <a:pt x="341548" y="41209"/>
                </a:lnTo>
                <a:lnTo>
                  <a:pt x="389160" y="52079"/>
                </a:lnTo>
                <a:lnTo>
                  <a:pt x="436034" y="67722"/>
                </a:lnTo>
                <a:lnTo>
                  <a:pt x="481805" y="88110"/>
                </a:lnTo>
                <a:lnTo>
                  <a:pt x="526107" y="113216"/>
                </a:lnTo>
                <a:lnTo>
                  <a:pt x="568578" y="143011"/>
                </a:lnTo>
                <a:lnTo>
                  <a:pt x="524509" y="185429"/>
                </a:lnTo>
                <a:lnTo>
                  <a:pt x="648715" y="193430"/>
                </a:lnTo>
                <a:lnTo>
                  <a:pt x="641601" y="119135"/>
                </a:lnTo>
                <a:lnTo>
                  <a:pt x="593471" y="119135"/>
                </a:lnTo>
                <a:lnTo>
                  <a:pt x="551511" y="88995"/>
                </a:lnTo>
                <a:lnTo>
                  <a:pt x="507787" y="63187"/>
                </a:lnTo>
                <a:lnTo>
                  <a:pt x="462611" y="41735"/>
                </a:lnTo>
                <a:lnTo>
                  <a:pt x="441355" y="33900"/>
                </a:lnTo>
                <a:close/>
              </a:path>
              <a:path w="648970" h="193675">
                <a:moveTo>
                  <a:pt x="637539" y="76717"/>
                </a:moveTo>
                <a:lnTo>
                  <a:pt x="593471" y="119135"/>
                </a:lnTo>
                <a:lnTo>
                  <a:pt x="641601" y="119135"/>
                </a:lnTo>
                <a:lnTo>
                  <a:pt x="637539" y="76717"/>
                </a:lnTo>
                <a:close/>
              </a:path>
              <a:path w="648970" h="193675">
                <a:moveTo>
                  <a:pt x="273664" y="0"/>
                </a:moveTo>
                <a:lnTo>
                  <a:pt x="225934" y="710"/>
                </a:lnTo>
                <a:lnTo>
                  <a:pt x="178633" y="5930"/>
                </a:lnTo>
                <a:lnTo>
                  <a:pt x="132076" y="15683"/>
                </a:lnTo>
                <a:lnTo>
                  <a:pt x="86576" y="29996"/>
                </a:lnTo>
                <a:lnTo>
                  <a:pt x="42446" y="48892"/>
                </a:lnTo>
                <a:lnTo>
                  <a:pt x="0" y="72399"/>
                </a:lnTo>
                <a:lnTo>
                  <a:pt x="18160" y="101101"/>
                </a:lnTo>
                <a:lnTo>
                  <a:pt x="60748" y="77781"/>
                </a:lnTo>
                <a:lnTo>
                  <a:pt x="105146" y="59429"/>
                </a:lnTo>
                <a:lnTo>
                  <a:pt x="150991" y="46017"/>
                </a:lnTo>
                <a:lnTo>
                  <a:pt x="197917" y="37517"/>
                </a:lnTo>
                <a:lnTo>
                  <a:pt x="245562" y="33900"/>
                </a:lnTo>
                <a:lnTo>
                  <a:pt x="441355" y="33900"/>
                </a:lnTo>
                <a:lnTo>
                  <a:pt x="416298" y="24665"/>
                </a:lnTo>
                <a:lnTo>
                  <a:pt x="369159" y="12002"/>
                </a:lnTo>
                <a:lnTo>
                  <a:pt x="321510" y="3772"/>
                </a:lnTo>
                <a:lnTo>
                  <a:pt x="273664" y="0"/>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1" name="object 261"/>
          <p:cNvSpPr/>
          <p:nvPr/>
        </p:nvSpPr>
        <p:spPr>
          <a:xfrm>
            <a:off x="8066025" y="2148460"/>
            <a:ext cx="365125" cy="480059"/>
          </a:xfrm>
          <a:custGeom>
            <a:avLst/>
            <a:gdLst/>
            <a:ahLst/>
            <a:cxnLst/>
            <a:rect l="l" t="t" r="r" b="b"/>
            <a:pathLst>
              <a:path w="365125" h="480060">
                <a:moveTo>
                  <a:pt x="296164" y="0"/>
                </a:moveTo>
                <a:lnTo>
                  <a:pt x="208025" y="87756"/>
                </a:lnTo>
                <a:lnTo>
                  <a:pt x="269112" y="90677"/>
                </a:lnTo>
                <a:lnTo>
                  <a:pt x="256267" y="142800"/>
                </a:lnTo>
                <a:lnTo>
                  <a:pt x="238560" y="192602"/>
                </a:lnTo>
                <a:lnTo>
                  <a:pt x="216248" y="239747"/>
                </a:lnTo>
                <a:lnTo>
                  <a:pt x="189586" y="283901"/>
                </a:lnTo>
                <a:lnTo>
                  <a:pt x="158831" y="324729"/>
                </a:lnTo>
                <a:lnTo>
                  <a:pt x="124238" y="361893"/>
                </a:lnTo>
                <a:lnTo>
                  <a:pt x="86065" y="395059"/>
                </a:lnTo>
                <a:lnTo>
                  <a:pt x="44567" y="423892"/>
                </a:lnTo>
                <a:lnTo>
                  <a:pt x="0" y="448055"/>
                </a:lnTo>
                <a:lnTo>
                  <a:pt x="13080" y="479551"/>
                </a:lnTo>
                <a:lnTo>
                  <a:pt x="56823" y="456306"/>
                </a:lnTo>
                <a:lnTo>
                  <a:pt x="97846" y="428892"/>
                </a:lnTo>
                <a:lnTo>
                  <a:pt x="135945" y="397580"/>
                </a:lnTo>
                <a:lnTo>
                  <a:pt x="170914" y="362644"/>
                </a:lnTo>
                <a:lnTo>
                  <a:pt x="202549" y="324357"/>
                </a:lnTo>
                <a:lnTo>
                  <a:pt x="230644" y="282992"/>
                </a:lnTo>
                <a:lnTo>
                  <a:pt x="254994" y="238821"/>
                </a:lnTo>
                <a:lnTo>
                  <a:pt x="275395" y="192117"/>
                </a:lnTo>
                <a:lnTo>
                  <a:pt x="291642" y="143153"/>
                </a:lnTo>
                <a:lnTo>
                  <a:pt x="303529" y="92201"/>
                </a:lnTo>
                <a:lnTo>
                  <a:pt x="362638" y="92201"/>
                </a:lnTo>
                <a:lnTo>
                  <a:pt x="296164" y="0"/>
                </a:lnTo>
                <a:close/>
              </a:path>
              <a:path w="365125" h="480060">
                <a:moveTo>
                  <a:pt x="362638" y="92201"/>
                </a:moveTo>
                <a:lnTo>
                  <a:pt x="303529" y="92201"/>
                </a:lnTo>
                <a:lnTo>
                  <a:pt x="364744" y="95123"/>
                </a:lnTo>
                <a:lnTo>
                  <a:pt x="362638" y="92201"/>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2" name="object 262"/>
          <p:cNvSpPr/>
          <p:nvPr/>
        </p:nvSpPr>
        <p:spPr>
          <a:xfrm>
            <a:off x="8429497" y="1895857"/>
            <a:ext cx="345440" cy="895985"/>
          </a:xfrm>
          <a:custGeom>
            <a:avLst/>
            <a:gdLst/>
            <a:ahLst/>
            <a:cxnLst/>
            <a:rect l="l" t="t" r="r" b="b"/>
            <a:pathLst>
              <a:path w="345440" h="895985">
                <a:moveTo>
                  <a:pt x="49910" y="752602"/>
                </a:moveTo>
                <a:lnTo>
                  <a:pt x="0" y="866648"/>
                </a:lnTo>
                <a:lnTo>
                  <a:pt x="113537" y="895985"/>
                </a:lnTo>
                <a:lnTo>
                  <a:pt x="88646" y="839978"/>
                </a:lnTo>
                <a:lnTo>
                  <a:pt x="128017" y="813268"/>
                </a:lnTo>
                <a:lnTo>
                  <a:pt x="133791" y="808609"/>
                </a:lnTo>
                <a:lnTo>
                  <a:pt x="74675" y="808609"/>
                </a:lnTo>
                <a:lnTo>
                  <a:pt x="49910" y="752602"/>
                </a:lnTo>
                <a:close/>
              </a:path>
              <a:path w="345440" h="895985">
                <a:moveTo>
                  <a:pt x="135254" y="0"/>
                </a:moveTo>
                <a:lnTo>
                  <a:pt x="113792" y="26543"/>
                </a:lnTo>
                <a:lnTo>
                  <a:pt x="147107" y="51804"/>
                </a:lnTo>
                <a:lnTo>
                  <a:pt x="177815" y="79660"/>
                </a:lnTo>
                <a:lnTo>
                  <a:pt x="205785" y="109946"/>
                </a:lnTo>
                <a:lnTo>
                  <a:pt x="230885" y="142494"/>
                </a:lnTo>
                <a:lnTo>
                  <a:pt x="255419" y="181633"/>
                </a:lnTo>
                <a:lnTo>
                  <a:pt x="275409" y="222174"/>
                </a:lnTo>
                <a:lnTo>
                  <a:pt x="290921" y="263836"/>
                </a:lnTo>
                <a:lnTo>
                  <a:pt x="302022" y="306340"/>
                </a:lnTo>
                <a:lnTo>
                  <a:pt x="308775" y="349408"/>
                </a:lnTo>
                <a:lnTo>
                  <a:pt x="311248" y="392760"/>
                </a:lnTo>
                <a:lnTo>
                  <a:pt x="309506" y="436118"/>
                </a:lnTo>
                <a:lnTo>
                  <a:pt x="303614" y="479202"/>
                </a:lnTo>
                <a:lnTo>
                  <a:pt x="293638" y="521733"/>
                </a:lnTo>
                <a:lnTo>
                  <a:pt x="279643" y="563433"/>
                </a:lnTo>
                <a:lnTo>
                  <a:pt x="261696" y="604022"/>
                </a:lnTo>
                <a:lnTo>
                  <a:pt x="239861" y="643222"/>
                </a:lnTo>
                <a:lnTo>
                  <a:pt x="214205" y="680753"/>
                </a:lnTo>
                <a:lnTo>
                  <a:pt x="184792" y="716336"/>
                </a:lnTo>
                <a:lnTo>
                  <a:pt x="151690" y="749692"/>
                </a:lnTo>
                <a:lnTo>
                  <a:pt x="114962" y="780543"/>
                </a:lnTo>
                <a:lnTo>
                  <a:pt x="74675" y="808609"/>
                </a:lnTo>
                <a:lnTo>
                  <a:pt x="133791" y="808609"/>
                </a:lnTo>
                <a:lnTo>
                  <a:pt x="164830" y="783558"/>
                </a:lnTo>
                <a:lnTo>
                  <a:pt x="198856" y="751038"/>
                </a:lnTo>
                <a:lnTo>
                  <a:pt x="229870" y="715899"/>
                </a:lnTo>
                <a:lnTo>
                  <a:pt x="258650" y="676869"/>
                </a:lnTo>
                <a:lnTo>
                  <a:pt x="283249" y="636404"/>
                </a:lnTo>
                <a:lnTo>
                  <a:pt x="303700" y="594756"/>
                </a:lnTo>
                <a:lnTo>
                  <a:pt x="320036" y="552178"/>
                </a:lnTo>
                <a:lnTo>
                  <a:pt x="332290" y="508923"/>
                </a:lnTo>
                <a:lnTo>
                  <a:pt x="340496" y="465243"/>
                </a:lnTo>
                <a:lnTo>
                  <a:pt x="344686" y="421391"/>
                </a:lnTo>
                <a:lnTo>
                  <a:pt x="344894" y="377621"/>
                </a:lnTo>
                <a:lnTo>
                  <a:pt x="341153" y="334184"/>
                </a:lnTo>
                <a:lnTo>
                  <a:pt x="333496" y="291334"/>
                </a:lnTo>
                <a:lnTo>
                  <a:pt x="321957" y="249324"/>
                </a:lnTo>
                <a:lnTo>
                  <a:pt x="306568" y="208407"/>
                </a:lnTo>
                <a:lnTo>
                  <a:pt x="287363" y="168834"/>
                </a:lnTo>
                <a:lnTo>
                  <a:pt x="264375" y="130860"/>
                </a:lnTo>
                <a:lnTo>
                  <a:pt x="237636" y="94736"/>
                </a:lnTo>
                <a:lnTo>
                  <a:pt x="207182" y="60716"/>
                </a:lnTo>
                <a:lnTo>
                  <a:pt x="173043" y="29053"/>
                </a:lnTo>
                <a:lnTo>
                  <a:pt x="135254" y="0"/>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3" name="object 263"/>
          <p:cNvSpPr/>
          <p:nvPr/>
        </p:nvSpPr>
        <p:spPr>
          <a:xfrm>
            <a:off x="8358631" y="3769233"/>
            <a:ext cx="146050" cy="455930"/>
          </a:xfrm>
          <a:custGeom>
            <a:avLst/>
            <a:gdLst/>
            <a:ahLst/>
            <a:cxnLst/>
            <a:rect l="l" t="t" r="r" b="b"/>
            <a:pathLst>
              <a:path w="146050" h="455929">
                <a:moveTo>
                  <a:pt x="0" y="331724"/>
                </a:moveTo>
                <a:lnTo>
                  <a:pt x="12319" y="455549"/>
                </a:lnTo>
                <a:lnTo>
                  <a:pt x="125729" y="425450"/>
                </a:lnTo>
                <a:lnTo>
                  <a:pt x="76708" y="388874"/>
                </a:lnTo>
                <a:lnTo>
                  <a:pt x="86854" y="368300"/>
                </a:lnTo>
                <a:lnTo>
                  <a:pt x="49022" y="368300"/>
                </a:lnTo>
                <a:lnTo>
                  <a:pt x="0" y="331724"/>
                </a:lnTo>
                <a:close/>
              </a:path>
              <a:path w="146050" h="455929">
                <a:moveTo>
                  <a:pt x="131572" y="0"/>
                </a:moveTo>
                <a:lnTo>
                  <a:pt x="98933" y="10160"/>
                </a:lnTo>
                <a:lnTo>
                  <a:pt x="108344" y="61249"/>
                </a:lnTo>
                <a:lnTo>
                  <a:pt x="112131" y="113096"/>
                </a:lnTo>
                <a:lnTo>
                  <a:pt x="110359" y="165261"/>
                </a:lnTo>
                <a:lnTo>
                  <a:pt x="103096" y="217304"/>
                </a:lnTo>
                <a:lnTo>
                  <a:pt x="90407" y="268784"/>
                </a:lnTo>
                <a:lnTo>
                  <a:pt x="72360" y="319263"/>
                </a:lnTo>
                <a:lnTo>
                  <a:pt x="49022" y="368300"/>
                </a:lnTo>
                <a:lnTo>
                  <a:pt x="86854" y="368300"/>
                </a:lnTo>
                <a:lnTo>
                  <a:pt x="117909" y="294947"/>
                </a:lnTo>
                <a:lnTo>
                  <a:pt x="131761" y="246331"/>
                </a:lnTo>
                <a:lnTo>
                  <a:pt x="141049" y="197056"/>
                </a:lnTo>
                <a:lnTo>
                  <a:pt x="145723" y="147453"/>
                </a:lnTo>
                <a:lnTo>
                  <a:pt x="145734" y="97855"/>
                </a:lnTo>
                <a:lnTo>
                  <a:pt x="141033" y="48593"/>
                </a:lnTo>
                <a:lnTo>
                  <a:pt x="131572" y="0"/>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4" name="object 264"/>
          <p:cNvSpPr/>
          <p:nvPr/>
        </p:nvSpPr>
        <p:spPr>
          <a:xfrm>
            <a:off x="7519925" y="3017773"/>
            <a:ext cx="403225" cy="316230"/>
          </a:xfrm>
          <a:custGeom>
            <a:avLst/>
            <a:gdLst/>
            <a:ahLst/>
            <a:cxnLst/>
            <a:rect l="l" t="t" r="r" b="b"/>
            <a:pathLst>
              <a:path w="403225" h="316229">
                <a:moveTo>
                  <a:pt x="300990" y="0"/>
                </a:moveTo>
                <a:lnTo>
                  <a:pt x="310642" y="60451"/>
                </a:lnTo>
                <a:lnTo>
                  <a:pt x="261971" y="77699"/>
                </a:lnTo>
                <a:lnTo>
                  <a:pt x="215580" y="99014"/>
                </a:lnTo>
                <a:lnTo>
                  <a:pt x="171734" y="124189"/>
                </a:lnTo>
                <a:lnTo>
                  <a:pt x="130698" y="153019"/>
                </a:lnTo>
                <a:lnTo>
                  <a:pt x="92741" y="185295"/>
                </a:lnTo>
                <a:lnTo>
                  <a:pt x="58128" y="220811"/>
                </a:lnTo>
                <a:lnTo>
                  <a:pt x="27125" y="259360"/>
                </a:lnTo>
                <a:lnTo>
                  <a:pt x="0" y="300736"/>
                </a:lnTo>
                <a:lnTo>
                  <a:pt x="30479" y="316229"/>
                </a:lnTo>
                <a:lnTo>
                  <a:pt x="59384" y="273082"/>
                </a:lnTo>
                <a:lnTo>
                  <a:pt x="92847" y="233303"/>
                </a:lnTo>
                <a:lnTo>
                  <a:pt x="130514" y="197164"/>
                </a:lnTo>
                <a:lnTo>
                  <a:pt x="172028" y="164940"/>
                </a:lnTo>
                <a:lnTo>
                  <a:pt x="217034" y="136904"/>
                </a:lnTo>
                <a:lnTo>
                  <a:pt x="265178" y="113329"/>
                </a:lnTo>
                <a:lnTo>
                  <a:pt x="316102" y="94487"/>
                </a:lnTo>
                <a:lnTo>
                  <a:pt x="373895" y="94487"/>
                </a:lnTo>
                <a:lnTo>
                  <a:pt x="403225" y="57658"/>
                </a:lnTo>
                <a:lnTo>
                  <a:pt x="300990" y="0"/>
                </a:lnTo>
                <a:close/>
              </a:path>
              <a:path w="403225" h="316229">
                <a:moveTo>
                  <a:pt x="373895" y="94487"/>
                </a:moveTo>
                <a:lnTo>
                  <a:pt x="316102" y="94487"/>
                </a:lnTo>
                <a:lnTo>
                  <a:pt x="325754" y="154939"/>
                </a:lnTo>
                <a:lnTo>
                  <a:pt x="373895" y="94487"/>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5" name="object 265"/>
          <p:cNvSpPr/>
          <p:nvPr/>
        </p:nvSpPr>
        <p:spPr>
          <a:xfrm>
            <a:off x="7746618" y="3842765"/>
            <a:ext cx="143510" cy="470534"/>
          </a:xfrm>
          <a:custGeom>
            <a:avLst/>
            <a:gdLst/>
            <a:ahLst/>
            <a:cxnLst/>
            <a:rect l="l" t="t" r="r" b="b"/>
            <a:pathLst>
              <a:path w="143509" h="470535">
                <a:moveTo>
                  <a:pt x="90687" y="93217"/>
                </a:moveTo>
                <a:lnTo>
                  <a:pt x="55752" y="93217"/>
                </a:lnTo>
                <a:lnTo>
                  <a:pt x="67905" y="146133"/>
                </a:lnTo>
                <a:lnTo>
                  <a:pt x="74560" y="199318"/>
                </a:lnTo>
                <a:lnTo>
                  <a:pt x="75760" y="252324"/>
                </a:lnTo>
                <a:lnTo>
                  <a:pt x="71543" y="304707"/>
                </a:lnTo>
                <a:lnTo>
                  <a:pt x="61951" y="356019"/>
                </a:lnTo>
                <a:lnTo>
                  <a:pt x="47022" y="405813"/>
                </a:lnTo>
                <a:lnTo>
                  <a:pt x="26797" y="453643"/>
                </a:lnTo>
                <a:lnTo>
                  <a:pt x="56387" y="470534"/>
                </a:lnTo>
                <a:lnTo>
                  <a:pt x="76153" y="425192"/>
                </a:lnTo>
                <a:lnTo>
                  <a:pt x="91428" y="378158"/>
                </a:lnTo>
                <a:lnTo>
                  <a:pt x="102183" y="329767"/>
                </a:lnTo>
                <a:lnTo>
                  <a:pt x="108394" y="280352"/>
                </a:lnTo>
                <a:lnTo>
                  <a:pt x="110033" y="230247"/>
                </a:lnTo>
                <a:lnTo>
                  <a:pt x="107072" y="179784"/>
                </a:lnTo>
                <a:lnTo>
                  <a:pt x="99487" y="129297"/>
                </a:lnTo>
                <a:lnTo>
                  <a:pt x="90687" y="93217"/>
                </a:lnTo>
                <a:close/>
              </a:path>
              <a:path w="143509" h="470535">
                <a:moveTo>
                  <a:pt x="38988" y="0"/>
                </a:moveTo>
                <a:lnTo>
                  <a:pt x="0" y="118236"/>
                </a:lnTo>
                <a:lnTo>
                  <a:pt x="55752" y="93217"/>
                </a:lnTo>
                <a:lnTo>
                  <a:pt x="90687" y="93217"/>
                </a:lnTo>
                <a:lnTo>
                  <a:pt x="87249" y="79120"/>
                </a:lnTo>
                <a:lnTo>
                  <a:pt x="143128" y="54101"/>
                </a:lnTo>
                <a:lnTo>
                  <a:pt x="38988" y="0"/>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6" name="object 266"/>
          <p:cNvSpPr/>
          <p:nvPr/>
        </p:nvSpPr>
        <p:spPr>
          <a:xfrm>
            <a:off x="7237537" y="3896867"/>
            <a:ext cx="146050" cy="455930"/>
          </a:xfrm>
          <a:custGeom>
            <a:avLst/>
            <a:gdLst/>
            <a:ahLst/>
            <a:cxnLst/>
            <a:rect l="l" t="t" r="r" b="b"/>
            <a:pathLst>
              <a:path w="146050" h="455929">
                <a:moveTo>
                  <a:pt x="14162" y="0"/>
                </a:moveTo>
                <a:lnTo>
                  <a:pt x="4700" y="48593"/>
                </a:lnTo>
                <a:lnTo>
                  <a:pt x="0" y="97855"/>
                </a:lnTo>
                <a:lnTo>
                  <a:pt x="11" y="147453"/>
                </a:lnTo>
                <a:lnTo>
                  <a:pt x="4685" y="197056"/>
                </a:lnTo>
                <a:lnTo>
                  <a:pt x="13972" y="246331"/>
                </a:lnTo>
                <a:lnTo>
                  <a:pt x="27824" y="294947"/>
                </a:lnTo>
                <a:lnTo>
                  <a:pt x="46192" y="342572"/>
                </a:lnTo>
                <a:lnTo>
                  <a:pt x="69026" y="388873"/>
                </a:lnTo>
                <a:lnTo>
                  <a:pt x="20004" y="425449"/>
                </a:lnTo>
                <a:lnTo>
                  <a:pt x="133288" y="455548"/>
                </a:lnTo>
                <a:lnTo>
                  <a:pt x="142058" y="368299"/>
                </a:lnTo>
                <a:lnTo>
                  <a:pt x="96712" y="368299"/>
                </a:lnTo>
                <a:lnTo>
                  <a:pt x="73333" y="319263"/>
                </a:lnTo>
                <a:lnTo>
                  <a:pt x="55268" y="268784"/>
                </a:lnTo>
                <a:lnTo>
                  <a:pt x="42574" y="217304"/>
                </a:lnTo>
                <a:lnTo>
                  <a:pt x="35311" y="165261"/>
                </a:lnTo>
                <a:lnTo>
                  <a:pt x="33534" y="113096"/>
                </a:lnTo>
                <a:lnTo>
                  <a:pt x="37303" y="61249"/>
                </a:lnTo>
                <a:lnTo>
                  <a:pt x="46674" y="10159"/>
                </a:lnTo>
                <a:lnTo>
                  <a:pt x="14162" y="0"/>
                </a:lnTo>
                <a:close/>
              </a:path>
              <a:path w="146050" h="455929">
                <a:moveTo>
                  <a:pt x="145734" y="331723"/>
                </a:moveTo>
                <a:lnTo>
                  <a:pt x="96712" y="368299"/>
                </a:lnTo>
                <a:lnTo>
                  <a:pt x="142058" y="368299"/>
                </a:lnTo>
                <a:lnTo>
                  <a:pt x="145734" y="331723"/>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object 267"/>
          <p:cNvSpPr/>
          <p:nvPr/>
        </p:nvSpPr>
        <p:spPr>
          <a:xfrm>
            <a:off x="8427468" y="4349243"/>
            <a:ext cx="241935" cy="779145"/>
          </a:xfrm>
          <a:custGeom>
            <a:avLst/>
            <a:gdLst/>
            <a:ahLst/>
            <a:cxnLst/>
            <a:rect l="l" t="t" r="r" b="b"/>
            <a:pathLst>
              <a:path w="241934" h="779145">
                <a:moveTo>
                  <a:pt x="22478" y="653541"/>
                </a:moveTo>
                <a:lnTo>
                  <a:pt x="0" y="775969"/>
                </a:lnTo>
                <a:lnTo>
                  <a:pt x="117220" y="778636"/>
                </a:lnTo>
                <a:lnTo>
                  <a:pt x="80263" y="729868"/>
                </a:lnTo>
                <a:lnTo>
                  <a:pt x="105460" y="702436"/>
                </a:lnTo>
                <a:lnTo>
                  <a:pt x="59435" y="702436"/>
                </a:lnTo>
                <a:lnTo>
                  <a:pt x="22478" y="653541"/>
                </a:lnTo>
                <a:close/>
              </a:path>
              <a:path w="241934" h="779145">
                <a:moveTo>
                  <a:pt x="89915" y="0"/>
                </a:moveTo>
                <a:lnTo>
                  <a:pt x="65658" y="24002"/>
                </a:lnTo>
                <a:lnTo>
                  <a:pt x="97460" y="56662"/>
                </a:lnTo>
                <a:lnTo>
                  <a:pt x="125227" y="91612"/>
                </a:lnTo>
                <a:lnTo>
                  <a:pt x="148963" y="128576"/>
                </a:lnTo>
                <a:lnTo>
                  <a:pt x="168670" y="167278"/>
                </a:lnTo>
                <a:lnTo>
                  <a:pt x="184351" y="207440"/>
                </a:lnTo>
                <a:lnTo>
                  <a:pt x="196008" y="248784"/>
                </a:lnTo>
                <a:lnTo>
                  <a:pt x="203644" y="291035"/>
                </a:lnTo>
                <a:lnTo>
                  <a:pt x="207262" y="333915"/>
                </a:lnTo>
                <a:lnTo>
                  <a:pt x="206864" y="377147"/>
                </a:lnTo>
                <a:lnTo>
                  <a:pt x="202454" y="420454"/>
                </a:lnTo>
                <a:lnTo>
                  <a:pt x="194033" y="463559"/>
                </a:lnTo>
                <a:lnTo>
                  <a:pt x="181604" y="506185"/>
                </a:lnTo>
                <a:lnTo>
                  <a:pt x="165170" y="548055"/>
                </a:lnTo>
                <a:lnTo>
                  <a:pt x="144733" y="588893"/>
                </a:lnTo>
                <a:lnTo>
                  <a:pt x="120297" y="628420"/>
                </a:lnTo>
                <a:lnTo>
                  <a:pt x="91864" y="666360"/>
                </a:lnTo>
                <a:lnTo>
                  <a:pt x="59435" y="702436"/>
                </a:lnTo>
                <a:lnTo>
                  <a:pt x="105460" y="702436"/>
                </a:lnTo>
                <a:lnTo>
                  <a:pt x="143035" y="655490"/>
                </a:lnTo>
                <a:lnTo>
                  <a:pt x="168661" y="615761"/>
                </a:lnTo>
                <a:lnTo>
                  <a:pt x="190444" y="574680"/>
                </a:lnTo>
                <a:lnTo>
                  <a:pt x="208380" y="532500"/>
                </a:lnTo>
                <a:lnTo>
                  <a:pt x="222466" y="489476"/>
                </a:lnTo>
                <a:lnTo>
                  <a:pt x="232697" y="445863"/>
                </a:lnTo>
                <a:lnTo>
                  <a:pt x="239072" y="401914"/>
                </a:lnTo>
                <a:lnTo>
                  <a:pt x="241585" y="357885"/>
                </a:lnTo>
                <a:lnTo>
                  <a:pt x="240235" y="314031"/>
                </a:lnTo>
                <a:lnTo>
                  <a:pt x="235017" y="270604"/>
                </a:lnTo>
                <a:lnTo>
                  <a:pt x="225928" y="227861"/>
                </a:lnTo>
                <a:lnTo>
                  <a:pt x="212965" y="186055"/>
                </a:lnTo>
                <a:lnTo>
                  <a:pt x="196124" y="145442"/>
                </a:lnTo>
                <a:lnTo>
                  <a:pt x="175402" y="106275"/>
                </a:lnTo>
                <a:lnTo>
                  <a:pt x="150795" y="68809"/>
                </a:lnTo>
                <a:lnTo>
                  <a:pt x="122301" y="33299"/>
                </a:lnTo>
                <a:lnTo>
                  <a:pt x="89915" y="0"/>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8" name="object 268"/>
          <p:cNvSpPr/>
          <p:nvPr/>
        </p:nvSpPr>
        <p:spPr>
          <a:xfrm>
            <a:off x="7452234" y="4849748"/>
            <a:ext cx="225425" cy="392430"/>
          </a:xfrm>
          <a:custGeom>
            <a:avLst/>
            <a:gdLst/>
            <a:ahLst/>
            <a:cxnLst/>
            <a:rect l="l" t="t" r="r" b="b"/>
            <a:pathLst>
              <a:path w="225425" h="392429">
                <a:moveTo>
                  <a:pt x="17907" y="268986"/>
                </a:moveTo>
                <a:lnTo>
                  <a:pt x="0" y="392175"/>
                </a:lnTo>
                <a:lnTo>
                  <a:pt x="117348" y="390270"/>
                </a:lnTo>
                <a:lnTo>
                  <a:pt x="78486" y="343026"/>
                </a:lnTo>
                <a:lnTo>
                  <a:pt x="101158" y="316356"/>
                </a:lnTo>
                <a:lnTo>
                  <a:pt x="56642" y="316356"/>
                </a:lnTo>
                <a:lnTo>
                  <a:pt x="17907" y="268986"/>
                </a:lnTo>
                <a:close/>
              </a:path>
              <a:path w="225425" h="392429">
                <a:moveTo>
                  <a:pt x="225171" y="0"/>
                </a:moveTo>
                <a:lnTo>
                  <a:pt x="191135" y="634"/>
                </a:lnTo>
                <a:lnTo>
                  <a:pt x="186144" y="49594"/>
                </a:lnTo>
                <a:lnTo>
                  <a:pt x="176168" y="97839"/>
                </a:lnTo>
                <a:lnTo>
                  <a:pt x="161353" y="145026"/>
                </a:lnTo>
                <a:lnTo>
                  <a:pt x="141847" y="190813"/>
                </a:lnTo>
                <a:lnTo>
                  <a:pt x="117795" y="234859"/>
                </a:lnTo>
                <a:lnTo>
                  <a:pt x="89344" y="276821"/>
                </a:lnTo>
                <a:lnTo>
                  <a:pt x="56642" y="316356"/>
                </a:lnTo>
                <a:lnTo>
                  <a:pt x="101158" y="316356"/>
                </a:lnTo>
                <a:lnTo>
                  <a:pt x="138177" y="266461"/>
                </a:lnTo>
                <a:lnTo>
                  <a:pt x="162547" y="225226"/>
                </a:lnTo>
                <a:lnTo>
                  <a:pt x="183118" y="182371"/>
                </a:lnTo>
                <a:lnTo>
                  <a:pt x="199777" y="138160"/>
                </a:lnTo>
                <a:lnTo>
                  <a:pt x="212413" y="92852"/>
                </a:lnTo>
                <a:lnTo>
                  <a:pt x="220915" y="46712"/>
                </a:lnTo>
                <a:lnTo>
                  <a:pt x="225171" y="0"/>
                </a:lnTo>
                <a:close/>
              </a:path>
            </a:pathLst>
          </a:custGeom>
          <a:solidFill>
            <a:srgbClr val="9F9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object 269"/>
          <p:cNvSpPr txBox="1"/>
          <p:nvPr/>
        </p:nvSpPr>
        <p:spPr>
          <a:xfrm>
            <a:off x="8092440" y="2921635"/>
            <a:ext cx="271780" cy="76944"/>
          </a:xfrm>
          <a:prstGeom prst="rect">
            <a:avLst/>
          </a:prstGeom>
          <a:solidFill>
            <a:srgbClr val="FFFFFF"/>
          </a:solidFill>
        </p:spPr>
        <p:txBody>
          <a:bodyPr vert="horz" wrap="square" lIns="0" tIns="0" rIns="0" bIns="0" rtlCol="0">
            <a:spAutoFit/>
          </a:bodyPr>
          <a:lstStyle/>
          <a:p>
            <a:pPr marL="0" marR="0" lvl="0" indent="0" algn="l" defTabSz="914400" rtl="0" eaLnBrk="1" fontAlgn="auto" latinLnBrk="0" hangingPunct="1">
              <a:lnSpc>
                <a:spcPts val="575"/>
              </a:lnSpc>
              <a:spcBef>
                <a:spcPts val="0"/>
              </a:spcBef>
              <a:spcAft>
                <a:spcPts val="0"/>
              </a:spcAft>
              <a:buClrTx/>
              <a:buSzTx/>
              <a:buFontTx/>
              <a:buNone/>
              <a:tabLst>
                <a:tab pos="260350" algn="l"/>
              </a:tabLst>
              <a:defRPr/>
            </a:pPr>
            <a:r>
              <a:rPr kumimoji="0" sz="800" b="1" i="0" u="sng" strike="noStrike" kern="1200" cap="none" spc="0" normalizeH="0" baseline="0" noProof="0" dirty="0">
                <a:ln>
                  <a:noFill/>
                </a:ln>
                <a:solidFill>
                  <a:srgbClr val="808080"/>
                </a:solidFill>
                <a:effectLst/>
                <a:uLnTx/>
                <a:uFillTx/>
                <a:latin typeface="Arial"/>
                <a:ea typeface="+mn-ea"/>
                <a:cs typeface="Arial"/>
              </a:rPr>
              <a:t> 	</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0" name="object 270"/>
          <p:cNvSpPr txBox="1"/>
          <p:nvPr/>
        </p:nvSpPr>
        <p:spPr>
          <a:xfrm>
            <a:off x="7971537" y="3872610"/>
            <a:ext cx="269875" cy="136576"/>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5" normalizeH="0" baseline="0" noProof="0" dirty="0">
                <a:ln>
                  <a:noFill/>
                </a:ln>
                <a:solidFill>
                  <a:srgbClr val="808080"/>
                </a:solidFill>
                <a:effectLst/>
                <a:uLnTx/>
                <a:uFillTx/>
                <a:latin typeface="Arial"/>
                <a:ea typeface="+mn-ea"/>
                <a:cs typeface="Arial"/>
              </a:rPr>
              <a:t>Daily</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1" name="object 271"/>
          <p:cNvSpPr txBox="1"/>
          <p:nvPr/>
        </p:nvSpPr>
        <p:spPr>
          <a:xfrm>
            <a:off x="7120890" y="2859787"/>
            <a:ext cx="561340" cy="531495"/>
          </a:xfrm>
          <a:prstGeom prst="rect">
            <a:avLst/>
          </a:prstGeom>
        </p:spPr>
        <p:txBody>
          <a:bodyPr vert="horz" wrap="square" lIns="0" tIns="13335" rIns="0" bIns="0" rtlCol="0">
            <a:spAutoFit/>
          </a:bodyPr>
          <a:lstStyle/>
          <a:p>
            <a:pPr marL="123825" marR="508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srgbClr val="808080"/>
                </a:solidFill>
                <a:effectLst/>
                <a:uLnTx/>
                <a:uFillTx/>
                <a:latin typeface="Arial"/>
                <a:ea typeface="+mn-ea"/>
                <a:cs typeface="Arial"/>
              </a:rPr>
              <a:t>Sprint N  </a:t>
            </a:r>
            <a:r>
              <a:rPr kumimoji="0" sz="800" b="1" i="0" u="none" strike="noStrike" kern="1200" cap="none" spc="-10" normalizeH="0" baseline="0" noProof="0" dirty="0">
                <a:ln>
                  <a:noFill/>
                </a:ln>
                <a:solidFill>
                  <a:srgbClr val="808080"/>
                </a:solidFill>
                <a:effectLst/>
                <a:uLnTx/>
                <a:uFillTx/>
                <a:latin typeface="Arial"/>
                <a:ea typeface="+mn-ea"/>
                <a:cs typeface="Arial"/>
              </a:rPr>
              <a:t>(Days)</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12700" marR="222250" lvl="0" indent="0" algn="l" defTabSz="914400" rtl="0" eaLnBrk="1" fontAlgn="auto" latinLnBrk="0" hangingPunct="1">
              <a:lnSpc>
                <a:spcPct val="100000"/>
              </a:lnSpc>
              <a:spcBef>
                <a:spcPts val="140"/>
              </a:spcBef>
              <a:spcAft>
                <a:spcPts val="0"/>
              </a:spcAft>
              <a:buClrTx/>
              <a:buSzTx/>
              <a:buFontTx/>
              <a:buNone/>
              <a:tabLst/>
              <a:defRPr/>
            </a:pPr>
            <a:r>
              <a:rPr kumimoji="0" sz="800" b="1" i="0" u="none" strike="noStrike" kern="1200" cap="none" spc="-5" normalizeH="0" baseline="0" noProof="0" dirty="0">
                <a:ln>
                  <a:noFill/>
                </a:ln>
                <a:solidFill>
                  <a:srgbClr val="808080"/>
                </a:solidFill>
                <a:effectLst/>
                <a:uLnTx/>
                <a:uFillTx/>
                <a:latin typeface="Arial"/>
                <a:ea typeface="+mn-ea"/>
                <a:cs typeface="Arial"/>
              </a:rPr>
              <a:t>Daily  </a:t>
            </a:r>
            <a:r>
              <a:rPr kumimoji="0" sz="800" b="1" i="0" u="none" strike="noStrike" kern="1200" cap="none" spc="0" normalizeH="0" baseline="0" noProof="0" dirty="0">
                <a:ln>
                  <a:noFill/>
                </a:ln>
                <a:solidFill>
                  <a:srgbClr val="808080"/>
                </a:solidFill>
                <a:effectLst/>
                <a:uLnTx/>
                <a:uFillTx/>
                <a:latin typeface="Arial"/>
                <a:ea typeface="+mn-ea"/>
                <a:cs typeface="Arial"/>
              </a:rPr>
              <a:t>S</a:t>
            </a:r>
            <a:r>
              <a:rPr kumimoji="0" sz="800" b="1" i="0" u="none" strike="noStrike" kern="1200" cap="none" spc="-5" normalizeH="0" baseline="0" noProof="0" dirty="0">
                <a:ln>
                  <a:noFill/>
                </a:ln>
                <a:solidFill>
                  <a:srgbClr val="808080"/>
                </a:solidFill>
                <a:effectLst/>
                <a:uLnTx/>
                <a:uFillTx/>
                <a:latin typeface="Arial"/>
                <a:ea typeface="+mn-ea"/>
                <a:cs typeface="Arial"/>
              </a:rPr>
              <a:t>c</a:t>
            </a:r>
            <a:r>
              <a:rPr kumimoji="0" sz="800" b="1" i="0" u="none" strike="noStrike" kern="1200" cap="none" spc="0" normalizeH="0" baseline="0" noProof="0" dirty="0">
                <a:ln>
                  <a:noFill/>
                </a:ln>
                <a:solidFill>
                  <a:srgbClr val="808080"/>
                </a:solidFill>
                <a:effectLst/>
                <a:uLnTx/>
                <a:uFillTx/>
                <a:latin typeface="Arial"/>
                <a:ea typeface="+mn-ea"/>
                <a:cs typeface="Arial"/>
              </a:rPr>
              <a:t>rum</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2" name="object 272"/>
          <p:cNvSpPr txBox="1"/>
          <p:nvPr/>
        </p:nvSpPr>
        <p:spPr>
          <a:xfrm>
            <a:off x="7914513" y="3042920"/>
            <a:ext cx="742950" cy="136576"/>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srgbClr val="808080"/>
                </a:solidFill>
                <a:effectLst/>
                <a:uLnTx/>
                <a:uFillTx/>
                <a:latin typeface="Arial"/>
                <a:ea typeface="+mn-ea"/>
                <a:cs typeface="Arial"/>
              </a:rPr>
              <a:t>Sprint</a:t>
            </a:r>
            <a:r>
              <a:rPr kumimoji="0" sz="800" b="1" i="0" u="none" strike="noStrike" kern="1200" cap="none" spc="-85" normalizeH="0" baseline="0" noProof="0" dirty="0">
                <a:ln>
                  <a:noFill/>
                </a:ln>
                <a:solidFill>
                  <a:srgbClr val="808080"/>
                </a:solidFill>
                <a:effectLst/>
                <a:uLnTx/>
                <a:uFillTx/>
                <a:latin typeface="Arial"/>
                <a:ea typeface="+mn-ea"/>
                <a:cs typeface="Arial"/>
              </a:rPr>
              <a:t> </a:t>
            </a:r>
            <a:r>
              <a:rPr kumimoji="0" sz="800" b="1" i="0" u="none" strike="noStrike" kern="1200" cap="none" spc="-5" normalizeH="0" baseline="0" noProof="0" dirty="0">
                <a:ln>
                  <a:noFill/>
                </a:ln>
                <a:solidFill>
                  <a:srgbClr val="808080"/>
                </a:solidFill>
                <a:effectLst/>
                <a:uLnTx/>
                <a:uFillTx/>
                <a:latin typeface="Arial"/>
                <a:ea typeface="+mn-ea"/>
                <a:cs typeface="Arial"/>
              </a:rPr>
              <a:t>Backlog</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3" name="object 273"/>
          <p:cNvSpPr txBox="1"/>
          <p:nvPr/>
        </p:nvSpPr>
        <p:spPr>
          <a:xfrm>
            <a:off x="7852409" y="4470910"/>
            <a:ext cx="359410" cy="269875"/>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5" normalizeH="0" baseline="0" noProof="0" dirty="0">
                <a:ln>
                  <a:noFill/>
                </a:ln>
                <a:solidFill>
                  <a:srgbClr val="808080"/>
                </a:solidFill>
                <a:effectLst/>
                <a:uLnTx/>
                <a:uFillTx/>
                <a:latin typeface="Arial"/>
                <a:ea typeface="+mn-ea"/>
                <a:cs typeface="Arial"/>
              </a:rPr>
              <a:t>B</a:t>
            </a:r>
            <a:r>
              <a:rPr kumimoji="0" sz="800" b="1" i="0" u="none" strike="noStrike" kern="1200" cap="none" spc="0" normalizeH="0" baseline="0" noProof="0" dirty="0">
                <a:ln>
                  <a:noFill/>
                </a:ln>
                <a:solidFill>
                  <a:srgbClr val="808080"/>
                </a:solidFill>
                <a:effectLst/>
                <a:uLnTx/>
                <a:uFillTx/>
                <a:latin typeface="Arial"/>
                <a:ea typeface="+mn-ea"/>
                <a:cs typeface="Arial"/>
              </a:rPr>
              <a:t>loc</a:t>
            </a:r>
            <a:r>
              <a:rPr kumimoji="0" sz="800" b="1" i="0" u="none" strike="noStrike" kern="1200" cap="none" spc="-10" normalizeH="0" baseline="0" noProof="0" dirty="0">
                <a:ln>
                  <a:noFill/>
                </a:ln>
                <a:solidFill>
                  <a:srgbClr val="808080"/>
                </a:solidFill>
                <a:effectLst/>
                <a:uLnTx/>
                <a:uFillTx/>
                <a:latin typeface="Arial"/>
                <a:ea typeface="+mn-ea"/>
                <a:cs typeface="Arial"/>
              </a:rPr>
              <a:t>k</a:t>
            </a:r>
            <a:r>
              <a:rPr kumimoji="0" sz="800" b="1" i="0" u="none" strike="noStrike" kern="1200" cap="none" spc="0" normalizeH="0" baseline="0" noProof="0" dirty="0">
                <a:ln>
                  <a:noFill/>
                </a:ln>
                <a:solidFill>
                  <a:srgbClr val="808080"/>
                </a:solidFill>
                <a:effectLst/>
                <a:uLnTx/>
                <a:uFillTx/>
                <a:latin typeface="Arial"/>
                <a:ea typeface="+mn-ea"/>
                <a:cs typeface="Arial"/>
              </a:rPr>
              <a:t>s  List</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4" name="object 274"/>
          <p:cNvSpPr txBox="1"/>
          <p:nvPr/>
        </p:nvSpPr>
        <p:spPr>
          <a:xfrm>
            <a:off x="7903846" y="3994530"/>
            <a:ext cx="513715" cy="231858"/>
          </a:xfrm>
          <a:prstGeom prst="rect">
            <a:avLst/>
          </a:prstGeom>
        </p:spPr>
        <p:txBody>
          <a:bodyPr vert="horz" wrap="square" lIns="0" tIns="39370" rIns="0" bIns="0" rtlCol="0">
            <a:spAutoFit/>
          </a:bodyPr>
          <a:lstStyle/>
          <a:p>
            <a:pPr marL="12700" marR="5080" lvl="0" indent="67310" algn="l" defTabSz="914400" rtl="0" eaLnBrk="1" fontAlgn="auto" latinLnBrk="0" hangingPunct="1">
              <a:lnSpc>
                <a:spcPct val="78200"/>
              </a:lnSpc>
              <a:spcBef>
                <a:spcPts val="310"/>
              </a:spcBef>
              <a:spcAft>
                <a:spcPts val="0"/>
              </a:spcAft>
              <a:buClrTx/>
              <a:buSzTx/>
              <a:buFontTx/>
              <a:buNone/>
              <a:tabLst/>
              <a:defRPr/>
            </a:pPr>
            <a:r>
              <a:rPr kumimoji="0" sz="800" b="1" i="0" u="none" strike="noStrike" kern="1200" cap="none" spc="0" normalizeH="0" baseline="0" noProof="0" dirty="0">
                <a:ln>
                  <a:noFill/>
                </a:ln>
                <a:solidFill>
                  <a:srgbClr val="808080"/>
                </a:solidFill>
                <a:effectLst/>
                <a:uLnTx/>
                <a:uFillTx/>
                <a:latin typeface="Arial"/>
                <a:ea typeface="+mn-ea"/>
                <a:cs typeface="Arial"/>
              </a:rPr>
              <a:t>Work  Inc</a:t>
            </a:r>
            <a:r>
              <a:rPr kumimoji="0" sz="800" b="1" i="0" u="none" strike="noStrike" kern="1200" cap="none" spc="-5" normalizeH="0" baseline="0" noProof="0" dirty="0">
                <a:ln>
                  <a:noFill/>
                </a:ln>
                <a:solidFill>
                  <a:srgbClr val="808080"/>
                </a:solidFill>
                <a:effectLst/>
                <a:uLnTx/>
                <a:uFillTx/>
                <a:latin typeface="Arial"/>
                <a:ea typeface="+mn-ea"/>
                <a:cs typeface="Arial"/>
              </a:rPr>
              <a:t>re</a:t>
            </a:r>
            <a:r>
              <a:rPr kumimoji="0" sz="800" b="1" i="0" u="none" strike="noStrike" kern="1200" cap="none" spc="0" normalizeH="0" baseline="0" noProof="0" dirty="0">
                <a:ln>
                  <a:noFill/>
                </a:ln>
                <a:solidFill>
                  <a:srgbClr val="808080"/>
                </a:solidFill>
                <a:effectLst/>
                <a:uLnTx/>
                <a:uFillTx/>
                <a:latin typeface="Arial"/>
                <a:ea typeface="+mn-ea"/>
                <a:cs typeface="Arial"/>
              </a:rPr>
              <a:t>m</a:t>
            </a:r>
            <a:r>
              <a:rPr kumimoji="0" sz="800" b="1" i="0" u="none" strike="noStrike" kern="1200" cap="none" spc="-5" normalizeH="0" baseline="0" noProof="0" dirty="0">
                <a:ln>
                  <a:noFill/>
                </a:ln>
                <a:solidFill>
                  <a:srgbClr val="808080"/>
                </a:solidFill>
                <a:effectLst/>
                <a:uLnTx/>
                <a:uFillTx/>
                <a:latin typeface="Arial"/>
                <a:ea typeface="+mn-ea"/>
                <a:cs typeface="Arial"/>
              </a:rPr>
              <a:t>e</a:t>
            </a:r>
            <a:r>
              <a:rPr kumimoji="0" sz="800" b="1" i="0" u="none" strike="noStrike" kern="1200" cap="none" spc="0" normalizeH="0" baseline="0" noProof="0" dirty="0">
                <a:ln>
                  <a:noFill/>
                </a:ln>
                <a:solidFill>
                  <a:srgbClr val="808080"/>
                </a:solidFill>
                <a:effectLst/>
                <a:uLnTx/>
                <a:uFillTx/>
                <a:latin typeface="Arial"/>
                <a:ea typeface="+mn-ea"/>
                <a:cs typeface="Arial"/>
              </a:rPr>
              <a:t>nt</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5" name="object 275"/>
          <p:cNvSpPr txBox="1"/>
          <p:nvPr/>
        </p:nvSpPr>
        <p:spPr>
          <a:xfrm>
            <a:off x="8439404" y="5202430"/>
            <a:ext cx="321310" cy="391795"/>
          </a:xfrm>
          <a:prstGeom prst="rect">
            <a:avLst/>
          </a:prstGeom>
        </p:spPr>
        <p:txBody>
          <a:bodyPr vert="horz" wrap="square" lIns="0" tIns="13335" rIns="0" bIns="0" rtlCol="0">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sz="800" b="1" i="0" u="none" strike="noStrike" kern="1200" cap="none" spc="0" normalizeH="0" baseline="0" noProof="0" dirty="0">
                <a:ln>
                  <a:noFill/>
                </a:ln>
                <a:solidFill>
                  <a:srgbClr val="808080"/>
                </a:solidFill>
                <a:effectLst/>
                <a:uLnTx/>
                <a:uFillTx/>
                <a:latin typeface="Arial"/>
                <a:ea typeface="+mn-ea"/>
                <a:cs typeface="Arial"/>
              </a:rPr>
              <a:t>Sprint  </a:t>
            </a:r>
            <a:r>
              <a:rPr kumimoji="0" sz="800" b="1" i="0" u="none" strike="noStrike" kern="1200" cap="none" spc="-5" normalizeH="0" baseline="0" noProof="0" dirty="0">
                <a:ln>
                  <a:noFill/>
                </a:ln>
                <a:solidFill>
                  <a:srgbClr val="808080"/>
                </a:solidFill>
                <a:effectLst/>
                <a:uLnTx/>
                <a:uFillTx/>
                <a:latin typeface="Arial"/>
                <a:ea typeface="+mn-ea"/>
                <a:cs typeface="Arial"/>
              </a:rPr>
              <a:t>Revie  </a:t>
            </a:r>
            <a:r>
              <a:rPr kumimoji="0" sz="800" b="1" i="0" u="none" strike="noStrike" kern="1200" cap="none" spc="0" normalizeH="0" baseline="0" noProof="0" dirty="0">
                <a:ln>
                  <a:noFill/>
                </a:ln>
                <a:solidFill>
                  <a:srgbClr val="808080"/>
                </a:solidFill>
                <a:effectLst/>
                <a:uLnTx/>
                <a:uFillTx/>
                <a:latin typeface="Arial"/>
                <a:ea typeface="+mn-ea"/>
                <a:cs typeface="Arial"/>
              </a:rPr>
              <a:t>w</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6" name="object 276"/>
          <p:cNvSpPr txBox="1"/>
          <p:nvPr/>
        </p:nvSpPr>
        <p:spPr>
          <a:xfrm>
            <a:off x="7242811" y="5385563"/>
            <a:ext cx="697865"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srgbClr val="808080"/>
                </a:solidFill>
                <a:effectLst/>
                <a:uLnTx/>
                <a:uFillTx/>
                <a:latin typeface="Arial"/>
                <a:ea typeface="+mn-ea"/>
                <a:cs typeface="Arial"/>
              </a:rPr>
              <a:t>Sprint  </a:t>
            </a:r>
            <a:r>
              <a:rPr kumimoji="0" sz="800" b="1" i="0" u="none" strike="noStrike" kern="1200" cap="none" spc="-5" normalizeH="0" baseline="0" noProof="0" dirty="0">
                <a:ln>
                  <a:noFill/>
                </a:ln>
                <a:solidFill>
                  <a:srgbClr val="808080"/>
                </a:solidFill>
                <a:effectLst/>
                <a:uLnTx/>
                <a:uFillTx/>
                <a:latin typeface="Arial"/>
                <a:ea typeface="+mn-ea"/>
                <a:cs typeface="Arial"/>
              </a:rPr>
              <a:t>Ret</a:t>
            </a:r>
            <a:r>
              <a:rPr kumimoji="0" sz="800" b="1" i="0" u="none" strike="noStrike" kern="1200" cap="none" spc="0" normalizeH="0" baseline="0" noProof="0" dirty="0">
                <a:ln>
                  <a:noFill/>
                </a:ln>
                <a:solidFill>
                  <a:srgbClr val="808080"/>
                </a:solidFill>
                <a:effectLst/>
                <a:uLnTx/>
                <a:uFillTx/>
                <a:latin typeface="Arial"/>
                <a:ea typeface="+mn-ea"/>
                <a:cs typeface="Arial"/>
              </a:rPr>
              <a:t>ro</a:t>
            </a:r>
            <a:r>
              <a:rPr kumimoji="0" sz="800" b="1" i="0" u="none" strike="noStrike" kern="1200" cap="none" spc="-5" normalizeH="0" baseline="0" noProof="0" dirty="0">
                <a:ln>
                  <a:noFill/>
                </a:ln>
                <a:solidFill>
                  <a:srgbClr val="808080"/>
                </a:solidFill>
                <a:effectLst/>
                <a:uLnTx/>
                <a:uFillTx/>
                <a:latin typeface="Arial"/>
                <a:ea typeface="+mn-ea"/>
                <a:cs typeface="Arial"/>
              </a:rPr>
              <a:t>s</a:t>
            </a:r>
            <a:r>
              <a:rPr kumimoji="0" sz="800" b="1" i="0" u="none" strike="noStrike" kern="1200" cap="none" spc="0" normalizeH="0" baseline="0" noProof="0" dirty="0">
                <a:ln>
                  <a:noFill/>
                </a:ln>
                <a:solidFill>
                  <a:srgbClr val="808080"/>
                </a:solidFill>
                <a:effectLst/>
                <a:uLnTx/>
                <a:uFillTx/>
                <a:latin typeface="Arial"/>
                <a:ea typeface="+mn-ea"/>
                <a:cs typeface="Arial"/>
              </a:rPr>
              <a:t>pe</a:t>
            </a:r>
            <a:r>
              <a:rPr kumimoji="0" sz="800" b="1" i="0" u="none" strike="noStrike" kern="1200" cap="none" spc="-10" normalizeH="0" baseline="0" noProof="0" dirty="0">
                <a:ln>
                  <a:noFill/>
                </a:ln>
                <a:solidFill>
                  <a:srgbClr val="808080"/>
                </a:solidFill>
                <a:effectLst/>
                <a:uLnTx/>
                <a:uFillTx/>
                <a:latin typeface="Arial"/>
                <a:ea typeface="+mn-ea"/>
                <a:cs typeface="Arial"/>
              </a:rPr>
              <a:t>c</a:t>
            </a:r>
            <a:r>
              <a:rPr kumimoji="0" sz="800" b="1" i="0" u="none" strike="noStrike" kern="1200" cap="none" spc="-5" normalizeH="0" baseline="0" noProof="0" dirty="0">
                <a:ln>
                  <a:noFill/>
                </a:ln>
                <a:solidFill>
                  <a:srgbClr val="808080"/>
                </a:solidFill>
                <a:effectLst/>
                <a:uLnTx/>
                <a:uFillTx/>
                <a:latin typeface="Arial"/>
                <a:ea typeface="+mn-ea"/>
                <a:cs typeface="Arial"/>
              </a:rPr>
              <a:t>t</a:t>
            </a:r>
            <a:r>
              <a:rPr kumimoji="0" sz="800" b="1" i="0" u="none" strike="noStrike" kern="1200" cap="none" spc="0" normalizeH="0" baseline="0" noProof="0" dirty="0">
                <a:ln>
                  <a:noFill/>
                </a:ln>
                <a:solidFill>
                  <a:srgbClr val="808080"/>
                </a:solidFill>
                <a:effectLst/>
                <a:uLnTx/>
                <a:uFillTx/>
                <a:latin typeface="Arial"/>
                <a:ea typeface="+mn-ea"/>
                <a:cs typeface="Arial"/>
              </a:rPr>
              <a:t>i</a:t>
            </a:r>
            <a:r>
              <a:rPr kumimoji="0" sz="800" b="1" i="0" u="none" strike="noStrike" kern="1200" cap="none" spc="-5" normalizeH="0" baseline="0" noProof="0" dirty="0">
                <a:ln>
                  <a:noFill/>
                </a:ln>
                <a:solidFill>
                  <a:srgbClr val="808080"/>
                </a:solidFill>
                <a:effectLst/>
                <a:uLnTx/>
                <a:uFillTx/>
                <a:latin typeface="Arial"/>
                <a:ea typeface="+mn-ea"/>
                <a:cs typeface="Arial"/>
              </a:rPr>
              <a:t>v</a:t>
            </a:r>
            <a:r>
              <a:rPr kumimoji="0" sz="800" b="1" i="0" u="none" strike="noStrike" kern="1200" cap="none" spc="0" normalizeH="0" baseline="0" noProof="0" dirty="0">
                <a:ln>
                  <a:noFill/>
                </a:ln>
                <a:solidFill>
                  <a:srgbClr val="808080"/>
                </a:solidFill>
                <a:effectLst/>
                <a:uLnTx/>
                <a:uFillTx/>
                <a:latin typeface="Arial"/>
                <a:ea typeface="+mn-ea"/>
                <a:cs typeface="Arial"/>
              </a:rPr>
              <a:t>e</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7" name="object 277"/>
          <p:cNvSpPr txBox="1"/>
          <p:nvPr/>
        </p:nvSpPr>
        <p:spPr>
          <a:xfrm>
            <a:off x="7014209" y="2076452"/>
            <a:ext cx="421640" cy="2698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 normalizeH="0" baseline="0" noProof="0" dirty="0">
                <a:ln>
                  <a:noFill/>
                </a:ln>
                <a:solidFill>
                  <a:srgbClr val="808080"/>
                </a:solidFill>
                <a:effectLst/>
                <a:uLnTx/>
                <a:uFillTx/>
                <a:latin typeface="Arial"/>
                <a:ea typeface="+mn-ea"/>
                <a:cs typeface="Arial"/>
              </a:rPr>
              <a:t>Product</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1" i="0" u="none" strike="noStrike" kern="1200" cap="none" spc="-5" normalizeH="0" baseline="0" noProof="0" dirty="0">
                <a:ln>
                  <a:noFill/>
                </a:ln>
                <a:solidFill>
                  <a:srgbClr val="808080"/>
                </a:solidFill>
                <a:effectLst/>
                <a:uLnTx/>
                <a:uFillTx/>
                <a:latin typeface="Arial"/>
                <a:ea typeface="+mn-ea"/>
                <a:cs typeface="Arial"/>
              </a:rPr>
              <a:t>Backlog</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78" name="object 278"/>
          <p:cNvSpPr/>
          <p:nvPr/>
        </p:nvSpPr>
        <p:spPr>
          <a:xfrm>
            <a:off x="2464307" y="3794747"/>
            <a:ext cx="822210" cy="950226"/>
          </a:xfrm>
          <a:prstGeom prst="rect">
            <a:avLst/>
          </a:prstGeom>
          <a:blipFill>
            <a:blip r:embed="rId17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object 279"/>
          <p:cNvSpPr txBox="1"/>
          <p:nvPr/>
        </p:nvSpPr>
        <p:spPr>
          <a:xfrm>
            <a:off x="2778381" y="4146297"/>
            <a:ext cx="335915" cy="475615"/>
          </a:xfrm>
          <a:prstGeom prst="rect">
            <a:avLst/>
          </a:prstGeom>
        </p:spPr>
        <p:txBody>
          <a:bodyPr vert="horz" wrap="square" lIns="0" tIns="13970" rIns="0" bIns="0" rtlCol="0">
            <a:spAutoFit/>
          </a:bodyPr>
          <a:lstStyle/>
          <a:p>
            <a:pPr marL="15875" marR="5080" lvl="0" indent="-3810" algn="l" defTabSz="914400" rtl="0" eaLnBrk="1" fontAlgn="auto" latinLnBrk="0" hangingPunct="1">
              <a:lnSpc>
                <a:spcPct val="122700"/>
              </a:lnSpc>
              <a:spcBef>
                <a:spcPts val="110"/>
              </a:spcBef>
              <a:spcAft>
                <a:spcPts val="0"/>
              </a:spcAft>
              <a:buClrTx/>
              <a:buSzTx/>
              <a:buFontTx/>
              <a:buNone/>
              <a:tabLst/>
              <a:defRPr/>
            </a:pPr>
            <a:r>
              <a:rPr kumimoji="0" sz="600" b="0" i="0" u="none" strike="noStrike" kern="1200" cap="none" spc="-5" normalizeH="0" baseline="0" noProof="0" dirty="0">
                <a:ln>
                  <a:noFill/>
                </a:ln>
                <a:solidFill>
                  <a:srgbClr val="808080"/>
                </a:solidFill>
                <a:effectLst/>
                <a:uLnTx/>
                <a:uFillTx/>
                <a:latin typeface="Arial"/>
                <a:ea typeface="+mn-ea"/>
                <a:cs typeface="Arial"/>
              </a:rPr>
              <a:t>E</a:t>
            </a:r>
            <a:r>
              <a:rPr kumimoji="0" sz="600" b="0" i="0" u="none" strike="noStrike" kern="1200" cap="none" spc="-15" normalizeH="0" baseline="0" noProof="0" dirty="0">
                <a:ln>
                  <a:noFill/>
                </a:ln>
                <a:solidFill>
                  <a:srgbClr val="808080"/>
                </a:solidFill>
                <a:effectLst/>
                <a:uLnTx/>
                <a:uFillTx/>
                <a:latin typeface="Arial"/>
                <a:ea typeface="+mn-ea"/>
                <a:cs typeface="Arial"/>
              </a:rPr>
              <a:t>x</a:t>
            </a:r>
            <a:r>
              <a:rPr kumimoji="0" sz="600" b="0" i="0" u="none" strike="noStrike" kern="1200" cap="none" spc="-5" normalizeH="0" baseline="0" noProof="0" dirty="0">
                <a:ln>
                  <a:noFill/>
                </a:ln>
                <a:solidFill>
                  <a:srgbClr val="808080"/>
                </a:solidFill>
                <a:effectLst/>
                <a:uLnTx/>
                <a:uFillTx/>
                <a:latin typeface="Arial"/>
                <a:ea typeface="+mn-ea"/>
                <a:cs typeface="Arial"/>
              </a:rPr>
              <a:t>ce</a:t>
            </a:r>
            <a:r>
              <a:rPr kumimoji="0" sz="600" b="0" i="0" u="none" strike="noStrike" kern="1200" cap="none" spc="0" normalizeH="0" baseline="0" noProof="0" dirty="0">
                <a:ln>
                  <a:noFill/>
                </a:ln>
                <a:solidFill>
                  <a:srgbClr val="808080"/>
                </a:solidFill>
                <a:effectLst/>
                <a:uLnTx/>
                <a:uFillTx/>
                <a:latin typeface="Arial"/>
                <a:ea typeface="+mn-ea"/>
                <a:cs typeface="Arial"/>
              </a:rPr>
              <a:t>ll</a:t>
            </a:r>
            <a:r>
              <a:rPr kumimoji="0" sz="600" b="0" i="0" u="none" strike="noStrike" kern="1200" cap="none" spc="-5" normalizeH="0" baseline="0" noProof="0" dirty="0">
                <a:ln>
                  <a:noFill/>
                </a:ln>
                <a:solidFill>
                  <a:srgbClr val="808080"/>
                </a:solidFill>
                <a:effectLst/>
                <a:uLnTx/>
                <a:uFillTx/>
                <a:latin typeface="Arial"/>
                <a:ea typeface="+mn-ea"/>
                <a:cs typeface="Arial"/>
              </a:rPr>
              <a:t>en</a:t>
            </a:r>
            <a:r>
              <a:rPr kumimoji="0" sz="600" b="0" i="0" u="none" strike="noStrike" kern="1200" cap="none" spc="0" normalizeH="0" baseline="0" noProof="0" dirty="0">
                <a:ln>
                  <a:noFill/>
                </a:ln>
                <a:solidFill>
                  <a:srgbClr val="808080"/>
                </a:solidFill>
                <a:effectLst/>
                <a:uLnTx/>
                <a:uFillTx/>
                <a:latin typeface="Arial"/>
                <a:ea typeface="+mn-ea"/>
                <a:cs typeface="Arial"/>
              </a:rPr>
              <a:t>t  </a:t>
            </a:r>
            <a:r>
              <a:rPr kumimoji="0" sz="600" b="0" i="0" u="none" strike="noStrike" kern="1200" cap="none" spc="-5" normalizeH="0" baseline="0" noProof="0" dirty="0">
                <a:ln>
                  <a:noFill/>
                </a:ln>
                <a:solidFill>
                  <a:srgbClr val="808080"/>
                </a:solidFill>
                <a:effectLst/>
                <a:uLnTx/>
                <a:uFillTx/>
                <a:latin typeface="Arial"/>
                <a:ea typeface="+mn-ea"/>
                <a:cs typeface="Arial"/>
              </a:rPr>
              <a:t>Good  Averag  </a:t>
            </a:r>
            <a:r>
              <a:rPr kumimoji="0" sz="900" b="0" i="0" u="none" strike="noStrike" kern="1200" cap="none" spc="-97" normalizeH="0" baseline="18518" noProof="0" dirty="0">
                <a:ln>
                  <a:noFill/>
                </a:ln>
                <a:solidFill>
                  <a:srgbClr val="808080"/>
                </a:solidFill>
                <a:effectLst/>
                <a:uLnTx/>
                <a:uFillTx/>
                <a:latin typeface="Arial"/>
                <a:ea typeface="+mn-ea"/>
                <a:cs typeface="Arial"/>
              </a:rPr>
              <a:t>e</a:t>
            </a:r>
            <a:r>
              <a:rPr kumimoji="0" sz="600" b="0" i="0" u="none" strike="noStrike" kern="1200" cap="none" spc="-65" normalizeH="0" baseline="0" noProof="0" dirty="0">
                <a:ln>
                  <a:noFill/>
                </a:ln>
                <a:solidFill>
                  <a:srgbClr val="808080"/>
                </a:solidFill>
                <a:effectLst/>
                <a:uLnTx/>
                <a:uFillTx/>
                <a:latin typeface="Arial"/>
                <a:ea typeface="+mn-ea"/>
                <a:cs typeface="Arial"/>
              </a:rPr>
              <a:t>Poor</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280" name="object 280"/>
          <p:cNvSpPr/>
          <p:nvPr/>
        </p:nvSpPr>
        <p:spPr>
          <a:xfrm>
            <a:off x="2484122" y="1403605"/>
            <a:ext cx="780415" cy="810895"/>
          </a:xfrm>
          <a:custGeom>
            <a:avLst/>
            <a:gdLst/>
            <a:ahLst/>
            <a:cxnLst/>
            <a:rect l="l" t="t" r="r" b="b"/>
            <a:pathLst>
              <a:path w="780414" h="810894">
                <a:moveTo>
                  <a:pt x="650240" y="0"/>
                </a:moveTo>
                <a:lnTo>
                  <a:pt x="130048" y="0"/>
                </a:lnTo>
                <a:lnTo>
                  <a:pt x="79402" y="10211"/>
                </a:lnTo>
                <a:lnTo>
                  <a:pt x="38068" y="38068"/>
                </a:lnTo>
                <a:lnTo>
                  <a:pt x="10211" y="79402"/>
                </a:lnTo>
                <a:lnTo>
                  <a:pt x="0" y="130048"/>
                </a:lnTo>
                <a:lnTo>
                  <a:pt x="0" y="680720"/>
                </a:lnTo>
                <a:lnTo>
                  <a:pt x="10211" y="731365"/>
                </a:lnTo>
                <a:lnTo>
                  <a:pt x="38068" y="772699"/>
                </a:lnTo>
                <a:lnTo>
                  <a:pt x="79402" y="800556"/>
                </a:lnTo>
                <a:lnTo>
                  <a:pt x="130048" y="810768"/>
                </a:lnTo>
                <a:lnTo>
                  <a:pt x="650240" y="810768"/>
                </a:lnTo>
                <a:lnTo>
                  <a:pt x="700885" y="800556"/>
                </a:lnTo>
                <a:lnTo>
                  <a:pt x="742219" y="772699"/>
                </a:lnTo>
                <a:lnTo>
                  <a:pt x="770076" y="731365"/>
                </a:lnTo>
                <a:lnTo>
                  <a:pt x="780288" y="680720"/>
                </a:lnTo>
                <a:lnTo>
                  <a:pt x="780288" y="130048"/>
                </a:lnTo>
                <a:lnTo>
                  <a:pt x="770076" y="79402"/>
                </a:lnTo>
                <a:lnTo>
                  <a:pt x="742219" y="38068"/>
                </a:lnTo>
                <a:lnTo>
                  <a:pt x="700885" y="10211"/>
                </a:lnTo>
                <a:lnTo>
                  <a:pt x="650240" y="0"/>
                </a:lnTo>
                <a:close/>
              </a:path>
            </a:pathLst>
          </a:custGeom>
          <a:solidFill>
            <a:srgbClr val="BB977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1" name="object 281"/>
          <p:cNvSpPr/>
          <p:nvPr/>
        </p:nvSpPr>
        <p:spPr>
          <a:xfrm>
            <a:off x="2805685" y="1269493"/>
            <a:ext cx="147955" cy="123825"/>
          </a:xfrm>
          <a:custGeom>
            <a:avLst/>
            <a:gdLst/>
            <a:ahLst/>
            <a:cxnLst/>
            <a:rect l="l" t="t" r="r" b="b"/>
            <a:pathLst>
              <a:path w="147955" h="123825">
                <a:moveTo>
                  <a:pt x="73914" y="0"/>
                </a:moveTo>
                <a:lnTo>
                  <a:pt x="45166" y="4857"/>
                </a:lnTo>
                <a:lnTo>
                  <a:pt x="21669" y="18097"/>
                </a:lnTo>
                <a:lnTo>
                  <a:pt x="5816" y="37719"/>
                </a:lnTo>
                <a:lnTo>
                  <a:pt x="0" y="61722"/>
                </a:lnTo>
                <a:lnTo>
                  <a:pt x="5816" y="85725"/>
                </a:lnTo>
                <a:lnTo>
                  <a:pt x="21669" y="105346"/>
                </a:lnTo>
                <a:lnTo>
                  <a:pt x="45166" y="118586"/>
                </a:lnTo>
                <a:lnTo>
                  <a:pt x="73914" y="123444"/>
                </a:lnTo>
                <a:lnTo>
                  <a:pt x="102661" y="118586"/>
                </a:lnTo>
                <a:lnTo>
                  <a:pt x="126158" y="105346"/>
                </a:lnTo>
                <a:lnTo>
                  <a:pt x="142011" y="85725"/>
                </a:lnTo>
                <a:lnTo>
                  <a:pt x="147828" y="61722"/>
                </a:lnTo>
                <a:lnTo>
                  <a:pt x="142011" y="37719"/>
                </a:lnTo>
                <a:lnTo>
                  <a:pt x="126158" y="18097"/>
                </a:lnTo>
                <a:lnTo>
                  <a:pt x="102661" y="4857"/>
                </a:lnTo>
                <a:lnTo>
                  <a:pt x="73914" y="0"/>
                </a:lnTo>
                <a:close/>
              </a:path>
            </a:pathLst>
          </a:custGeom>
          <a:solidFill>
            <a:srgbClr val="ACAC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2" name="object 282"/>
          <p:cNvSpPr/>
          <p:nvPr/>
        </p:nvSpPr>
        <p:spPr>
          <a:xfrm>
            <a:off x="2548129" y="1443229"/>
            <a:ext cx="650875" cy="108585"/>
          </a:xfrm>
          <a:custGeom>
            <a:avLst/>
            <a:gdLst/>
            <a:ahLst/>
            <a:cxnLst/>
            <a:rect l="l" t="t" r="r" b="b"/>
            <a:pathLst>
              <a:path w="650875" h="108584">
                <a:moveTo>
                  <a:pt x="605028" y="0"/>
                </a:moveTo>
                <a:lnTo>
                  <a:pt x="45720" y="0"/>
                </a:lnTo>
                <a:lnTo>
                  <a:pt x="27914" y="3589"/>
                </a:lnTo>
                <a:lnTo>
                  <a:pt x="13382" y="13382"/>
                </a:lnTo>
                <a:lnTo>
                  <a:pt x="3589" y="27914"/>
                </a:lnTo>
                <a:lnTo>
                  <a:pt x="0" y="45720"/>
                </a:lnTo>
                <a:lnTo>
                  <a:pt x="0" y="108204"/>
                </a:lnTo>
                <a:lnTo>
                  <a:pt x="650748" y="108204"/>
                </a:lnTo>
                <a:lnTo>
                  <a:pt x="650748" y="45720"/>
                </a:lnTo>
                <a:lnTo>
                  <a:pt x="647158" y="27914"/>
                </a:lnTo>
                <a:lnTo>
                  <a:pt x="637365" y="13382"/>
                </a:lnTo>
                <a:lnTo>
                  <a:pt x="622833" y="3589"/>
                </a:lnTo>
                <a:lnTo>
                  <a:pt x="605028" y="0"/>
                </a:lnTo>
                <a:close/>
              </a:path>
            </a:pathLst>
          </a:custGeom>
          <a:solidFill>
            <a:srgbClr val="ACAC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3" name="object 283"/>
          <p:cNvSpPr/>
          <p:nvPr/>
        </p:nvSpPr>
        <p:spPr>
          <a:xfrm>
            <a:off x="2714244" y="1356360"/>
            <a:ext cx="325120" cy="53340"/>
          </a:xfrm>
          <a:custGeom>
            <a:avLst/>
            <a:gdLst/>
            <a:ahLst/>
            <a:cxnLst/>
            <a:rect l="l" t="t" r="r" b="b"/>
            <a:pathLst>
              <a:path w="325119" h="53340">
                <a:moveTo>
                  <a:pt x="320675" y="0"/>
                </a:moveTo>
                <a:lnTo>
                  <a:pt x="3937" y="0"/>
                </a:lnTo>
                <a:lnTo>
                  <a:pt x="0" y="3937"/>
                </a:lnTo>
                <a:lnTo>
                  <a:pt x="0" y="53339"/>
                </a:lnTo>
                <a:lnTo>
                  <a:pt x="324612" y="53339"/>
                </a:lnTo>
                <a:lnTo>
                  <a:pt x="324612" y="3937"/>
                </a:lnTo>
                <a:lnTo>
                  <a:pt x="320675" y="0"/>
                </a:lnTo>
                <a:close/>
              </a:path>
            </a:pathLst>
          </a:custGeom>
          <a:solidFill>
            <a:srgbClr val="ACAC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4" name="object 284"/>
          <p:cNvSpPr/>
          <p:nvPr/>
        </p:nvSpPr>
        <p:spPr>
          <a:xfrm>
            <a:off x="2823974" y="1283208"/>
            <a:ext cx="109855" cy="91440"/>
          </a:xfrm>
          <a:custGeom>
            <a:avLst/>
            <a:gdLst/>
            <a:ahLst/>
            <a:cxnLst/>
            <a:rect l="l" t="t" r="r" b="b"/>
            <a:pathLst>
              <a:path w="109855" h="91440">
                <a:moveTo>
                  <a:pt x="54863" y="0"/>
                </a:moveTo>
                <a:lnTo>
                  <a:pt x="33486" y="3589"/>
                </a:lnTo>
                <a:lnTo>
                  <a:pt x="16049" y="13382"/>
                </a:lnTo>
                <a:lnTo>
                  <a:pt x="4304" y="27914"/>
                </a:lnTo>
                <a:lnTo>
                  <a:pt x="0" y="45719"/>
                </a:lnTo>
                <a:lnTo>
                  <a:pt x="4304" y="63525"/>
                </a:lnTo>
                <a:lnTo>
                  <a:pt x="16049" y="78057"/>
                </a:lnTo>
                <a:lnTo>
                  <a:pt x="33486" y="87850"/>
                </a:lnTo>
                <a:lnTo>
                  <a:pt x="54863" y="91439"/>
                </a:lnTo>
                <a:lnTo>
                  <a:pt x="76241" y="87850"/>
                </a:lnTo>
                <a:lnTo>
                  <a:pt x="93678" y="78057"/>
                </a:lnTo>
                <a:lnTo>
                  <a:pt x="105423" y="63525"/>
                </a:lnTo>
                <a:lnTo>
                  <a:pt x="109727" y="45719"/>
                </a:lnTo>
                <a:lnTo>
                  <a:pt x="105423" y="27914"/>
                </a:lnTo>
                <a:lnTo>
                  <a:pt x="93678" y="13382"/>
                </a:lnTo>
                <a:lnTo>
                  <a:pt x="76241" y="3589"/>
                </a:lnTo>
                <a:lnTo>
                  <a:pt x="5486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5" name="object 285"/>
          <p:cNvSpPr txBox="1"/>
          <p:nvPr/>
        </p:nvSpPr>
        <p:spPr>
          <a:xfrm>
            <a:off x="2583179" y="1617218"/>
            <a:ext cx="547370" cy="476250"/>
          </a:xfrm>
          <a:prstGeom prst="rect">
            <a:avLst/>
          </a:prstGeom>
        </p:spPr>
        <p:txBody>
          <a:bodyPr vert="horz" wrap="square" lIns="0" tIns="13970" rIns="0" bIns="0" rtlCol="0">
            <a:spAutoFit/>
          </a:bodyPr>
          <a:lstStyle/>
          <a:p>
            <a:pPr marL="226060" marR="6350" lvl="0" indent="-3810" algn="l" defTabSz="914400" rtl="0" eaLnBrk="1" fontAlgn="auto" latinLnBrk="0" hangingPunct="1">
              <a:lnSpc>
                <a:spcPct val="122700"/>
              </a:lnSpc>
              <a:spcBef>
                <a:spcPts val="110"/>
              </a:spcBef>
              <a:spcAft>
                <a:spcPts val="0"/>
              </a:spcAft>
              <a:buClrTx/>
              <a:buSzTx/>
              <a:buFontTx/>
              <a:buNone/>
              <a:tabLst/>
              <a:defRPr/>
            </a:pPr>
            <a:r>
              <a:rPr kumimoji="0" sz="600" b="0" i="0" u="none" strike="noStrike" kern="1200" cap="none" spc="-5" normalizeH="0" baseline="0" noProof="0" dirty="0">
                <a:ln>
                  <a:noFill/>
                </a:ln>
                <a:solidFill>
                  <a:srgbClr val="808080"/>
                </a:solidFill>
                <a:effectLst/>
                <a:uLnTx/>
                <a:uFillTx/>
                <a:latin typeface="Arial"/>
                <a:ea typeface="+mn-ea"/>
                <a:cs typeface="Arial"/>
              </a:rPr>
              <a:t>E</a:t>
            </a:r>
            <a:r>
              <a:rPr kumimoji="0" sz="600" b="0" i="0" u="none" strike="noStrike" kern="1200" cap="none" spc="-15" normalizeH="0" baseline="0" noProof="0" dirty="0">
                <a:ln>
                  <a:noFill/>
                </a:ln>
                <a:solidFill>
                  <a:srgbClr val="808080"/>
                </a:solidFill>
                <a:effectLst/>
                <a:uLnTx/>
                <a:uFillTx/>
                <a:latin typeface="Arial"/>
                <a:ea typeface="+mn-ea"/>
                <a:cs typeface="Arial"/>
              </a:rPr>
              <a:t>x</a:t>
            </a:r>
            <a:r>
              <a:rPr kumimoji="0" sz="600" b="0" i="0" u="none" strike="noStrike" kern="1200" cap="none" spc="-5" normalizeH="0" baseline="0" noProof="0" dirty="0">
                <a:ln>
                  <a:noFill/>
                </a:ln>
                <a:solidFill>
                  <a:srgbClr val="808080"/>
                </a:solidFill>
                <a:effectLst/>
                <a:uLnTx/>
                <a:uFillTx/>
                <a:latin typeface="Arial"/>
                <a:ea typeface="+mn-ea"/>
                <a:cs typeface="Arial"/>
              </a:rPr>
              <a:t>ce</a:t>
            </a:r>
            <a:r>
              <a:rPr kumimoji="0" sz="600" b="0" i="0" u="none" strike="noStrike" kern="1200" cap="none" spc="0" normalizeH="0" baseline="0" noProof="0" dirty="0">
                <a:ln>
                  <a:noFill/>
                </a:ln>
                <a:solidFill>
                  <a:srgbClr val="808080"/>
                </a:solidFill>
                <a:effectLst/>
                <a:uLnTx/>
                <a:uFillTx/>
                <a:latin typeface="Arial"/>
                <a:ea typeface="+mn-ea"/>
                <a:cs typeface="Arial"/>
              </a:rPr>
              <a:t>ll</a:t>
            </a:r>
            <a:r>
              <a:rPr kumimoji="0" sz="600" b="0" i="0" u="none" strike="noStrike" kern="1200" cap="none" spc="-5" normalizeH="0" baseline="0" noProof="0" dirty="0">
                <a:ln>
                  <a:noFill/>
                </a:ln>
                <a:solidFill>
                  <a:srgbClr val="808080"/>
                </a:solidFill>
                <a:effectLst/>
                <a:uLnTx/>
                <a:uFillTx/>
                <a:latin typeface="Arial"/>
                <a:ea typeface="+mn-ea"/>
                <a:cs typeface="Arial"/>
              </a:rPr>
              <a:t>en</a:t>
            </a:r>
            <a:r>
              <a:rPr kumimoji="0" sz="600" b="0" i="0" u="none" strike="noStrike" kern="1200" cap="none" spc="0" normalizeH="0" baseline="0" noProof="0" dirty="0">
                <a:ln>
                  <a:noFill/>
                </a:ln>
                <a:solidFill>
                  <a:srgbClr val="808080"/>
                </a:solidFill>
                <a:effectLst/>
                <a:uLnTx/>
                <a:uFillTx/>
                <a:latin typeface="Arial"/>
                <a:ea typeface="+mn-ea"/>
                <a:cs typeface="Arial"/>
              </a:rPr>
              <a:t>t  </a:t>
            </a:r>
            <a:r>
              <a:rPr kumimoji="0" sz="600" b="0" i="0" u="none" strike="noStrike" kern="1200" cap="none" spc="-5" normalizeH="0" baseline="0" noProof="0" dirty="0">
                <a:ln>
                  <a:noFill/>
                </a:ln>
                <a:solidFill>
                  <a:srgbClr val="808080"/>
                </a:solidFill>
                <a:effectLst/>
                <a:uLnTx/>
                <a:uFillTx/>
                <a:latin typeface="Arial"/>
                <a:ea typeface="+mn-ea"/>
                <a:cs typeface="Arial"/>
              </a:rPr>
              <a:t>Good  Averag  </a:t>
            </a:r>
            <a:r>
              <a:rPr kumimoji="0" sz="900" b="0" i="0" u="none" strike="noStrike" kern="1200" cap="none" spc="-97" normalizeH="0" baseline="18518" noProof="0" dirty="0">
                <a:ln>
                  <a:noFill/>
                </a:ln>
                <a:solidFill>
                  <a:srgbClr val="808080"/>
                </a:solidFill>
                <a:effectLst/>
                <a:uLnTx/>
                <a:uFillTx/>
                <a:latin typeface="Arial"/>
                <a:ea typeface="+mn-ea"/>
                <a:cs typeface="Arial"/>
              </a:rPr>
              <a:t>e</a:t>
            </a:r>
            <a:r>
              <a:rPr kumimoji="0" sz="600" b="0" i="0" u="none" strike="noStrike" kern="1200" cap="none" spc="-65" normalizeH="0" baseline="0" noProof="0" dirty="0">
                <a:ln>
                  <a:noFill/>
                </a:ln>
                <a:solidFill>
                  <a:srgbClr val="808080"/>
                </a:solidFill>
                <a:effectLst/>
                <a:uLnTx/>
                <a:uFillTx/>
                <a:latin typeface="Arial"/>
                <a:ea typeface="+mn-ea"/>
                <a:cs typeface="Arial"/>
              </a:rPr>
              <a:t>Poor</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286" name="object 286"/>
          <p:cNvSpPr/>
          <p:nvPr/>
        </p:nvSpPr>
        <p:spPr>
          <a:xfrm>
            <a:off x="2628902" y="1658111"/>
            <a:ext cx="129539" cy="55244"/>
          </a:xfrm>
          <a:custGeom>
            <a:avLst/>
            <a:gdLst/>
            <a:ahLst/>
            <a:cxnLst/>
            <a:rect l="l" t="t" r="r" b="b"/>
            <a:pathLst>
              <a:path w="129539" h="55244">
                <a:moveTo>
                  <a:pt x="0" y="54863"/>
                </a:moveTo>
                <a:lnTo>
                  <a:pt x="129539" y="54863"/>
                </a:lnTo>
                <a:lnTo>
                  <a:pt x="129539" y="0"/>
                </a:lnTo>
                <a:lnTo>
                  <a:pt x="0" y="0"/>
                </a:lnTo>
                <a:lnTo>
                  <a:pt x="0" y="54863"/>
                </a:lnTo>
                <a:close/>
              </a:path>
            </a:pathLst>
          </a:custGeom>
          <a:ln w="12192">
            <a:solidFill>
              <a:srgbClr val="808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7" name="object 287"/>
          <p:cNvSpPr/>
          <p:nvPr/>
        </p:nvSpPr>
        <p:spPr>
          <a:xfrm>
            <a:off x="2628902" y="1766316"/>
            <a:ext cx="129539" cy="55244"/>
          </a:xfrm>
          <a:custGeom>
            <a:avLst/>
            <a:gdLst/>
            <a:ahLst/>
            <a:cxnLst/>
            <a:rect l="l" t="t" r="r" b="b"/>
            <a:pathLst>
              <a:path w="129539" h="55244">
                <a:moveTo>
                  <a:pt x="0" y="54863"/>
                </a:moveTo>
                <a:lnTo>
                  <a:pt x="129539" y="54863"/>
                </a:lnTo>
                <a:lnTo>
                  <a:pt x="129539" y="0"/>
                </a:lnTo>
                <a:lnTo>
                  <a:pt x="0" y="0"/>
                </a:lnTo>
                <a:lnTo>
                  <a:pt x="0" y="54863"/>
                </a:lnTo>
                <a:close/>
              </a:path>
            </a:pathLst>
          </a:custGeom>
          <a:ln w="12192">
            <a:solidFill>
              <a:srgbClr val="808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8" name="object 288"/>
          <p:cNvSpPr/>
          <p:nvPr/>
        </p:nvSpPr>
        <p:spPr>
          <a:xfrm>
            <a:off x="2630425" y="1874520"/>
            <a:ext cx="129539" cy="55244"/>
          </a:xfrm>
          <a:custGeom>
            <a:avLst/>
            <a:gdLst/>
            <a:ahLst/>
            <a:cxnLst/>
            <a:rect l="l" t="t" r="r" b="b"/>
            <a:pathLst>
              <a:path w="129539" h="55244">
                <a:moveTo>
                  <a:pt x="0" y="54863"/>
                </a:moveTo>
                <a:lnTo>
                  <a:pt x="129539" y="54863"/>
                </a:lnTo>
                <a:lnTo>
                  <a:pt x="129539" y="0"/>
                </a:lnTo>
                <a:lnTo>
                  <a:pt x="0" y="0"/>
                </a:lnTo>
                <a:lnTo>
                  <a:pt x="0" y="54863"/>
                </a:lnTo>
                <a:close/>
              </a:path>
            </a:pathLst>
          </a:custGeom>
          <a:ln w="12192">
            <a:solidFill>
              <a:srgbClr val="808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9" name="object 289"/>
          <p:cNvSpPr/>
          <p:nvPr/>
        </p:nvSpPr>
        <p:spPr>
          <a:xfrm>
            <a:off x="2627378" y="1991867"/>
            <a:ext cx="129539" cy="55244"/>
          </a:xfrm>
          <a:custGeom>
            <a:avLst/>
            <a:gdLst/>
            <a:ahLst/>
            <a:cxnLst/>
            <a:rect l="l" t="t" r="r" b="b"/>
            <a:pathLst>
              <a:path w="129539" h="55244">
                <a:moveTo>
                  <a:pt x="0" y="54863"/>
                </a:moveTo>
                <a:lnTo>
                  <a:pt x="129539" y="54863"/>
                </a:lnTo>
                <a:lnTo>
                  <a:pt x="129539" y="0"/>
                </a:lnTo>
                <a:lnTo>
                  <a:pt x="0" y="0"/>
                </a:lnTo>
                <a:lnTo>
                  <a:pt x="0" y="54863"/>
                </a:lnTo>
                <a:close/>
              </a:path>
            </a:pathLst>
          </a:custGeom>
          <a:ln w="12192">
            <a:solidFill>
              <a:srgbClr val="808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0" name="object 290"/>
          <p:cNvSpPr/>
          <p:nvPr/>
        </p:nvSpPr>
        <p:spPr>
          <a:xfrm>
            <a:off x="2546604" y="1539239"/>
            <a:ext cx="251460" cy="233172"/>
          </a:xfrm>
          <a:prstGeom prst="rect">
            <a:avLst/>
          </a:prstGeom>
          <a:blipFill>
            <a:blip r:embed="rId17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1" name="object 291"/>
          <p:cNvSpPr/>
          <p:nvPr/>
        </p:nvSpPr>
        <p:spPr>
          <a:xfrm>
            <a:off x="2638681" y="1593088"/>
            <a:ext cx="149225" cy="130810"/>
          </a:xfrm>
          <a:custGeom>
            <a:avLst/>
            <a:gdLst/>
            <a:ahLst/>
            <a:cxnLst/>
            <a:rect l="l" t="t" r="r" b="b"/>
            <a:pathLst>
              <a:path w="149225" h="130810">
                <a:moveTo>
                  <a:pt x="30733" y="49784"/>
                </a:moveTo>
                <a:lnTo>
                  <a:pt x="23252" y="59959"/>
                </a:lnTo>
                <a:lnTo>
                  <a:pt x="15557" y="65087"/>
                </a:lnTo>
                <a:lnTo>
                  <a:pt x="7766" y="68214"/>
                </a:lnTo>
                <a:lnTo>
                  <a:pt x="0" y="72389"/>
                </a:lnTo>
                <a:lnTo>
                  <a:pt x="20064" y="86661"/>
                </a:lnTo>
                <a:lnTo>
                  <a:pt x="35734" y="101314"/>
                </a:lnTo>
                <a:lnTo>
                  <a:pt x="49666" y="116109"/>
                </a:lnTo>
                <a:lnTo>
                  <a:pt x="64515" y="130810"/>
                </a:lnTo>
                <a:lnTo>
                  <a:pt x="77515" y="106562"/>
                </a:lnTo>
                <a:lnTo>
                  <a:pt x="89926" y="89915"/>
                </a:lnTo>
                <a:lnTo>
                  <a:pt x="52450" y="89915"/>
                </a:lnTo>
                <a:lnTo>
                  <a:pt x="42521" y="77698"/>
                </a:lnTo>
                <a:lnTo>
                  <a:pt x="37591" y="67897"/>
                </a:lnTo>
                <a:lnTo>
                  <a:pt x="34663" y="59072"/>
                </a:lnTo>
                <a:lnTo>
                  <a:pt x="30733" y="49784"/>
                </a:lnTo>
                <a:close/>
              </a:path>
              <a:path w="149225" h="130810">
                <a:moveTo>
                  <a:pt x="122300" y="0"/>
                </a:moveTo>
                <a:lnTo>
                  <a:pt x="100153" y="21978"/>
                </a:lnTo>
                <a:lnTo>
                  <a:pt x="84089" y="40767"/>
                </a:lnTo>
                <a:lnTo>
                  <a:pt x="69669" y="61650"/>
                </a:lnTo>
                <a:lnTo>
                  <a:pt x="52450" y="89915"/>
                </a:lnTo>
                <a:lnTo>
                  <a:pt x="89926" y="89915"/>
                </a:lnTo>
                <a:lnTo>
                  <a:pt x="94980" y="83137"/>
                </a:lnTo>
                <a:lnTo>
                  <a:pt x="115754" y="63069"/>
                </a:lnTo>
                <a:lnTo>
                  <a:pt x="138683" y="48895"/>
                </a:lnTo>
                <a:lnTo>
                  <a:pt x="149161" y="40397"/>
                </a:lnTo>
                <a:lnTo>
                  <a:pt x="141731" y="32639"/>
                </a:lnTo>
                <a:lnTo>
                  <a:pt x="128682" y="20784"/>
                </a:lnTo>
                <a:lnTo>
                  <a:pt x="12230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2" name="object 292"/>
          <p:cNvSpPr/>
          <p:nvPr/>
        </p:nvSpPr>
        <p:spPr>
          <a:xfrm>
            <a:off x="2956562" y="1911057"/>
            <a:ext cx="470915" cy="394754"/>
          </a:xfrm>
          <a:prstGeom prst="rect">
            <a:avLst/>
          </a:prstGeom>
          <a:blipFill>
            <a:blip r:embed="rId18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3" name="object 293"/>
          <p:cNvSpPr/>
          <p:nvPr/>
        </p:nvSpPr>
        <p:spPr>
          <a:xfrm>
            <a:off x="3003804" y="1938527"/>
            <a:ext cx="381000" cy="304800"/>
          </a:xfrm>
          <a:custGeom>
            <a:avLst/>
            <a:gdLst/>
            <a:ahLst/>
            <a:cxnLst/>
            <a:rect l="l" t="t" r="r" b="b"/>
            <a:pathLst>
              <a:path w="381000" h="304800">
                <a:moveTo>
                  <a:pt x="0" y="76200"/>
                </a:moveTo>
                <a:lnTo>
                  <a:pt x="76200" y="0"/>
                </a:lnTo>
                <a:lnTo>
                  <a:pt x="380999" y="0"/>
                </a:lnTo>
                <a:lnTo>
                  <a:pt x="380999" y="228600"/>
                </a:lnTo>
                <a:lnTo>
                  <a:pt x="304799" y="304800"/>
                </a:lnTo>
                <a:lnTo>
                  <a:pt x="0" y="304800"/>
                </a:lnTo>
                <a:lnTo>
                  <a:pt x="0" y="76200"/>
                </a:lnTo>
                <a:close/>
              </a:path>
            </a:pathLst>
          </a:custGeom>
          <a:ln w="9144">
            <a:solidFill>
              <a:srgbClr val="BB977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object 294"/>
          <p:cNvSpPr/>
          <p:nvPr/>
        </p:nvSpPr>
        <p:spPr>
          <a:xfrm>
            <a:off x="3003804" y="1938527"/>
            <a:ext cx="381000" cy="76200"/>
          </a:xfrm>
          <a:custGeom>
            <a:avLst/>
            <a:gdLst/>
            <a:ahLst/>
            <a:cxnLst/>
            <a:rect l="l" t="t" r="r" b="b"/>
            <a:pathLst>
              <a:path w="381000" h="76200">
                <a:moveTo>
                  <a:pt x="0" y="76200"/>
                </a:moveTo>
                <a:lnTo>
                  <a:pt x="304799" y="76200"/>
                </a:lnTo>
                <a:lnTo>
                  <a:pt x="380999" y="0"/>
                </a:lnTo>
              </a:path>
            </a:pathLst>
          </a:custGeom>
          <a:ln w="9144">
            <a:solidFill>
              <a:srgbClr val="BB977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object 295"/>
          <p:cNvSpPr/>
          <p:nvPr/>
        </p:nvSpPr>
        <p:spPr>
          <a:xfrm>
            <a:off x="3308603" y="2014727"/>
            <a:ext cx="0" cy="228600"/>
          </a:xfrm>
          <a:custGeom>
            <a:avLst/>
            <a:gdLst/>
            <a:ahLst/>
            <a:cxnLst/>
            <a:rect l="l" t="t" r="r" b="b"/>
            <a:pathLst>
              <a:path h="228600">
                <a:moveTo>
                  <a:pt x="0" y="0"/>
                </a:moveTo>
                <a:lnTo>
                  <a:pt x="0" y="228600"/>
                </a:lnTo>
              </a:path>
            </a:pathLst>
          </a:custGeom>
          <a:ln w="9144">
            <a:solidFill>
              <a:srgbClr val="BB977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6" name="object 296"/>
          <p:cNvSpPr/>
          <p:nvPr/>
        </p:nvSpPr>
        <p:spPr>
          <a:xfrm>
            <a:off x="2639822" y="2457578"/>
            <a:ext cx="524510" cy="564515"/>
          </a:xfrm>
          <a:custGeom>
            <a:avLst/>
            <a:gdLst/>
            <a:ahLst/>
            <a:cxnLst/>
            <a:rect l="l" t="t" r="r" b="b"/>
            <a:pathLst>
              <a:path w="524510" h="564514">
                <a:moveTo>
                  <a:pt x="463422" y="0"/>
                </a:moveTo>
                <a:lnTo>
                  <a:pt x="13080" y="33020"/>
                </a:lnTo>
                <a:lnTo>
                  <a:pt x="0" y="508381"/>
                </a:lnTo>
                <a:lnTo>
                  <a:pt x="25457" y="516176"/>
                </a:lnTo>
                <a:lnTo>
                  <a:pt x="62944" y="525112"/>
                </a:lnTo>
                <a:lnTo>
                  <a:pt x="109928" y="534502"/>
                </a:lnTo>
                <a:lnTo>
                  <a:pt x="163880" y="543661"/>
                </a:lnTo>
                <a:lnTo>
                  <a:pt x="222267" y="551903"/>
                </a:lnTo>
                <a:lnTo>
                  <a:pt x="282558" y="558542"/>
                </a:lnTo>
                <a:lnTo>
                  <a:pt x="342224" y="562892"/>
                </a:lnTo>
                <a:lnTo>
                  <a:pt x="398732" y="564267"/>
                </a:lnTo>
                <a:lnTo>
                  <a:pt x="449551" y="561982"/>
                </a:lnTo>
                <a:lnTo>
                  <a:pt x="492152" y="555350"/>
                </a:lnTo>
                <a:lnTo>
                  <a:pt x="524001" y="543687"/>
                </a:lnTo>
                <a:lnTo>
                  <a:pt x="523275" y="495654"/>
                </a:lnTo>
                <a:lnTo>
                  <a:pt x="520731" y="443958"/>
                </a:lnTo>
                <a:lnTo>
                  <a:pt x="516658" y="389727"/>
                </a:lnTo>
                <a:lnTo>
                  <a:pt x="511342" y="334088"/>
                </a:lnTo>
                <a:lnTo>
                  <a:pt x="505070" y="278170"/>
                </a:lnTo>
                <a:lnTo>
                  <a:pt x="498129" y="223102"/>
                </a:lnTo>
                <a:lnTo>
                  <a:pt x="490805" y="170012"/>
                </a:lnTo>
                <a:lnTo>
                  <a:pt x="483386" y="120028"/>
                </a:lnTo>
                <a:lnTo>
                  <a:pt x="476158" y="74279"/>
                </a:lnTo>
                <a:lnTo>
                  <a:pt x="469408" y="33894"/>
                </a:lnTo>
                <a:lnTo>
                  <a:pt x="463422" y="0"/>
                </a:lnTo>
                <a:close/>
              </a:path>
            </a:pathLst>
          </a:custGeom>
          <a:solidFill>
            <a:srgbClr val="808080">
              <a:alpha val="5019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7" name="object 297"/>
          <p:cNvSpPr/>
          <p:nvPr/>
        </p:nvSpPr>
        <p:spPr>
          <a:xfrm>
            <a:off x="2839211" y="2461262"/>
            <a:ext cx="159232" cy="48005"/>
          </a:xfrm>
          <a:prstGeom prst="rect">
            <a:avLst/>
          </a:prstGeom>
          <a:blipFill>
            <a:blip r:embed="rId18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object 298"/>
          <p:cNvSpPr/>
          <p:nvPr/>
        </p:nvSpPr>
        <p:spPr>
          <a:xfrm>
            <a:off x="2813306" y="2328674"/>
            <a:ext cx="129793" cy="148843"/>
          </a:xfrm>
          <a:prstGeom prst="rect">
            <a:avLst/>
          </a:prstGeom>
          <a:blipFill>
            <a:blip r:embed="rId18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9" name="object 299"/>
          <p:cNvSpPr/>
          <p:nvPr/>
        </p:nvSpPr>
        <p:spPr>
          <a:xfrm>
            <a:off x="2820416" y="2304325"/>
            <a:ext cx="118656" cy="161575"/>
          </a:xfrm>
          <a:prstGeom prst="rect">
            <a:avLst/>
          </a:prstGeom>
          <a:blipFill>
            <a:blip r:embed="rId18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0" name="object 300"/>
          <p:cNvSpPr/>
          <p:nvPr/>
        </p:nvSpPr>
        <p:spPr>
          <a:xfrm>
            <a:off x="2753997" y="2564004"/>
            <a:ext cx="238125" cy="289179"/>
          </a:xfrm>
          <a:prstGeom prst="rect">
            <a:avLst/>
          </a:prstGeom>
          <a:blipFill>
            <a:blip r:embed="rId18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object 301"/>
          <p:cNvSpPr/>
          <p:nvPr/>
        </p:nvSpPr>
        <p:spPr>
          <a:xfrm>
            <a:off x="7278625" y="2352169"/>
            <a:ext cx="422909" cy="455295"/>
          </a:xfrm>
          <a:custGeom>
            <a:avLst/>
            <a:gdLst/>
            <a:ahLst/>
            <a:cxnLst/>
            <a:rect l="l" t="t" r="r" b="b"/>
            <a:pathLst>
              <a:path w="422909" h="455294">
                <a:moveTo>
                  <a:pt x="374015" y="0"/>
                </a:moveTo>
                <a:lnTo>
                  <a:pt x="10414" y="26670"/>
                </a:lnTo>
                <a:lnTo>
                  <a:pt x="0" y="410337"/>
                </a:lnTo>
                <a:lnTo>
                  <a:pt x="26486" y="418203"/>
                </a:lnTo>
                <a:lnTo>
                  <a:pt x="66797" y="427245"/>
                </a:lnTo>
                <a:lnTo>
                  <a:pt x="117206" y="436456"/>
                </a:lnTo>
                <a:lnTo>
                  <a:pt x="173984" y="444830"/>
                </a:lnTo>
                <a:lnTo>
                  <a:pt x="233403" y="451361"/>
                </a:lnTo>
                <a:lnTo>
                  <a:pt x="291733" y="455041"/>
                </a:lnTo>
                <a:lnTo>
                  <a:pt x="345246" y="454863"/>
                </a:lnTo>
                <a:lnTo>
                  <a:pt x="390215" y="449823"/>
                </a:lnTo>
                <a:lnTo>
                  <a:pt x="422909" y="438912"/>
                </a:lnTo>
                <a:lnTo>
                  <a:pt x="421969" y="391088"/>
                </a:lnTo>
                <a:lnTo>
                  <a:pt x="418919" y="339151"/>
                </a:lnTo>
                <a:lnTo>
                  <a:pt x="414184" y="284762"/>
                </a:lnTo>
                <a:lnTo>
                  <a:pt x="408185" y="229582"/>
                </a:lnTo>
                <a:lnTo>
                  <a:pt x="401345" y="175274"/>
                </a:lnTo>
                <a:lnTo>
                  <a:pt x="394085" y="123500"/>
                </a:lnTo>
                <a:lnTo>
                  <a:pt x="386829" y="75921"/>
                </a:lnTo>
                <a:lnTo>
                  <a:pt x="379998" y="34201"/>
                </a:lnTo>
                <a:lnTo>
                  <a:pt x="374015" y="0"/>
                </a:lnTo>
                <a:close/>
              </a:path>
            </a:pathLst>
          </a:custGeom>
          <a:solidFill>
            <a:srgbClr val="808080">
              <a:alpha val="5019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2" name="object 302"/>
          <p:cNvSpPr/>
          <p:nvPr/>
        </p:nvSpPr>
        <p:spPr>
          <a:xfrm>
            <a:off x="7440168" y="2354579"/>
            <a:ext cx="127228" cy="38862"/>
          </a:xfrm>
          <a:prstGeom prst="rect">
            <a:avLst/>
          </a:prstGeom>
          <a:blipFill>
            <a:blip r:embed="rId18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3" name="object 303"/>
          <p:cNvSpPr/>
          <p:nvPr/>
        </p:nvSpPr>
        <p:spPr>
          <a:xfrm>
            <a:off x="7418833" y="2247874"/>
            <a:ext cx="104521" cy="149379"/>
          </a:xfrm>
          <a:prstGeom prst="rect">
            <a:avLst/>
          </a:prstGeom>
          <a:blipFill>
            <a:blip r:embed="rId18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object 304"/>
          <p:cNvSpPr/>
          <p:nvPr/>
        </p:nvSpPr>
        <p:spPr>
          <a:xfrm>
            <a:off x="7424419" y="2228131"/>
            <a:ext cx="95630" cy="130786"/>
          </a:xfrm>
          <a:prstGeom prst="rect">
            <a:avLst/>
          </a:prstGeom>
          <a:blipFill>
            <a:blip r:embed="rId18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bject 305"/>
          <p:cNvSpPr/>
          <p:nvPr/>
        </p:nvSpPr>
        <p:spPr>
          <a:xfrm>
            <a:off x="7312916" y="2404747"/>
            <a:ext cx="215645" cy="276097"/>
          </a:xfrm>
          <a:prstGeom prst="rect">
            <a:avLst/>
          </a:prstGeom>
          <a:blipFill>
            <a:blip r:embed="rId18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6" name="object 306"/>
          <p:cNvSpPr txBox="1">
            <a:spLocks noGrp="1"/>
          </p:cNvSpPr>
          <p:nvPr>
            <p:ph type="sldNum" sz="quarter" idx="7"/>
          </p:nvPr>
        </p:nvSpPr>
        <p:spPr>
          <a:xfrm>
            <a:off x="11722945" y="6582114"/>
            <a:ext cx="238760" cy="174407"/>
          </a:xfrm>
          <a:prstGeom prst="rect">
            <a:avLst/>
          </a:prstGeom>
        </p:spPr>
        <p:txBody>
          <a:bodyPr vert="horz" wrap="square" lIns="0" tIns="35560" rIns="0" bIns="0" rtlCol="0">
            <a:spAutoFit/>
          </a:bodyPr>
          <a:lstStyle/>
          <a:p>
            <a:pPr marL="25400" marR="0" lvl="0" indent="0" algn="l" defTabSz="914400" rtl="0" eaLnBrk="1" fontAlgn="auto" latinLnBrk="0" hangingPunct="1">
              <a:lnSpc>
                <a:spcPct val="100000"/>
              </a:lnSpc>
              <a:spcBef>
                <a:spcPts val="280"/>
              </a:spcBef>
              <a:spcAft>
                <a:spcPts val="0"/>
              </a:spcAft>
              <a:buClrTx/>
              <a:buSzTx/>
              <a:buFontTx/>
              <a:buNone/>
              <a:tabLst/>
              <a:defRPr/>
            </a:pPr>
            <a:fld id="{81D60167-4931-47E6-BA6A-407CBD079E47}" type="slidenum">
              <a:rPr kumimoji="0" sz="900" b="0" i="0" u="none" strike="noStrike" kern="1200" cap="none" spc="-5" normalizeH="0" baseline="0" noProof="0" dirty="0">
                <a:ln>
                  <a:noFill/>
                </a:ln>
                <a:solidFill>
                  <a:prstClr val="white"/>
                </a:solidFill>
                <a:effectLst/>
                <a:uLnTx/>
                <a:uFillTx/>
                <a:latin typeface="Arial"/>
                <a:ea typeface="+mn-ea"/>
                <a:cs typeface="Arial"/>
              </a:rPr>
              <a:pPr marL="25400" marR="0" lvl="0" indent="0" algn="l" defTabSz="914400" rtl="0" eaLnBrk="1" fontAlgn="auto" latinLnBrk="0" hangingPunct="1">
                <a:lnSpc>
                  <a:spcPct val="100000"/>
                </a:lnSpc>
                <a:spcBef>
                  <a:spcPts val="280"/>
                </a:spcBef>
                <a:spcAft>
                  <a:spcPts val="0"/>
                </a:spcAft>
                <a:buClrTx/>
                <a:buSzTx/>
                <a:buFontTx/>
                <a:buNone/>
                <a:tabLst/>
                <a:defRPr/>
              </a:pPr>
              <a:t>17</a:t>
            </a:fld>
            <a:endParaRPr kumimoji="0" sz="900" b="0" i="0" u="none" strike="noStrike" kern="1200" cap="none" spc="-5" normalizeH="0" baseline="0" noProof="0" dirty="0">
              <a:ln>
                <a:noFill/>
              </a:ln>
              <a:solidFill>
                <a:prstClr val="white"/>
              </a:solidFill>
              <a:effectLst/>
              <a:uLnTx/>
              <a:uFillTx/>
              <a:latin typeface="Arial"/>
              <a:ea typeface="+mn-ea"/>
              <a:cs typeface="Arial"/>
            </a:endParaRPr>
          </a:p>
        </p:txBody>
      </p:sp>
      <p:sp>
        <p:nvSpPr>
          <p:cNvPr id="307" name="object 307"/>
          <p:cNvSpPr txBox="1">
            <a:spLocks noGrp="1"/>
          </p:cNvSpPr>
          <p:nvPr>
            <p:ph type="ftr" sz="quarter" idx="5"/>
          </p:nvPr>
        </p:nvSpPr>
        <p:spPr>
          <a:xfrm>
            <a:off x="1309149" y="6636738"/>
            <a:ext cx="2372360" cy="126317"/>
          </a:xfrm>
          <a:prstGeom prst="rect">
            <a:avLst/>
          </a:prstGeom>
        </p:spPr>
        <p:txBody>
          <a:bodyPr vert="horz" wrap="square" lIns="0" tIns="3175" rIns="0" bIns="0" rtlCol="0">
            <a:spAutoFit/>
          </a:bodyPr>
          <a:lstStyle/>
          <a:p>
            <a:pPr marL="12700" marR="0" lvl="0" indent="0" algn="l" defTabSz="914400" rtl="0" eaLnBrk="1" fontAlgn="auto" latinLnBrk="0" hangingPunct="1">
              <a:lnSpc>
                <a:spcPct val="100000"/>
              </a:lnSpc>
              <a:spcBef>
                <a:spcPts val="25"/>
              </a:spcBef>
              <a:spcAft>
                <a:spcPts val="0"/>
              </a:spcAft>
              <a:buClrTx/>
              <a:buSzTx/>
              <a:buFontTx/>
              <a:buNone/>
              <a:tabLst/>
              <a:defRPr/>
            </a:pPr>
            <a:r>
              <a:rPr kumimoji="0" sz="800" b="0" i="0" u="none" strike="noStrike" kern="1200" cap="none" spc="-5" normalizeH="0" baseline="0" noProof="0" dirty="0">
                <a:ln>
                  <a:noFill/>
                </a:ln>
                <a:solidFill>
                  <a:prstClr val="white"/>
                </a:solidFill>
                <a:effectLst/>
                <a:uLnTx/>
                <a:uFillTx/>
                <a:latin typeface="Arial"/>
                <a:ea typeface="+mn-ea"/>
                <a:cs typeface="Arial"/>
              </a:rPr>
              <a:t>London </a:t>
            </a:r>
            <a:r>
              <a:rPr kumimoji="0" sz="800" b="0" i="0" u="none" strike="noStrike" kern="1200" cap="none" spc="0" normalizeH="0" baseline="0" noProof="0" dirty="0">
                <a:ln>
                  <a:noFill/>
                </a:ln>
                <a:solidFill>
                  <a:prstClr val="white"/>
                </a:solidFill>
                <a:effectLst/>
                <a:uLnTx/>
                <a:uFillTx/>
                <a:latin typeface="Arial"/>
                <a:ea typeface="+mn-ea"/>
                <a:cs typeface="Arial"/>
              </a:rPr>
              <a:t>Ambulance </a:t>
            </a:r>
            <a:r>
              <a:rPr kumimoji="0" sz="800" b="0" i="0" u="none" strike="noStrike" kern="1200" cap="none" spc="-5" normalizeH="0" baseline="0" noProof="0" dirty="0">
                <a:ln>
                  <a:noFill/>
                </a:ln>
                <a:solidFill>
                  <a:prstClr val="white"/>
                </a:solidFill>
                <a:effectLst/>
                <a:uLnTx/>
                <a:uFillTx/>
                <a:latin typeface="Arial"/>
                <a:ea typeface="+mn-ea"/>
                <a:cs typeface="Arial"/>
              </a:rPr>
              <a:t>Service NHS</a:t>
            </a:r>
            <a:r>
              <a:rPr kumimoji="0" sz="800" b="0" i="0" u="none" strike="noStrike" kern="1200" cap="none" spc="25" normalizeH="0" baseline="0" noProof="0" dirty="0">
                <a:ln>
                  <a:noFill/>
                </a:ln>
                <a:solidFill>
                  <a:prstClr val="white"/>
                </a:solidFill>
                <a:effectLst/>
                <a:uLnTx/>
                <a:uFillTx/>
                <a:latin typeface="Arial"/>
                <a:ea typeface="+mn-ea"/>
                <a:cs typeface="Arial"/>
              </a:rPr>
              <a:t> </a:t>
            </a:r>
            <a:r>
              <a:rPr kumimoji="0" sz="800" b="0" i="0" u="none" strike="noStrike" kern="1200" cap="none" spc="-5" normalizeH="0" baseline="0" noProof="0" dirty="0">
                <a:ln>
                  <a:noFill/>
                </a:ln>
                <a:solidFill>
                  <a:prstClr val="white"/>
                </a:solidFill>
                <a:effectLst/>
                <a:uLnTx/>
                <a:uFillTx/>
                <a:latin typeface="Arial"/>
                <a:ea typeface="+mn-ea"/>
                <a:cs typeface="Arial"/>
              </a:rPr>
              <a:t>Trust</a:t>
            </a:r>
          </a:p>
        </p:txBody>
      </p:sp>
    </p:spTree>
    <p:extLst>
      <p:ext uri="{BB962C8B-B14F-4D97-AF65-F5344CB8AC3E}">
        <p14:creationId xmlns:p14="http://schemas.microsoft.com/office/powerpoint/2010/main" xmlns="" val="344023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92" y="180212"/>
            <a:ext cx="7533005" cy="504625"/>
          </a:xfrm>
          <a:prstGeom prst="rect">
            <a:avLst/>
          </a:prstGeom>
        </p:spPr>
        <p:txBody>
          <a:bodyPr vert="horz" wrap="square" lIns="0" tIns="12065" rIns="0" bIns="0" rtlCol="0">
            <a:spAutoFit/>
          </a:bodyPr>
          <a:lstStyle/>
          <a:p>
            <a:pPr marL="12700">
              <a:spcBef>
                <a:spcPts val="95"/>
              </a:spcBef>
            </a:pPr>
            <a:r>
              <a:rPr sz="3200" spc="-5" dirty="0">
                <a:latin typeface="Arial" panose="020B0604020202020204" pitchFamily="34" charset="0"/>
                <a:cs typeface="Arial" panose="020B0604020202020204" pitchFamily="34" charset="0"/>
              </a:rPr>
              <a:t>Overview of Agile </a:t>
            </a:r>
            <a:r>
              <a:rPr sz="3200" spc="-10" dirty="0">
                <a:latin typeface="Arial" panose="020B0604020202020204" pitchFamily="34" charset="0"/>
                <a:cs typeface="Arial" panose="020B0604020202020204" pitchFamily="34" charset="0"/>
              </a:rPr>
              <a:t>Process </a:t>
            </a:r>
            <a:r>
              <a:rPr sz="3200" spc="-5" dirty="0">
                <a:latin typeface="Arial" panose="020B0604020202020204" pitchFamily="34" charset="0"/>
                <a:cs typeface="Arial" panose="020B0604020202020204" pitchFamily="34" charset="0"/>
              </a:rPr>
              <a:t>and</a:t>
            </a:r>
            <a:r>
              <a:rPr sz="3200" spc="1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roles</a:t>
            </a:r>
          </a:p>
        </p:txBody>
      </p:sp>
      <p:sp>
        <p:nvSpPr>
          <p:cNvPr id="3" name="object 3"/>
          <p:cNvSpPr/>
          <p:nvPr/>
        </p:nvSpPr>
        <p:spPr>
          <a:xfrm>
            <a:off x="4745737" y="4291586"/>
            <a:ext cx="4398263" cy="1312163"/>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6492" y="844296"/>
            <a:ext cx="7709916" cy="38481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347973" y="859663"/>
            <a:ext cx="3873813" cy="507624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97537" y="890652"/>
            <a:ext cx="4369943" cy="421322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831594" y="3732263"/>
            <a:ext cx="1639061" cy="467118"/>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3276348" y="3765041"/>
            <a:ext cx="1009015" cy="391160"/>
          </a:xfrm>
          <a:prstGeom prst="rect">
            <a:avLst/>
          </a:prstGeom>
        </p:spPr>
        <p:txBody>
          <a:bodyPr vert="horz" wrap="square" lIns="0" tIns="12700" rIns="0" bIns="0" rtlCol="0">
            <a:spAutoFit/>
          </a:bodyPr>
          <a:lstStyle/>
          <a:p>
            <a:pPr marL="40005" marR="5080" lvl="0" indent="-27305"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Sprint  </a:t>
            </a:r>
            <a:r>
              <a:rPr kumimoji="0" sz="1200" b="1" i="0" u="none" strike="noStrike" kern="1200" cap="none" spc="-5" normalizeH="0" baseline="0" noProof="0" dirty="0">
                <a:ln>
                  <a:noFill/>
                </a:ln>
                <a:solidFill>
                  <a:srgbClr val="808080"/>
                </a:solidFill>
                <a:effectLst/>
                <a:uLnTx/>
                <a:uFillTx/>
                <a:latin typeface="Arial"/>
                <a:ea typeface="+mn-ea"/>
                <a:cs typeface="Arial"/>
              </a:rPr>
              <a:t>retrospecti</a:t>
            </a:r>
            <a:r>
              <a:rPr kumimoji="0" sz="1200" b="1" i="0" u="none" strike="noStrike" kern="1200" cap="none" spc="-25" normalizeH="0" baseline="0" noProof="0" dirty="0">
                <a:ln>
                  <a:noFill/>
                </a:ln>
                <a:solidFill>
                  <a:srgbClr val="808080"/>
                </a:solidFill>
                <a:effectLst/>
                <a:uLnTx/>
                <a:uFillTx/>
                <a:latin typeface="Arial"/>
                <a:ea typeface="+mn-ea"/>
                <a:cs typeface="Arial"/>
              </a:rPr>
              <a:t>v</a:t>
            </a:r>
            <a:r>
              <a:rPr kumimoji="0" sz="1200" b="1" i="0" u="none" strike="noStrike" kern="1200" cap="none" spc="-5" normalizeH="0" baseline="0" noProof="0" dirty="0">
                <a:ln>
                  <a:noFill/>
                </a:ln>
                <a:solidFill>
                  <a:srgbClr val="808080"/>
                </a:solidFill>
                <a:effectLst/>
                <a:uLnTx/>
                <a:uFillTx/>
                <a:latin typeface="Arial"/>
                <a:ea typeface="+mn-ea"/>
                <a:cs typeface="Arial"/>
              </a:rPr>
              <a:t>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p:nvPr/>
        </p:nvSpPr>
        <p:spPr>
          <a:xfrm>
            <a:off x="4488179" y="3820644"/>
            <a:ext cx="1145298" cy="467131"/>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4686682" y="3853434"/>
            <a:ext cx="791845" cy="391160"/>
          </a:xfrm>
          <a:prstGeom prst="rect">
            <a:avLst/>
          </a:prstGeom>
        </p:spPr>
        <p:txBody>
          <a:bodyPr vert="horz" wrap="square" lIns="0" tIns="12700" rIns="0" bIns="0" rtlCol="0">
            <a:spAutoFit/>
          </a:bodyPr>
          <a:lstStyle/>
          <a:p>
            <a:pPr marL="254635" marR="5080" lvl="0" indent="-241935"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Sprint  </a:t>
            </a:r>
            <a:r>
              <a:rPr kumimoji="0" sz="1200" b="1" i="0" u="none" strike="noStrike" kern="1200" cap="none" spc="-5" normalizeH="0" baseline="0" noProof="0" dirty="0">
                <a:ln>
                  <a:noFill/>
                </a:ln>
                <a:solidFill>
                  <a:srgbClr val="808080"/>
                </a:solidFill>
                <a:effectLst/>
                <a:uLnTx/>
                <a:uFillTx/>
                <a:latin typeface="Arial"/>
                <a:ea typeface="+mn-ea"/>
                <a:cs typeface="Arial"/>
              </a:rPr>
              <a:t>Re</a:t>
            </a:r>
            <a:r>
              <a:rPr kumimoji="0" sz="1200" b="1" i="0" u="none" strike="noStrike" kern="1200" cap="none" spc="-25" normalizeH="0" baseline="0" noProof="0" dirty="0">
                <a:ln>
                  <a:noFill/>
                </a:ln>
                <a:solidFill>
                  <a:srgbClr val="808080"/>
                </a:solidFill>
                <a:effectLst/>
                <a:uLnTx/>
                <a:uFillTx/>
                <a:latin typeface="Arial"/>
                <a:ea typeface="+mn-ea"/>
                <a:cs typeface="Arial"/>
              </a:rPr>
              <a:t>v</a:t>
            </a:r>
            <a:r>
              <a:rPr kumimoji="0" sz="1200" b="1" i="0" u="none" strike="noStrike" kern="1200" cap="none" spc="0" normalizeH="0" baseline="0" noProof="0" dirty="0">
                <a:ln>
                  <a:noFill/>
                </a:ln>
                <a:solidFill>
                  <a:srgbClr val="808080"/>
                </a:solidFill>
                <a:effectLst/>
                <a:uLnTx/>
                <a:uFillTx/>
                <a:latin typeface="Arial"/>
                <a:ea typeface="+mn-ea"/>
                <a:cs typeface="Arial"/>
              </a:rPr>
              <a:t>iew</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p:nvPr/>
        </p:nvSpPr>
        <p:spPr>
          <a:xfrm>
            <a:off x="3488437" y="2398763"/>
            <a:ext cx="1843277" cy="928890"/>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3688207" y="2430017"/>
            <a:ext cx="1446530" cy="84836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5" normalizeH="0" baseline="0" noProof="0" dirty="0">
                <a:ln>
                  <a:noFill/>
                </a:ln>
                <a:solidFill>
                  <a:srgbClr val="808080"/>
                </a:solidFill>
                <a:effectLst/>
                <a:uLnTx/>
                <a:uFillTx/>
                <a:latin typeface="Arial"/>
                <a:ea typeface="+mn-ea"/>
                <a:cs typeface="Arial"/>
              </a:rPr>
              <a:t>AGILE</a:t>
            </a:r>
            <a:r>
              <a:rPr kumimoji="0" sz="1800" b="1" i="0" u="none" strike="noStrike" kern="1200" cap="none" spc="-25" normalizeH="0" baseline="0" noProof="0" dirty="0">
                <a:ln>
                  <a:noFill/>
                </a:ln>
                <a:solidFill>
                  <a:srgbClr val="808080"/>
                </a:solidFill>
                <a:effectLst/>
                <a:uLnTx/>
                <a:uFillTx/>
                <a:latin typeface="Arial"/>
                <a:ea typeface="+mn-ea"/>
                <a:cs typeface="Arial"/>
              </a:rPr>
              <a:t> </a:t>
            </a:r>
            <a:r>
              <a:rPr kumimoji="0" sz="1800" b="1" i="0" u="none" strike="noStrike" kern="1200" cap="none" spc="-5" normalizeH="0" baseline="0" noProof="0" dirty="0">
                <a:ln>
                  <a:noFill/>
                </a:ln>
                <a:solidFill>
                  <a:srgbClr val="808080"/>
                </a:solidFill>
                <a:effectLst/>
                <a:uLnTx/>
                <a:uFillTx/>
                <a:latin typeface="Arial"/>
                <a:ea typeface="+mn-ea"/>
                <a:cs typeface="Arial"/>
              </a:rPr>
              <a:t>BURN  DOWN  PROCESS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p:nvPr/>
        </p:nvSpPr>
        <p:spPr>
          <a:xfrm>
            <a:off x="6496811" y="3526512"/>
            <a:ext cx="614934" cy="358927"/>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6580378" y="3561715"/>
            <a:ext cx="440690" cy="33020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808080"/>
                </a:solidFill>
                <a:effectLst/>
                <a:uLnTx/>
                <a:uFillTx/>
                <a:latin typeface="Arial"/>
                <a:ea typeface="+mn-ea"/>
                <a:cs typeface="Arial"/>
              </a:rPr>
              <a:t>Scrum  master</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p:nvPr/>
        </p:nvSpPr>
        <p:spPr>
          <a:xfrm>
            <a:off x="7520942" y="4466846"/>
            <a:ext cx="764285" cy="358901"/>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7605141" y="4501641"/>
            <a:ext cx="588010" cy="33020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808080"/>
                </a:solidFill>
                <a:effectLst/>
                <a:uLnTx/>
                <a:uFillTx/>
                <a:latin typeface="Arial"/>
                <a:ea typeface="+mn-ea"/>
                <a:cs typeface="Arial"/>
              </a:rPr>
              <a:t>Team  membe</a:t>
            </a:r>
            <a:r>
              <a:rPr kumimoji="0" sz="1000" b="1" i="0" u="none" strike="noStrike" kern="1200" cap="none" spc="-10" normalizeH="0" baseline="0" noProof="0" dirty="0">
                <a:ln>
                  <a:noFill/>
                </a:ln>
                <a:solidFill>
                  <a:srgbClr val="808080"/>
                </a:solidFill>
                <a:effectLst/>
                <a:uLnTx/>
                <a:uFillTx/>
                <a:latin typeface="Arial"/>
                <a:ea typeface="+mn-ea"/>
                <a:cs typeface="Arial"/>
              </a:rPr>
              <a:t>r</a:t>
            </a:r>
            <a:r>
              <a:rPr kumimoji="0" sz="1000" b="1" i="0" u="none" strike="noStrike" kern="1200" cap="none" spc="-5" normalizeH="0" baseline="0" noProof="0" dirty="0">
                <a:ln>
                  <a:noFill/>
                </a:ln>
                <a:solidFill>
                  <a:srgbClr val="808080"/>
                </a:solidFill>
                <a:effectLst/>
                <a:uLnTx/>
                <a:uFillTx/>
                <a:latin typeface="Arial"/>
                <a:ea typeface="+mn-ea"/>
                <a:cs typeface="Arial"/>
              </a:rPr>
              <a:t>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p:nvPr/>
        </p:nvSpPr>
        <p:spPr>
          <a:xfrm>
            <a:off x="7077458" y="5189222"/>
            <a:ext cx="988313" cy="223265"/>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7160516" y="5223511"/>
            <a:ext cx="819785" cy="166071"/>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10" normalizeH="0" baseline="0" noProof="0" dirty="0">
                <a:ln>
                  <a:noFill/>
                </a:ln>
                <a:solidFill>
                  <a:srgbClr val="808080"/>
                </a:solidFill>
                <a:effectLst/>
                <a:uLnTx/>
                <a:uFillTx/>
                <a:latin typeface="Arial"/>
                <a:ea typeface="+mn-ea"/>
                <a:cs typeface="Arial"/>
              </a:rPr>
              <a:t>S</a:t>
            </a:r>
            <a:r>
              <a:rPr kumimoji="0" sz="1000" b="1" i="0" u="none" strike="noStrike" kern="1200" cap="none" spc="-5" normalizeH="0" baseline="0" noProof="0" dirty="0">
                <a:ln>
                  <a:noFill/>
                </a:ln>
                <a:solidFill>
                  <a:srgbClr val="808080"/>
                </a:solidFill>
                <a:effectLst/>
                <a:uLnTx/>
                <a:uFillTx/>
                <a:latin typeface="Arial"/>
                <a:ea typeface="+mn-ea"/>
                <a:cs typeface="Arial"/>
              </a:rPr>
              <a:t>ta</a:t>
            </a:r>
            <a:r>
              <a:rPr kumimoji="0" sz="1000" b="1" i="0" u="none" strike="noStrike" kern="1200" cap="none" spc="-10" normalizeH="0" baseline="0" noProof="0" dirty="0">
                <a:ln>
                  <a:noFill/>
                </a:ln>
                <a:solidFill>
                  <a:srgbClr val="808080"/>
                </a:solidFill>
                <a:effectLst/>
                <a:uLnTx/>
                <a:uFillTx/>
                <a:latin typeface="Arial"/>
                <a:ea typeface="+mn-ea"/>
                <a:cs typeface="Arial"/>
              </a:rPr>
              <a:t>k</a:t>
            </a:r>
            <a:r>
              <a:rPr kumimoji="0" sz="1000" b="1" i="0" u="none" strike="noStrike" kern="1200" cap="none" spc="-5" normalizeH="0" baseline="0" noProof="0" dirty="0">
                <a:ln>
                  <a:noFill/>
                </a:ln>
                <a:solidFill>
                  <a:srgbClr val="808080"/>
                </a:solidFill>
                <a:effectLst/>
                <a:uLnTx/>
                <a:uFillTx/>
                <a:latin typeface="Arial"/>
                <a:ea typeface="+mn-ea"/>
                <a:cs typeface="Arial"/>
              </a:rPr>
              <a:t>eholders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9"/>
          <p:cNvSpPr/>
          <p:nvPr/>
        </p:nvSpPr>
        <p:spPr>
          <a:xfrm>
            <a:off x="6111240" y="5355312"/>
            <a:ext cx="614946" cy="223291"/>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p:nvPr/>
        </p:nvSpPr>
        <p:spPr>
          <a:xfrm>
            <a:off x="6194554" y="5390771"/>
            <a:ext cx="376555" cy="166071"/>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808080"/>
                </a:solidFill>
                <a:effectLst/>
                <a:uLnTx/>
                <a:uFillTx/>
                <a:latin typeface="Arial"/>
                <a:ea typeface="+mn-ea"/>
                <a:cs typeface="Arial"/>
              </a:rPr>
              <a:t>Use</a:t>
            </a:r>
            <a:r>
              <a:rPr kumimoji="0" sz="1000" b="1" i="0" u="none" strike="noStrike" kern="1200" cap="none" spc="-15" normalizeH="0" baseline="0" noProof="0" dirty="0">
                <a:ln>
                  <a:noFill/>
                </a:ln>
                <a:solidFill>
                  <a:srgbClr val="808080"/>
                </a:solidFill>
                <a:effectLst/>
                <a:uLnTx/>
                <a:uFillTx/>
                <a:latin typeface="Arial"/>
                <a:ea typeface="+mn-ea"/>
                <a:cs typeface="Arial"/>
              </a:rPr>
              <a:t>r</a:t>
            </a:r>
            <a:r>
              <a:rPr kumimoji="0" sz="1000" b="1" i="0" u="none" strike="noStrike" kern="1200" cap="none" spc="-5" normalizeH="0" baseline="0" noProof="0" dirty="0">
                <a:ln>
                  <a:noFill/>
                </a:ln>
                <a:solidFill>
                  <a:srgbClr val="808080"/>
                </a:solidFill>
                <a:effectLst/>
                <a:uLnTx/>
                <a:uFillTx/>
                <a:latin typeface="Arial"/>
                <a:ea typeface="+mn-ea"/>
                <a:cs typeface="Arial"/>
              </a:rPr>
              <a:t>s</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p:nvPr/>
        </p:nvSpPr>
        <p:spPr>
          <a:xfrm>
            <a:off x="5542788" y="4189452"/>
            <a:ext cx="671334" cy="358927"/>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txBox="1"/>
          <p:nvPr/>
        </p:nvSpPr>
        <p:spPr>
          <a:xfrm>
            <a:off x="5626736" y="4224654"/>
            <a:ext cx="503555" cy="33020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10" normalizeH="0" baseline="0" noProof="0" dirty="0">
                <a:ln>
                  <a:noFill/>
                </a:ln>
                <a:solidFill>
                  <a:srgbClr val="808080"/>
                </a:solidFill>
                <a:effectLst/>
                <a:uLnTx/>
                <a:uFillTx/>
                <a:latin typeface="Arial"/>
                <a:ea typeface="+mn-ea"/>
                <a:cs typeface="Arial"/>
              </a:rPr>
              <a:t>Pr</a:t>
            </a:r>
            <a:r>
              <a:rPr kumimoji="0" sz="1000" b="1" i="0" u="none" strike="noStrike" kern="1200" cap="none" spc="-5" normalizeH="0" baseline="0" noProof="0" dirty="0">
                <a:ln>
                  <a:noFill/>
                </a:ln>
                <a:solidFill>
                  <a:srgbClr val="808080"/>
                </a:solidFill>
                <a:effectLst/>
                <a:uLnTx/>
                <a:uFillTx/>
                <a:latin typeface="Arial"/>
                <a:ea typeface="+mn-ea"/>
                <a:cs typeface="Arial"/>
              </a:rPr>
              <a:t>oduct  owner</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p:nvPr/>
        </p:nvSpPr>
        <p:spPr>
          <a:xfrm>
            <a:off x="6966204" y="3590531"/>
            <a:ext cx="642378" cy="560082"/>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7082028" y="3617952"/>
            <a:ext cx="348246" cy="326923"/>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6982970" y="3361931"/>
            <a:ext cx="613409" cy="587514"/>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7091173" y="3433573"/>
            <a:ext cx="316229" cy="162305"/>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5640323" y="4914902"/>
            <a:ext cx="642378" cy="560069"/>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5757673" y="4945356"/>
            <a:ext cx="346735" cy="326923"/>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5657088" y="4684763"/>
            <a:ext cx="613410" cy="589038"/>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5765293" y="4756403"/>
            <a:ext cx="316229" cy="162306"/>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5989320" y="5274564"/>
            <a:ext cx="249174" cy="134874"/>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5881115" y="5000220"/>
            <a:ext cx="393966" cy="273583"/>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6030467" y="5099305"/>
            <a:ext cx="153162" cy="244601"/>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6245352" y="4433303"/>
            <a:ext cx="1162050" cy="515886"/>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6309361" y="4433315"/>
            <a:ext cx="1096517" cy="514350"/>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txBox="1"/>
          <p:nvPr/>
        </p:nvSpPr>
        <p:spPr>
          <a:xfrm>
            <a:off x="6442966" y="4491990"/>
            <a:ext cx="81343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EDF1F8"/>
                </a:solidFill>
                <a:effectLst/>
                <a:uLnTx/>
                <a:uFillTx/>
                <a:latin typeface="Arial"/>
                <a:ea typeface="+mn-ea"/>
                <a:cs typeface="Arial"/>
              </a:rPr>
              <a:t>ROLES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37" name="object 37"/>
          <p:cNvSpPr txBox="1"/>
          <p:nvPr/>
        </p:nvSpPr>
        <p:spPr>
          <a:xfrm>
            <a:off x="5219193" y="2555494"/>
            <a:ext cx="1085215" cy="197490"/>
          </a:xfrm>
          <a:prstGeom prst="rect">
            <a:avLst/>
          </a:prstGeom>
        </p:spPr>
        <p:txBody>
          <a:bodyPr vert="horz" wrap="square" lIns="0" tIns="12700" rIns="0" bIns="0" rtlCol="0">
            <a:spAutoFit/>
          </a:bodyPr>
          <a:lstStyle/>
          <a:p>
            <a:pPr marL="341630" marR="0" lvl="0" indent="-328930" algn="l" defTabSz="914400" rtl="0" eaLnBrk="1" fontAlgn="auto" latinLnBrk="0" hangingPunct="1">
              <a:lnSpc>
                <a:spcPct val="100000"/>
              </a:lnSpc>
              <a:spcBef>
                <a:spcPts val="100"/>
              </a:spcBef>
              <a:spcAft>
                <a:spcPts val="0"/>
              </a:spcAft>
              <a:buClrTx/>
              <a:buSzTx/>
              <a:buFont typeface="Arial"/>
              <a:buChar char="•"/>
              <a:tabLst>
                <a:tab pos="341630" algn="l"/>
                <a:tab pos="342265" algn="l"/>
              </a:tabLst>
              <a:defRPr/>
            </a:pPr>
            <a:r>
              <a:rPr kumimoji="0" sz="1200" b="1" i="0" u="none" strike="noStrike" kern="1200" cap="none" spc="-5" normalizeH="0" baseline="0" noProof="0" dirty="0">
                <a:ln>
                  <a:noFill/>
                </a:ln>
                <a:solidFill>
                  <a:srgbClr val="EDF1F8"/>
                </a:solidFill>
                <a:effectLst/>
                <a:uLnTx/>
                <a:uFillTx/>
                <a:latin typeface="Arial"/>
                <a:ea typeface="+mn-ea"/>
                <a:cs typeface="Arial"/>
              </a:rPr>
              <a:t>Increment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8" name="object 38"/>
          <p:cNvSpPr txBox="1"/>
          <p:nvPr/>
        </p:nvSpPr>
        <p:spPr>
          <a:xfrm>
            <a:off x="3182492" y="1225041"/>
            <a:ext cx="854710" cy="574040"/>
          </a:xfrm>
          <a:prstGeom prst="rect">
            <a:avLst/>
          </a:prstGeom>
        </p:spPr>
        <p:txBody>
          <a:bodyPr vert="horz" wrap="square" lIns="0" tIns="12700" rIns="0" bIns="0" rtlCol="0">
            <a:spAutoFit/>
          </a:bodyPr>
          <a:lstStyle/>
          <a:p>
            <a:pPr marL="196850" marR="5080" lvl="0" indent="-18415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Sprint  Planning  </a:t>
            </a:r>
            <a:r>
              <a:rPr kumimoji="0" sz="1200" b="1" i="0" u="none" strike="noStrike" kern="1200" cap="none" spc="-5" normalizeH="0" baseline="0" noProof="0" dirty="0">
                <a:ln>
                  <a:noFill/>
                </a:ln>
                <a:solidFill>
                  <a:srgbClr val="808080"/>
                </a:solidFill>
                <a:effectLst/>
                <a:uLnTx/>
                <a:uFillTx/>
                <a:latin typeface="Arial"/>
                <a:ea typeface="+mn-ea"/>
                <a:cs typeface="Arial"/>
              </a:rPr>
              <a:t>Meeting</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9" name="object 39"/>
          <p:cNvSpPr txBox="1"/>
          <p:nvPr/>
        </p:nvSpPr>
        <p:spPr>
          <a:xfrm>
            <a:off x="2418969" y="2516504"/>
            <a:ext cx="906144" cy="574040"/>
          </a:xfrm>
          <a:prstGeom prst="rect">
            <a:avLst/>
          </a:prstGeom>
        </p:spPr>
        <p:txBody>
          <a:bodyPr vert="horz" wrap="square" lIns="0" tIns="12700" rIns="0" bIns="0" rtlCol="0">
            <a:spAutoFit/>
          </a:bodyPr>
          <a:lstStyle/>
          <a:p>
            <a:pPr marL="299085" marR="5080" lvl="0" indent="-286385"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1200" b="1" i="0" u="none" strike="noStrike" kern="1200" cap="none" spc="-5" normalizeH="0" baseline="0" noProof="0" dirty="0">
                <a:ln>
                  <a:noFill/>
                </a:ln>
                <a:solidFill>
                  <a:srgbClr val="808080"/>
                </a:solidFill>
                <a:effectLst/>
                <a:uLnTx/>
                <a:uFillTx/>
                <a:latin typeface="Arial"/>
                <a:ea typeface="+mn-ea"/>
                <a:cs typeface="Arial"/>
              </a:rPr>
              <a:t>Update  </a:t>
            </a:r>
            <a:r>
              <a:rPr kumimoji="0" sz="1200" b="1" i="0" u="none" strike="noStrike" kern="1200" cap="none" spc="0" normalizeH="0" baseline="0" noProof="0" dirty="0">
                <a:ln>
                  <a:noFill/>
                </a:ln>
                <a:solidFill>
                  <a:srgbClr val="808080"/>
                </a:solidFill>
                <a:effectLst/>
                <a:uLnTx/>
                <a:uFillTx/>
                <a:latin typeface="Arial"/>
                <a:ea typeface="+mn-ea"/>
                <a:cs typeface="Arial"/>
              </a:rPr>
              <a:t>Product  </a:t>
            </a:r>
            <a:r>
              <a:rPr kumimoji="0" sz="1200" b="1" i="0" u="none" strike="noStrike" kern="1200" cap="none" spc="-5" normalizeH="0" baseline="0" noProof="0" dirty="0">
                <a:ln>
                  <a:noFill/>
                </a:ln>
                <a:solidFill>
                  <a:srgbClr val="808080"/>
                </a:solidFill>
                <a:effectLst/>
                <a:uLnTx/>
                <a:uFillTx/>
                <a:latin typeface="Arial"/>
                <a:ea typeface="+mn-ea"/>
                <a:cs typeface="Arial"/>
              </a:rPr>
              <a:t>Ba</a:t>
            </a:r>
            <a:r>
              <a:rPr kumimoji="0" sz="1200" b="1" i="0" u="none" strike="noStrike" kern="1200" cap="none" spc="0" normalizeH="0" baseline="0" noProof="0" dirty="0">
                <a:ln>
                  <a:noFill/>
                </a:ln>
                <a:solidFill>
                  <a:srgbClr val="808080"/>
                </a:solidFill>
                <a:effectLst/>
                <a:uLnTx/>
                <a:uFillTx/>
                <a:latin typeface="Arial"/>
                <a:ea typeface="+mn-ea"/>
                <a:cs typeface="Arial"/>
              </a:rPr>
              <a:t>c</a:t>
            </a:r>
            <a:r>
              <a:rPr kumimoji="0" sz="1200" b="1" i="0" u="none" strike="noStrike" kern="1200" cap="none" spc="-5" normalizeH="0" baseline="0" noProof="0" dirty="0">
                <a:ln>
                  <a:noFill/>
                </a:ln>
                <a:solidFill>
                  <a:srgbClr val="808080"/>
                </a:solidFill>
                <a:effectLst/>
                <a:uLnTx/>
                <a:uFillTx/>
                <a:latin typeface="Arial"/>
                <a:ea typeface="+mn-ea"/>
                <a:cs typeface="Arial"/>
              </a:rPr>
              <a:t>k</a:t>
            </a:r>
            <a:r>
              <a:rPr kumimoji="0" sz="1200" b="1" i="0" u="none" strike="noStrike" kern="1200" cap="none" spc="0" normalizeH="0" baseline="0" noProof="0" dirty="0">
                <a:ln>
                  <a:noFill/>
                </a:ln>
                <a:solidFill>
                  <a:srgbClr val="808080"/>
                </a:solidFill>
                <a:effectLst/>
                <a:uLnTx/>
                <a:uFillTx/>
                <a:latin typeface="Arial"/>
                <a:ea typeface="+mn-ea"/>
                <a:cs typeface="Arial"/>
              </a:rPr>
              <a:t>log</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0" name="object 40"/>
          <p:cNvSpPr txBox="1"/>
          <p:nvPr/>
        </p:nvSpPr>
        <p:spPr>
          <a:xfrm>
            <a:off x="4484880" y="1239138"/>
            <a:ext cx="1122045" cy="197490"/>
          </a:xfrm>
          <a:prstGeom prst="rect">
            <a:avLst/>
          </a:prstGeom>
        </p:spPr>
        <p:txBody>
          <a:bodyPr vert="horz" wrap="square" lIns="0" tIns="12700" rIns="0" bIns="0" rtlCol="0">
            <a:spAutoFit/>
          </a:bodyPr>
          <a:lstStyle/>
          <a:p>
            <a:pPr marL="299085" marR="0" lvl="0" indent="-286385"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1200" b="1" i="0" u="none" strike="noStrike" kern="1200" cap="none" spc="0" normalizeH="0" baseline="0" noProof="0" dirty="0">
                <a:ln>
                  <a:noFill/>
                </a:ln>
                <a:solidFill>
                  <a:srgbClr val="808080"/>
                </a:solidFill>
                <a:effectLst/>
                <a:uLnTx/>
                <a:uFillTx/>
                <a:latin typeface="Arial"/>
                <a:ea typeface="+mn-ea"/>
                <a:cs typeface="Arial"/>
              </a:rPr>
              <a:t>Daily</a:t>
            </a:r>
            <a:r>
              <a:rPr kumimoji="0" sz="1200" b="1" i="0" u="none" strike="noStrike" kern="1200" cap="none" spc="-95" normalizeH="0" baseline="0" noProof="0" dirty="0">
                <a:ln>
                  <a:noFill/>
                </a:ln>
                <a:solidFill>
                  <a:srgbClr val="808080"/>
                </a:solidFill>
                <a:effectLst/>
                <a:uLnTx/>
                <a:uFillTx/>
                <a:latin typeface="Arial"/>
                <a:ea typeface="+mn-ea"/>
                <a:cs typeface="Arial"/>
              </a:rPr>
              <a:t> </a:t>
            </a:r>
            <a:r>
              <a:rPr kumimoji="0" sz="1200" b="1" i="0" u="none" strike="noStrike" kern="1200" cap="none" spc="-10" normalizeH="0" baseline="0" noProof="0" dirty="0">
                <a:ln>
                  <a:noFill/>
                </a:ln>
                <a:solidFill>
                  <a:srgbClr val="808080"/>
                </a:solidFill>
                <a:effectLst/>
                <a:uLnTx/>
                <a:uFillTx/>
                <a:latin typeface="Arial"/>
                <a:ea typeface="+mn-ea"/>
                <a:cs typeface="Arial"/>
              </a:rPr>
              <a:t>Cycle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1" name="object 41"/>
          <p:cNvSpPr/>
          <p:nvPr/>
        </p:nvSpPr>
        <p:spPr>
          <a:xfrm>
            <a:off x="7696200" y="4082783"/>
            <a:ext cx="550938" cy="497598"/>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7795261" y="4101071"/>
            <a:ext cx="305587" cy="288810"/>
          </a:xfrm>
          <a:prstGeom prst="rect">
            <a:avLst/>
          </a:prstGeom>
          <a:blipFill>
            <a:blip r:embed="rId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7705343" y="3886200"/>
            <a:ext cx="555510" cy="535686"/>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7813547" y="3957828"/>
            <a:ext cx="259842" cy="136398"/>
          </a:xfrm>
          <a:prstGeom prst="rect">
            <a:avLst/>
          </a:prstGeom>
          <a:blipFill>
            <a:blip r:embed="rId2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7420356" y="4085831"/>
            <a:ext cx="584466" cy="520458"/>
          </a:xfrm>
          <a:prstGeom prst="rect">
            <a:avLst/>
          </a:prstGeom>
          <a:blipFill>
            <a:blip r:embed="rId3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525511" y="4107167"/>
            <a:ext cx="320814" cy="302526"/>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431025" y="3877055"/>
            <a:ext cx="576833" cy="555498"/>
          </a:xfrm>
          <a:prstGeom prst="rect">
            <a:avLst/>
          </a:prstGeom>
          <a:blipFill>
            <a:blip r:embed="rId3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539230" y="3948684"/>
            <a:ext cx="281177" cy="147066"/>
          </a:xfrm>
          <a:prstGeom prst="rect">
            <a:avLst/>
          </a:prstGeom>
          <a:blipFill>
            <a:blip r:embed="rId3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6769607" y="5344655"/>
            <a:ext cx="552462" cy="499122"/>
          </a:xfrm>
          <a:prstGeom prst="rect">
            <a:avLst/>
          </a:prstGeom>
          <a:blipFill>
            <a:blip r:embed="rId3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6868670" y="5362955"/>
            <a:ext cx="305587" cy="290322"/>
          </a:xfrm>
          <a:prstGeom prst="rect">
            <a:avLst/>
          </a:prstGeom>
          <a:blipFill>
            <a:blip r:embed="rId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6777228" y="5146547"/>
            <a:ext cx="558546" cy="537222"/>
          </a:xfrm>
          <a:prstGeom prst="rect">
            <a:avLst/>
          </a:prstGeom>
          <a:blipFill>
            <a:blip r:embed="rId3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6885431" y="5218176"/>
            <a:ext cx="261366" cy="137922"/>
          </a:xfrm>
          <a:prstGeom prst="rect">
            <a:avLst/>
          </a:prstGeom>
          <a:blipFill>
            <a:blip r:embed="rId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6914388" y="5509259"/>
            <a:ext cx="523506" cy="479310"/>
          </a:xfrm>
          <a:prstGeom prst="rect">
            <a:avLst/>
          </a:prstGeom>
          <a:blipFill>
            <a:blip r:embed="rId3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7008878" y="5526023"/>
            <a:ext cx="291871" cy="275132"/>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6920483" y="5321808"/>
            <a:ext cx="538746" cy="520458"/>
          </a:xfrm>
          <a:prstGeom prst="rect">
            <a:avLst/>
          </a:prstGeom>
          <a:blipFill>
            <a:blip r:embed="rId4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7028690" y="5393435"/>
            <a:ext cx="243077" cy="130302"/>
          </a:xfrm>
          <a:prstGeom prst="rect">
            <a:avLst/>
          </a:prstGeom>
          <a:blipFill>
            <a:blip r:embed="rId4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6659882" y="5512310"/>
            <a:ext cx="553999" cy="499135"/>
          </a:xfrm>
          <a:prstGeom prst="rect">
            <a:avLst/>
          </a:prstGeom>
          <a:blipFill>
            <a:blip r:embed="rId4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6758940" y="5530596"/>
            <a:ext cx="307098" cy="290360"/>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p:nvPr/>
        </p:nvSpPr>
        <p:spPr>
          <a:xfrm>
            <a:off x="6669023" y="5314188"/>
            <a:ext cx="557034" cy="537222"/>
          </a:xfrm>
          <a:prstGeom prst="rect">
            <a:avLst/>
          </a:prstGeom>
          <a:blipFill>
            <a:blip r:embed="rId4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p:nvPr/>
        </p:nvSpPr>
        <p:spPr>
          <a:xfrm>
            <a:off x="6775704" y="5385815"/>
            <a:ext cx="262890" cy="137922"/>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5748528" y="3787127"/>
            <a:ext cx="669810" cy="579894"/>
          </a:xfrm>
          <a:prstGeom prst="rect">
            <a:avLst/>
          </a:prstGeom>
          <a:blipFill>
            <a:blip r:embed="rId4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5870447" y="3816072"/>
            <a:ext cx="360438" cy="340639"/>
          </a:xfrm>
          <a:prstGeom prst="rect">
            <a:avLst/>
          </a:prstGeom>
          <a:blipFill>
            <a:blip r:embed="rId4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3"/>
          <p:cNvSpPr/>
          <p:nvPr/>
        </p:nvSpPr>
        <p:spPr>
          <a:xfrm>
            <a:off x="5766815" y="3549383"/>
            <a:ext cx="631698" cy="602754"/>
          </a:xfrm>
          <a:prstGeom prst="rect">
            <a:avLst/>
          </a:prstGeom>
          <a:blipFill>
            <a:blip r:embed="rId4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64"/>
          <p:cNvSpPr/>
          <p:nvPr/>
        </p:nvSpPr>
        <p:spPr>
          <a:xfrm>
            <a:off x="5875022" y="3619500"/>
            <a:ext cx="334517" cy="171450"/>
          </a:xfrm>
          <a:prstGeom prst="rect">
            <a:avLst/>
          </a:prstGeom>
          <a:blipFill>
            <a:blip r:embed="rId4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124968" y="1999490"/>
            <a:ext cx="226314" cy="294893"/>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291084" y="1985759"/>
            <a:ext cx="1450086" cy="316242"/>
          </a:xfrm>
          <a:prstGeom prst="rect">
            <a:avLst/>
          </a:prstGeom>
          <a:blipFill>
            <a:blip r:embed="rId5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124968" y="2167127"/>
            <a:ext cx="226314" cy="294894"/>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291084" y="2153399"/>
            <a:ext cx="934974" cy="316242"/>
          </a:xfrm>
          <a:prstGeom prst="rect">
            <a:avLst/>
          </a:prstGeom>
          <a:blipFill>
            <a:blip r:embed="rId5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291084" y="2321039"/>
            <a:ext cx="1046226" cy="316242"/>
          </a:xfrm>
          <a:prstGeom prst="rect">
            <a:avLst/>
          </a:prstGeom>
          <a:blipFill>
            <a:blip r:embed="rId5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p:nvPr/>
        </p:nvSpPr>
        <p:spPr>
          <a:xfrm>
            <a:off x="124968" y="2502407"/>
            <a:ext cx="226314" cy="294894"/>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p:nvPr/>
        </p:nvSpPr>
        <p:spPr>
          <a:xfrm>
            <a:off x="291084" y="2488679"/>
            <a:ext cx="1155954" cy="316242"/>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291084" y="2656319"/>
            <a:ext cx="733806" cy="316242"/>
          </a:xfrm>
          <a:prstGeom prst="rect">
            <a:avLst/>
          </a:prstGeom>
          <a:blipFill>
            <a:blip r:embed="rId5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124968" y="2837690"/>
            <a:ext cx="226314" cy="294893"/>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291084" y="2823959"/>
            <a:ext cx="1451610" cy="316242"/>
          </a:xfrm>
          <a:prstGeom prst="rect">
            <a:avLst/>
          </a:prstGeom>
          <a:blipFill>
            <a:blip r:embed="rId5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75"/>
          <p:cNvSpPr/>
          <p:nvPr/>
        </p:nvSpPr>
        <p:spPr>
          <a:xfrm>
            <a:off x="124968" y="3005327"/>
            <a:ext cx="226314" cy="294894"/>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291084" y="2991599"/>
            <a:ext cx="1273302" cy="316242"/>
          </a:xfrm>
          <a:prstGeom prst="rect">
            <a:avLst/>
          </a:prstGeom>
          <a:blipFill>
            <a:blip r:embed="rId5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1374649" y="2991599"/>
            <a:ext cx="236969" cy="316242"/>
          </a:xfrm>
          <a:prstGeom prst="rect">
            <a:avLst/>
          </a:prstGeom>
          <a:blipFill>
            <a:blip r:embed="rId5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1421893" y="2991599"/>
            <a:ext cx="314693" cy="316242"/>
          </a:xfrm>
          <a:prstGeom prst="rect">
            <a:avLst/>
          </a:prstGeom>
          <a:blipFill>
            <a:blip r:embed="rId5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124968" y="3172969"/>
            <a:ext cx="226314" cy="294893"/>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291084" y="3159239"/>
            <a:ext cx="1469898" cy="316242"/>
          </a:xfrm>
          <a:prstGeom prst="rect">
            <a:avLst/>
          </a:prstGeom>
          <a:blipFill>
            <a:blip r:embed="rId6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291086" y="3326879"/>
            <a:ext cx="553973" cy="316242"/>
          </a:xfrm>
          <a:prstGeom prst="rect">
            <a:avLst/>
          </a:prstGeom>
          <a:blipFill>
            <a:blip r:embed="rId6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txBox="1"/>
          <p:nvPr/>
        </p:nvSpPr>
        <p:spPr>
          <a:xfrm>
            <a:off x="195175" y="1760349"/>
            <a:ext cx="1459865" cy="1792605"/>
          </a:xfrm>
          <a:prstGeom prst="rect">
            <a:avLst/>
          </a:prstGeom>
        </p:spPr>
        <p:txBody>
          <a:bodyPr vert="horz" wrap="square" lIns="0" tIns="12065" rIns="0" bIns="0" rtlCol="0">
            <a:spAutoFit/>
          </a:bodyPr>
          <a:lstStyle/>
          <a:p>
            <a:pPr marL="17018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10" normalizeH="0" baseline="0" noProof="0" dirty="0">
                <a:ln>
                  <a:noFill/>
                </a:ln>
                <a:solidFill>
                  <a:srgbClr val="808080"/>
                </a:solidFill>
                <a:effectLst/>
                <a:uLnTx/>
                <a:uFillTx/>
                <a:latin typeface="Arial"/>
                <a:ea typeface="+mn-ea"/>
                <a:cs typeface="Arial"/>
              </a:rPr>
              <a:t>PREPARATION</a:t>
            </a:r>
            <a:endParaRPr kumimoji="0" sz="1000" b="0" i="0" u="none" strike="noStrike" kern="1200" cap="none" spc="0" normalizeH="0" baseline="0" noProof="0">
              <a:ln>
                <a:noFill/>
              </a:ln>
              <a:solidFill>
                <a:prstClr val="black"/>
              </a:solidFill>
              <a:effectLst/>
              <a:uLnTx/>
              <a:uFillTx/>
              <a:latin typeface="Arial"/>
              <a:ea typeface="+mn-ea"/>
              <a:cs typeface="Arial"/>
            </a:endParaRPr>
          </a:p>
          <a:p>
            <a:pPr marL="184785" marR="0" lvl="0" indent="-172085" algn="l" defTabSz="914400" rtl="0" eaLnBrk="1" fontAlgn="auto" latinLnBrk="0" hangingPunct="1">
              <a:lnSpc>
                <a:spcPct val="100000"/>
              </a:lnSpc>
              <a:spcBef>
                <a:spcPts val="835"/>
              </a:spcBef>
              <a:spcAft>
                <a:spcPts val="0"/>
              </a:spcAft>
              <a:buClrTx/>
              <a:buSzTx/>
              <a:buFont typeface="Arial"/>
              <a:buChar char="•"/>
              <a:tabLst>
                <a:tab pos="185420" algn="l"/>
              </a:tabLst>
              <a:defRPr/>
            </a:pPr>
            <a:r>
              <a:rPr kumimoji="0" sz="1100" b="1" i="0" u="none" strike="noStrike" kern="1200" cap="none" spc="-5" normalizeH="0" baseline="0" noProof="0" dirty="0">
                <a:ln>
                  <a:noFill/>
                </a:ln>
                <a:solidFill>
                  <a:srgbClr val="EDF1EE"/>
                </a:solidFill>
                <a:effectLst/>
                <a:uLnTx/>
                <a:uFillTx/>
                <a:latin typeface="Arial"/>
                <a:ea typeface="+mn-ea"/>
                <a:cs typeface="Arial"/>
              </a:rPr>
              <a:t>Agreement </a:t>
            </a:r>
            <a:r>
              <a:rPr kumimoji="0" sz="1100" b="1" i="0" u="none" strike="noStrike" kern="1200" cap="none" spc="0" normalizeH="0" baseline="0" noProof="0" dirty="0">
                <a:ln>
                  <a:noFill/>
                </a:ln>
                <a:solidFill>
                  <a:srgbClr val="EDF1EE"/>
                </a:solidFill>
                <a:effectLst/>
                <a:uLnTx/>
                <a:uFillTx/>
                <a:latin typeface="Arial"/>
                <a:ea typeface="+mn-ea"/>
                <a:cs typeface="Arial"/>
              </a:rPr>
              <a:t>of</a:t>
            </a:r>
            <a:r>
              <a:rPr kumimoji="0" sz="1100" b="1" i="0" u="none" strike="noStrike" kern="1200" cap="none" spc="-45" normalizeH="0" baseline="0" noProof="0" dirty="0">
                <a:ln>
                  <a:noFill/>
                </a:ln>
                <a:solidFill>
                  <a:srgbClr val="EDF1EE"/>
                </a:solidFill>
                <a:effectLst/>
                <a:uLnTx/>
                <a:uFillTx/>
                <a:latin typeface="Arial"/>
                <a:ea typeface="+mn-ea"/>
                <a:cs typeface="Arial"/>
              </a:rPr>
              <a:t> </a:t>
            </a:r>
            <a:r>
              <a:rPr kumimoji="0" sz="1100" b="1" i="0" u="none" strike="noStrike" kern="1200" cap="none" spc="0" normalizeH="0" baseline="0" noProof="0" dirty="0">
                <a:ln>
                  <a:noFill/>
                </a:ln>
                <a:solidFill>
                  <a:srgbClr val="EDF1EE"/>
                </a:solidFill>
                <a:effectLst/>
                <a:uLnTx/>
                <a:uFillTx/>
                <a:latin typeface="Arial"/>
                <a:ea typeface="+mn-ea"/>
                <a:cs typeface="Arial"/>
              </a:rPr>
              <a:t>what</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184785" marR="410209" lvl="0" indent="-172085" algn="l" defTabSz="914400" rtl="0" eaLnBrk="1" fontAlgn="auto" latinLnBrk="0" hangingPunct="1">
              <a:lnSpc>
                <a:spcPct val="100000"/>
              </a:lnSpc>
              <a:spcBef>
                <a:spcPts val="0"/>
              </a:spcBef>
              <a:spcAft>
                <a:spcPts val="0"/>
              </a:spcAft>
              <a:buClrTx/>
              <a:buSzTx/>
              <a:buFont typeface="Arial"/>
              <a:buChar char="•"/>
              <a:tabLst>
                <a:tab pos="185420" algn="l"/>
              </a:tabLst>
              <a:defRPr/>
            </a:pPr>
            <a:r>
              <a:rPr kumimoji="0" sz="1100" b="1" i="0" u="none" strike="noStrike" kern="1200" cap="none" spc="0" normalizeH="0" baseline="0" noProof="0" dirty="0">
                <a:ln>
                  <a:noFill/>
                </a:ln>
                <a:solidFill>
                  <a:srgbClr val="EDF1EE"/>
                </a:solidFill>
                <a:effectLst/>
                <a:uLnTx/>
                <a:uFillTx/>
                <a:latin typeface="Arial"/>
                <a:ea typeface="+mn-ea"/>
                <a:cs typeface="Arial"/>
              </a:rPr>
              <a:t>Vision and  e</a:t>
            </a:r>
            <a:r>
              <a:rPr kumimoji="0" sz="1100" b="1" i="0" u="none" strike="noStrike" kern="1200" cap="none" spc="-5" normalizeH="0" baseline="0" noProof="0" dirty="0">
                <a:ln>
                  <a:noFill/>
                </a:ln>
                <a:solidFill>
                  <a:srgbClr val="EDF1EE"/>
                </a:solidFill>
                <a:effectLst/>
                <a:uLnTx/>
                <a:uFillTx/>
                <a:latin typeface="Arial"/>
                <a:ea typeface="+mn-ea"/>
                <a:cs typeface="Arial"/>
              </a:rPr>
              <a:t>x</a:t>
            </a:r>
            <a:r>
              <a:rPr kumimoji="0" sz="1100" b="1" i="0" u="none" strike="noStrike" kern="1200" cap="none" spc="0" normalizeH="0" baseline="0" noProof="0" dirty="0">
                <a:ln>
                  <a:noFill/>
                </a:ln>
                <a:solidFill>
                  <a:srgbClr val="EDF1EE"/>
                </a:solidFill>
                <a:effectLst/>
                <a:uLnTx/>
                <a:uFillTx/>
                <a:latin typeface="Arial"/>
                <a:ea typeface="+mn-ea"/>
                <a:cs typeface="Arial"/>
              </a:rPr>
              <a:t>p</a:t>
            </a:r>
            <a:r>
              <a:rPr kumimoji="0" sz="1100" b="1" i="0" u="none" strike="noStrike" kern="1200" cap="none" spc="-5" normalizeH="0" baseline="0" noProof="0" dirty="0">
                <a:ln>
                  <a:noFill/>
                </a:ln>
                <a:solidFill>
                  <a:srgbClr val="EDF1EE"/>
                </a:solidFill>
                <a:effectLst/>
                <a:uLnTx/>
                <a:uFillTx/>
                <a:latin typeface="Arial"/>
                <a:ea typeface="+mn-ea"/>
                <a:cs typeface="Arial"/>
              </a:rPr>
              <a:t>e</a:t>
            </a:r>
            <a:r>
              <a:rPr kumimoji="0" sz="1100" b="1" i="0" u="none" strike="noStrike" kern="1200" cap="none" spc="0" normalizeH="0" baseline="0" noProof="0" dirty="0">
                <a:ln>
                  <a:noFill/>
                </a:ln>
                <a:solidFill>
                  <a:srgbClr val="EDF1EE"/>
                </a:solidFill>
                <a:effectLst/>
                <a:uLnTx/>
                <a:uFillTx/>
                <a:latin typeface="Arial"/>
                <a:ea typeface="+mn-ea"/>
                <a:cs typeface="Arial"/>
              </a:rPr>
              <a:t>ctatio</a:t>
            </a:r>
            <a:r>
              <a:rPr kumimoji="0" sz="1100" b="1" i="0" u="none" strike="noStrike" kern="1200" cap="none" spc="-10" normalizeH="0" baseline="0" noProof="0" dirty="0">
                <a:ln>
                  <a:noFill/>
                </a:ln>
                <a:solidFill>
                  <a:srgbClr val="EDF1EE"/>
                </a:solidFill>
                <a:effectLst/>
                <a:uLnTx/>
                <a:uFillTx/>
                <a:latin typeface="Arial"/>
                <a:ea typeface="+mn-ea"/>
                <a:cs typeface="Arial"/>
              </a:rPr>
              <a:t>n</a:t>
            </a:r>
            <a:r>
              <a:rPr kumimoji="0" sz="1100" b="1" i="0" u="none" strike="noStrike" kern="1200" cap="none" spc="0" normalizeH="0" baseline="0" noProof="0" dirty="0">
                <a:ln>
                  <a:noFill/>
                </a:ln>
                <a:solidFill>
                  <a:srgbClr val="EDF1EE"/>
                </a:solidFill>
                <a:effectLst/>
                <a:uLnTx/>
                <a:uFillTx/>
                <a:latin typeface="Arial"/>
                <a:ea typeface="+mn-ea"/>
                <a:cs typeface="Arial"/>
              </a:rPr>
              <a:t>s</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184785" marR="339090" lvl="0" indent="-172085" algn="l" defTabSz="914400" rtl="0" eaLnBrk="1" fontAlgn="auto" latinLnBrk="0" hangingPunct="1">
              <a:lnSpc>
                <a:spcPct val="100000"/>
              </a:lnSpc>
              <a:spcBef>
                <a:spcPts val="0"/>
              </a:spcBef>
              <a:spcAft>
                <a:spcPts val="0"/>
              </a:spcAft>
              <a:buClrTx/>
              <a:buSzTx/>
              <a:buFont typeface="Arial"/>
              <a:buChar char="•"/>
              <a:tabLst>
                <a:tab pos="185420" algn="l"/>
              </a:tabLst>
              <a:defRPr/>
            </a:pPr>
            <a:r>
              <a:rPr kumimoji="0" sz="1100" b="1" i="0" u="none" strike="noStrike" kern="1200" cap="none" spc="0" normalizeH="0" baseline="0" noProof="0" dirty="0">
                <a:ln>
                  <a:noFill/>
                </a:ln>
                <a:solidFill>
                  <a:srgbClr val="EDF1EE"/>
                </a:solidFill>
                <a:effectLst/>
                <a:uLnTx/>
                <a:uFillTx/>
                <a:latin typeface="Arial"/>
                <a:ea typeface="+mn-ea"/>
                <a:cs typeface="Arial"/>
              </a:rPr>
              <a:t>Initial</a:t>
            </a:r>
            <a:r>
              <a:rPr kumimoji="0" sz="1100" b="1" i="0" u="none" strike="noStrike" kern="1200" cap="none" spc="-140" normalizeH="0" baseline="0" noProof="0" dirty="0">
                <a:ln>
                  <a:noFill/>
                </a:ln>
                <a:solidFill>
                  <a:srgbClr val="EDF1EE"/>
                </a:solidFill>
                <a:effectLst/>
                <a:uLnTx/>
                <a:uFillTx/>
                <a:latin typeface="Arial"/>
                <a:ea typeface="+mn-ea"/>
                <a:cs typeface="Arial"/>
              </a:rPr>
              <a:t> </a:t>
            </a:r>
            <a:r>
              <a:rPr kumimoji="0" sz="1100" b="1" i="0" u="none" strike="noStrike" kern="1200" cap="none" spc="0" normalizeH="0" baseline="0" noProof="0" dirty="0">
                <a:ln>
                  <a:noFill/>
                </a:ln>
                <a:solidFill>
                  <a:srgbClr val="EDF1EE"/>
                </a:solidFill>
                <a:effectLst/>
                <a:uLnTx/>
                <a:uFillTx/>
                <a:latin typeface="Arial"/>
                <a:ea typeface="+mn-ea"/>
                <a:cs typeface="Arial"/>
              </a:rPr>
              <a:t>Product  Backlog</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184785" marR="0" lvl="0" indent="-172085" algn="l" defTabSz="914400" rtl="0" eaLnBrk="1" fontAlgn="auto" latinLnBrk="0" hangingPunct="1">
              <a:lnSpc>
                <a:spcPct val="100000"/>
              </a:lnSpc>
              <a:spcBef>
                <a:spcPts val="0"/>
              </a:spcBef>
              <a:spcAft>
                <a:spcPts val="0"/>
              </a:spcAft>
              <a:buClrTx/>
              <a:buSzTx/>
              <a:buFont typeface="Arial"/>
              <a:buChar char="•"/>
              <a:tabLst>
                <a:tab pos="185420" algn="l"/>
              </a:tabLst>
              <a:defRPr/>
            </a:pPr>
            <a:r>
              <a:rPr kumimoji="0" sz="1100" b="1" i="0" u="none" strike="noStrike" kern="1200" cap="none" spc="0" normalizeH="0" baseline="0" noProof="0" dirty="0">
                <a:ln>
                  <a:noFill/>
                </a:ln>
                <a:solidFill>
                  <a:srgbClr val="EDF1EE"/>
                </a:solidFill>
                <a:effectLst/>
                <a:uLnTx/>
                <a:uFillTx/>
                <a:latin typeface="Arial"/>
                <a:ea typeface="+mn-ea"/>
                <a:cs typeface="Arial"/>
              </a:rPr>
              <a:t>Initial Release</a:t>
            </a:r>
            <a:r>
              <a:rPr kumimoji="0" sz="1100" b="1" i="0" u="none" strike="noStrike" kern="1200" cap="none" spc="-155" normalizeH="0" baseline="0" noProof="0" dirty="0">
                <a:ln>
                  <a:noFill/>
                </a:ln>
                <a:solidFill>
                  <a:srgbClr val="EDF1EE"/>
                </a:solidFill>
                <a:effectLst/>
                <a:uLnTx/>
                <a:uFillTx/>
                <a:latin typeface="Arial"/>
                <a:ea typeface="+mn-ea"/>
                <a:cs typeface="Arial"/>
              </a:rPr>
              <a:t> </a:t>
            </a:r>
            <a:r>
              <a:rPr kumimoji="0" sz="1100" b="1" i="0" u="none" strike="noStrike" kern="1200" cap="none" spc="0" normalizeH="0" baseline="0" noProof="0" dirty="0">
                <a:ln>
                  <a:noFill/>
                </a:ln>
                <a:solidFill>
                  <a:srgbClr val="EDF1EE"/>
                </a:solidFill>
                <a:effectLst/>
                <a:uLnTx/>
                <a:uFillTx/>
                <a:latin typeface="Arial"/>
                <a:ea typeface="+mn-ea"/>
                <a:cs typeface="Arial"/>
              </a:rPr>
              <a:t>Plan</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184785" marR="0" lvl="0" indent="-172085" algn="l" defTabSz="914400" rtl="0" eaLnBrk="1" fontAlgn="auto" latinLnBrk="0" hangingPunct="1">
              <a:lnSpc>
                <a:spcPct val="100000"/>
              </a:lnSpc>
              <a:spcBef>
                <a:spcPts val="0"/>
              </a:spcBef>
              <a:spcAft>
                <a:spcPts val="0"/>
              </a:spcAft>
              <a:buClrTx/>
              <a:buSzTx/>
              <a:buFont typeface="Arial"/>
              <a:buChar char="•"/>
              <a:tabLst>
                <a:tab pos="185420" algn="l"/>
              </a:tabLst>
              <a:defRPr/>
            </a:pPr>
            <a:r>
              <a:rPr kumimoji="0" sz="1100" b="1" i="0" u="none" strike="noStrike" kern="1200" cap="none" spc="0" normalizeH="0" baseline="0" noProof="0" dirty="0">
                <a:ln>
                  <a:noFill/>
                </a:ln>
                <a:solidFill>
                  <a:srgbClr val="EDF1EE"/>
                </a:solidFill>
                <a:effectLst/>
                <a:uLnTx/>
                <a:uFillTx/>
                <a:latin typeface="Arial"/>
                <a:ea typeface="+mn-ea"/>
                <a:cs typeface="Arial"/>
              </a:rPr>
              <a:t>Stakeholder</a:t>
            </a:r>
            <a:r>
              <a:rPr kumimoji="0" sz="1100" b="1" i="0" u="none" strike="noStrike" kern="1200" cap="none" spc="-90" normalizeH="0" baseline="0" noProof="0" dirty="0">
                <a:ln>
                  <a:noFill/>
                </a:ln>
                <a:solidFill>
                  <a:srgbClr val="EDF1EE"/>
                </a:solidFill>
                <a:effectLst/>
                <a:uLnTx/>
                <a:uFillTx/>
                <a:latin typeface="Arial"/>
                <a:ea typeface="+mn-ea"/>
                <a:cs typeface="Arial"/>
              </a:rPr>
              <a:t> </a:t>
            </a:r>
            <a:r>
              <a:rPr kumimoji="0" sz="1100" b="1" i="0" u="none" strike="noStrike" kern="1200" cap="none" spc="-5" normalizeH="0" baseline="0" noProof="0" dirty="0">
                <a:ln>
                  <a:noFill/>
                </a:ln>
                <a:solidFill>
                  <a:srgbClr val="EDF1EE"/>
                </a:solidFill>
                <a:effectLst/>
                <a:uLnTx/>
                <a:uFillTx/>
                <a:latin typeface="Arial"/>
                <a:ea typeface="+mn-ea"/>
                <a:cs typeface="Arial"/>
              </a:rPr>
              <a:t>buy-in</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184785" marR="0" lvl="0" indent="-172085" algn="l" defTabSz="914400" rtl="0" eaLnBrk="1" fontAlgn="auto" latinLnBrk="0" hangingPunct="1">
              <a:lnSpc>
                <a:spcPct val="100000"/>
              </a:lnSpc>
              <a:spcBef>
                <a:spcPts val="0"/>
              </a:spcBef>
              <a:spcAft>
                <a:spcPts val="0"/>
              </a:spcAft>
              <a:buClrTx/>
              <a:buSzTx/>
              <a:buFont typeface="Arial"/>
              <a:buChar char="•"/>
              <a:tabLst>
                <a:tab pos="185420" algn="l"/>
              </a:tabLst>
              <a:defRPr/>
            </a:pPr>
            <a:r>
              <a:rPr kumimoji="0" sz="1100" b="1" i="0" u="none" strike="noStrike" kern="1200" cap="none" spc="0" normalizeH="0" baseline="0" noProof="0" dirty="0">
                <a:ln>
                  <a:noFill/>
                </a:ln>
                <a:solidFill>
                  <a:srgbClr val="EDF1EE"/>
                </a:solidFill>
                <a:effectLst/>
                <a:uLnTx/>
                <a:uFillTx/>
                <a:latin typeface="Arial"/>
                <a:ea typeface="+mn-ea"/>
                <a:cs typeface="Arial"/>
              </a:rPr>
              <a:t>Define &amp;</a:t>
            </a:r>
            <a:r>
              <a:rPr kumimoji="0" sz="1100" b="1" i="0" u="none" strike="noStrike" kern="1200" cap="none" spc="-110" normalizeH="0" baseline="0" noProof="0" dirty="0">
                <a:ln>
                  <a:noFill/>
                </a:ln>
                <a:solidFill>
                  <a:srgbClr val="EDF1EE"/>
                </a:solidFill>
                <a:effectLst/>
                <a:uLnTx/>
                <a:uFillTx/>
                <a:latin typeface="Arial"/>
                <a:ea typeface="+mn-ea"/>
                <a:cs typeface="Arial"/>
              </a:rPr>
              <a:t> </a:t>
            </a:r>
            <a:r>
              <a:rPr kumimoji="0" sz="1100" b="1" i="0" u="none" strike="noStrike" kern="1200" cap="none" spc="0" normalizeH="0" baseline="0" noProof="0" dirty="0">
                <a:ln>
                  <a:noFill/>
                </a:ln>
                <a:solidFill>
                  <a:srgbClr val="EDF1EE"/>
                </a:solidFill>
                <a:effectLst/>
                <a:uLnTx/>
                <a:uFillTx/>
                <a:latin typeface="Arial"/>
                <a:ea typeface="+mn-ea"/>
                <a:cs typeface="Arial"/>
              </a:rPr>
              <a:t>assemble</a:t>
            </a:r>
            <a:endParaRPr kumimoji="0" sz="1100" b="0" i="0" u="none" strike="noStrike" kern="1200" cap="none" spc="0" normalizeH="0" baseline="0" noProof="0">
              <a:ln>
                <a:noFill/>
              </a:ln>
              <a:solidFill>
                <a:prstClr val="black"/>
              </a:solidFill>
              <a:effectLst/>
              <a:uLnTx/>
              <a:uFillTx/>
              <a:latin typeface="Arial"/>
              <a:ea typeface="+mn-ea"/>
              <a:cs typeface="Arial"/>
            </a:endParaRPr>
          </a:p>
          <a:p>
            <a:pPr marL="184785"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5" normalizeH="0" baseline="0" noProof="0" dirty="0">
                <a:ln>
                  <a:noFill/>
                </a:ln>
                <a:solidFill>
                  <a:srgbClr val="EDF1EE"/>
                </a:solidFill>
                <a:effectLst/>
                <a:uLnTx/>
                <a:uFillTx/>
                <a:latin typeface="Arial"/>
                <a:ea typeface="+mn-ea"/>
                <a:cs typeface="Arial"/>
              </a:rPr>
              <a:t>Team</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83" name="object 83"/>
          <p:cNvSpPr txBox="1"/>
          <p:nvPr/>
        </p:nvSpPr>
        <p:spPr>
          <a:xfrm>
            <a:off x="176278" y="4392929"/>
            <a:ext cx="1762125" cy="666750"/>
          </a:xfrm>
          <a:prstGeom prst="rect">
            <a:avLst/>
          </a:prstGeom>
        </p:spPr>
        <p:txBody>
          <a:bodyPr vert="horz" wrap="square" lIns="0" tIns="13335" rIns="0" bIns="0" rtlCol="0">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Our focus on </a:t>
            </a:r>
            <a:r>
              <a:rPr kumimoji="0" sz="1400" b="0" i="0" u="none" strike="noStrike" kern="1200" cap="none" spc="-5" normalizeH="0" baseline="0" noProof="0" dirty="0">
                <a:ln>
                  <a:noFill/>
                </a:ln>
                <a:solidFill>
                  <a:prstClr val="black"/>
                </a:solidFill>
                <a:effectLst/>
                <a:uLnTx/>
                <a:uFillTx/>
                <a:latin typeface="Arial"/>
                <a:ea typeface="+mn-ea"/>
                <a:cs typeface="Arial"/>
              </a:rPr>
              <a:t>what </a:t>
            </a:r>
            <a:r>
              <a:rPr kumimoji="0" sz="1400" b="0" i="0" u="none" strike="noStrike" kern="1200" cap="none" spc="-10" normalizeH="0" baseline="0" noProof="0" dirty="0">
                <a:ln>
                  <a:noFill/>
                </a:ln>
                <a:solidFill>
                  <a:prstClr val="black"/>
                </a:solidFill>
                <a:effectLst/>
                <a:uLnTx/>
                <a:uFillTx/>
                <a:latin typeface="Arial"/>
                <a:ea typeface="+mn-ea"/>
                <a:cs typeface="Arial"/>
              </a:rPr>
              <a:t>we  </a:t>
            </a:r>
            <a:r>
              <a:rPr kumimoji="0" sz="1400" b="0" i="0" u="none" strike="noStrike" kern="1200" cap="none" spc="0" normalizeH="0" baseline="0" noProof="0" dirty="0">
                <a:ln>
                  <a:noFill/>
                </a:ln>
                <a:solidFill>
                  <a:prstClr val="black"/>
                </a:solidFill>
                <a:effectLst/>
                <a:uLnTx/>
                <a:uFillTx/>
                <a:latin typeface="Arial"/>
                <a:ea typeface="+mn-ea"/>
                <a:cs typeface="Arial"/>
              </a:rPr>
              <a:t>are going to do</a:t>
            </a:r>
            <a:r>
              <a:rPr kumimoji="0" sz="1400" b="0" i="0" u="none" strike="noStrike" kern="1200" cap="none" spc="-15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before  </a:t>
            </a:r>
            <a:r>
              <a:rPr kumimoji="0" sz="1400" b="0" i="0" u="none" strike="noStrike" kern="1200" cap="none" spc="-5" normalizeH="0" baseline="0" noProof="0" dirty="0">
                <a:ln>
                  <a:noFill/>
                </a:ln>
                <a:solidFill>
                  <a:prstClr val="black"/>
                </a:solidFill>
                <a:effectLst/>
                <a:uLnTx/>
                <a:uFillTx/>
                <a:latin typeface="Arial"/>
                <a:ea typeface="+mn-ea"/>
                <a:cs typeface="Arial"/>
              </a:rPr>
              <a:t>mid-December</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84" name="object 84"/>
          <p:cNvSpPr/>
          <p:nvPr/>
        </p:nvSpPr>
        <p:spPr>
          <a:xfrm>
            <a:off x="1059296" y="3619500"/>
            <a:ext cx="103505" cy="923290"/>
          </a:xfrm>
          <a:custGeom>
            <a:avLst/>
            <a:gdLst/>
            <a:ahLst/>
            <a:cxnLst/>
            <a:rect l="l" t="t" r="r" b="b"/>
            <a:pathLst>
              <a:path w="103505" h="923289">
                <a:moveTo>
                  <a:pt x="51701" y="25155"/>
                </a:moveTo>
                <a:lnTo>
                  <a:pt x="45351" y="36044"/>
                </a:lnTo>
                <a:lnTo>
                  <a:pt x="45351" y="923289"/>
                </a:lnTo>
                <a:lnTo>
                  <a:pt x="58051" y="923289"/>
                </a:lnTo>
                <a:lnTo>
                  <a:pt x="58051" y="36044"/>
                </a:lnTo>
                <a:lnTo>
                  <a:pt x="51701" y="25155"/>
                </a:lnTo>
                <a:close/>
              </a:path>
              <a:path w="103505" h="923289">
                <a:moveTo>
                  <a:pt x="51701" y="0"/>
                </a:moveTo>
                <a:lnTo>
                  <a:pt x="0" y="88645"/>
                </a:lnTo>
                <a:lnTo>
                  <a:pt x="1028" y="92456"/>
                </a:lnTo>
                <a:lnTo>
                  <a:pt x="7086" y="96012"/>
                </a:lnTo>
                <a:lnTo>
                  <a:pt x="10972" y="94995"/>
                </a:lnTo>
                <a:lnTo>
                  <a:pt x="45351" y="36044"/>
                </a:lnTo>
                <a:lnTo>
                  <a:pt x="45351" y="12573"/>
                </a:lnTo>
                <a:lnTo>
                  <a:pt x="59036" y="12573"/>
                </a:lnTo>
                <a:lnTo>
                  <a:pt x="51701" y="0"/>
                </a:lnTo>
                <a:close/>
              </a:path>
              <a:path w="103505" h="923289">
                <a:moveTo>
                  <a:pt x="59036" y="12573"/>
                </a:moveTo>
                <a:lnTo>
                  <a:pt x="58051" y="12573"/>
                </a:lnTo>
                <a:lnTo>
                  <a:pt x="58051" y="36044"/>
                </a:lnTo>
                <a:lnTo>
                  <a:pt x="92430" y="94995"/>
                </a:lnTo>
                <a:lnTo>
                  <a:pt x="96316" y="96012"/>
                </a:lnTo>
                <a:lnTo>
                  <a:pt x="102387" y="92456"/>
                </a:lnTo>
                <a:lnTo>
                  <a:pt x="103403" y="88645"/>
                </a:lnTo>
                <a:lnTo>
                  <a:pt x="59036" y="12573"/>
                </a:lnTo>
                <a:close/>
              </a:path>
              <a:path w="103505" h="923289">
                <a:moveTo>
                  <a:pt x="58051" y="12573"/>
                </a:moveTo>
                <a:lnTo>
                  <a:pt x="45351" y="12573"/>
                </a:lnTo>
                <a:lnTo>
                  <a:pt x="45351" y="36044"/>
                </a:lnTo>
                <a:lnTo>
                  <a:pt x="51701" y="25155"/>
                </a:lnTo>
                <a:lnTo>
                  <a:pt x="46215" y="15748"/>
                </a:lnTo>
                <a:lnTo>
                  <a:pt x="58051" y="15748"/>
                </a:lnTo>
                <a:lnTo>
                  <a:pt x="58051" y="12573"/>
                </a:lnTo>
                <a:close/>
              </a:path>
              <a:path w="103505" h="923289">
                <a:moveTo>
                  <a:pt x="58051" y="15748"/>
                </a:moveTo>
                <a:lnTo>
                  <a:pt x="57188" y="15748"/>
                </a:lnTo>
                <a:lnTo>
                  <a:pt x="51701" y="25155"/>
                </a:lnTo>
                <a:lnTo>
                  <a:pt x="58051" y="36044"/>
                </a:lnTo>
                <a:lnTo>
                  <a:pt x="58051" y="15748"/>
                </a:lnTo>
                <a:close/>
              </a:path>
              <a:path w="103505" h="923289">
                <a:moveTo>
                  <a:pt x="57188" y="15748"/>
                </a:moveTo>
                <a:lnTo>
                  <a:pt x="46215" y="15748"/>
                </a:lnTo>
                <a:lnTo>
                  <a:pt x="51701" y="25155"/>
                </a:lnTo>
                <a:lnTo>
                  <a:pt x="57188" y="15748"/>
                </a:lnTo>
                <a:close/>
              </a:path>
            </a:pathLst>
          </a:custGeom>
          <a:solidFill>
            <a:srgbClr val="006F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txBox="1">
            <a:spLocks noGrp="1"/>
          </p:cNvSpPr>
          <p:nvPr>
            <p:ph type="sldNum" sz="quarter" idx="7"/>
          </p:nvPr>
        </p:nvSpPr>
        <p:spPr>
          <a:xfrm>
            <a:off x="11722945" y="6582114"/>
            <a:ext cx="238760" cy="174407"/>
          </a:xfrm>
          <a:prstGeom prst="rect">
            <a:avLst/>
          </a:prstGeom>
        </p:spPr>
        <p:txBody>
          <a:bodyPr vert="horz" wrap="square" lIns="0" tIns="35560" rIns="0" bIns="0" rtlCol="0">
            <a:spAutoFit/>
          </a:bodyPr>
          <a:lstStyle/>
          <a:p>
            <a:pPr marL="25400" marR="0" lvl="0" indent="0" algn="l" defTabSz="914400" rtl="0" eaLnBrk="1" fontAlgn="auto" latinLnBrk="0" hangingPunct="1">
              <a:lnSpc>
                <a:spcPct val="100000"/>
              </a:lnSpc>
              <a:spcBef>
                <a:spcPts val="280"/>
              </a:spcBef>
              <a:spcAft>
                <a:spcPts val="0"/>
              </a:spcAft>
              <a:buClrTx/>
              <a:buSzTx/>
              <a:buFontTx/>
              <a:buNone/>
              <a:tabLst/>
              <a:defRPr/>
            </a:pPr>
            <a:fld id="{81D60167-4931-47E6-BA6A-407CBD079E47}" type="slidenum">
              <a:rPr kumimoji="0" sz="900" b="0" i="0" u="none" strike="noStrike" kern="1200" cap="none" spc="-5" normalizeH="0" baseline="0" noProof="0" dirty="0">
                <a:ln>
                  <a:noFill/>
                </a:ln>
                <a:solidFill>
                  <a:prstClr val="white"/>
                </a:solidFill>
                <a:effectLst/>
                <a:uLnTx/>
                <a:uFillTx/>
                <a:latin typeface="Arial"/>
                <a:ea typeface="+mn-ea"/>
                <a:cs typeface="Arial"/>
              </a:rPr>
              <a:pPr marL="25400" marR="0" lvl="0" indent="0" algn="l" defTabSz="914400" rtl="0" eaLnBrk="1" fontAlgn="auto" latinLnBrk="0" hangingPunct="1">
                <a:lnSpc>
                  <a:spcPct val="100000"/>
                </a:lnSpc>
                <a:spcBef>
                  <a:spcPts val="280"/>
                </a:spcBef>
                <a:spcAft>
                  <a:spcPts val="0"/>
                </a:spcAft>
                <a:buClrTx/>
                <a:buSzTx/>
                <a:buFontTx/>
                <a:buNone/>
                <a:tabLst/>
                <a:defRPr/>
              </a:pPr>
              <a:t>18</a:t>
            </a:fld>
            <a:endParaRPr kumimoji="0" sz="900" b="0" i="0" u="none" strike="noStrike" kern="1200" cap="none" spc="-5" normalizeH="0" baseline="0" noProof="0" dirty="0">
              <a:ln>
                <a:noFill/>
              </a:ln>
              <a:solidFill>
                <a:prstClr val="white"/>
              </a:solidFill>
              <a:effectLst/>
              <a:uLnTx/>
              <a:uFillTx/>
              <a:latin typeface="Arial"/>
              <a:ea typeface="+mn-ea"/>
              <a:cs typeface="Arial"/>
            </a:endParaRPr>
          </a:p>
        </p:txBody>
      </p:sp>
      <p:sp>
        <p:nvSpPr>
          <p:cNvPr id="86" name="object 86"/>
          <p:cNvSpPr txBox="1">
            <a:spLocks noGrp="1"/>
          </p:cNvSpPr>
          <p:nvPr>
            <p:ph type="ftr" sz="quarter" idx="5"/>
          </p:nvPr>
        </p:nvSpPr>
        <p:spPr>
          <a:xfrm>
            <a:off x="1309149" y="6636738"/>
            <a:ext cx="2372360" cy="126317"/>
          </a:xfrm>
          <a:prstGeom prst="rect">
            <a:avLst/>
          </a:prstGeom>
        </p:spPr>
        <p:txBody>
          <a:bodyPr vert="horz" wrap="square" lIns="0" tIns="3175" rIns="0" bIns="0" rtlCol="0">
            <a:spAutoFit/>
          </a:bodyPr>
          <a:lstStyle/>
          <a:p>
            <a:pPr marL="12700" marR="0" lvl="0" indent="0" algn="l" defTabSz="914400" rtl="0" eaLnBrk="1" fontAlgn="auto" latinLnBrk="0" hangingPunct="1">
              <a:lnSpc>
                <a:spcPct val="100000"/>
              </a:lnSpc>
              <a:spcBef>
                <a:spcPts val="25"/>
              </a:spcBef>
              <a:spcAft>
                <a:spcPts val="0"/>
              </a:spcAft>
              <a:buClrTx/>
              <a:buSzTx/>
              <a:buFontTx/>
              <a:buNone/>
              <a:tabLst/>
              <a:defRPr/>
            </a:pPr>
            <a:r>
              <a:rPr kumimoji="0" sz="800" b="0" i="0" u="none" strike="noStrike" kern="1200" cap="none" spc="-5" normalizeH="0" baseline="0" noProof="0" dirty="0">
                <a:ln>
                  <a:noFill/>
                </a:ln>
                <a:solidFill>
                  <a:prstClr val="white"/>
                </a:solidFill>
                <a:effectLst/>
                <a:uLnTx/>
                <a:uFillTx/>
                <a:latin typeface="Arial"/>
                <a:ea typeface="+mn-ea"/>
                <a:cs typeface="Arial"/>
              </a:rPr>
              <a:t>London </a:t>
            </a:r>
            <a:r>
              <a:rPr kumimoji="0" sz="800" b="0" i="0" u="none" strike="noStrike" kern="1200" cap="none" spc="0" normalizeH="0" baseline="0" noProof="0" dirty="0">
                <a:ln>
                  <a:noFill/>
                </a:ln>
                <a:solidFill>
                  <a:prstClr val="white"/>
                </a:solidFill>
                <a:effectLst/>
                <a:uLnTx/>
                <a:uFillTx/>
                <a:latin typeface="Arial"/>
                <a:ea typeface="+mn-ea"/>
                <a:cs typeface="Arial"/>
              </a:rPr>
              <a:t>Ambulance </a:t>
            </a:r>
            <a:r>
              <a:rPr kumimoji="0" sz="800" b="0" i="0" u="none" strike="noStrike" kern="1200" cap="none" spc="-5" normalizeH="0" baseline="0" noProof="0" dirty="0">
                <a:ln>
                  <a:noFill/>
                </a:ln>
                <a:solidFill>
                  <a:prstClr val="white"/>
                </a:solidFill>
                <a:effectLst/>
                <a:uLnTx/>
                <a:uFillTx/>
                <a:latin typeface="Arial"/>
                <a:ea typeface="+mn-ea"/>
                <a:cs typeface="Arial"/>
              </a:rPr>
              <a:t>Service NHS</a:t>
            </a:r>
            <a:r>
              <a:rPr kumimoji="0" sz="800" b="0" i="0" u="none" strike="noStrike" kern="1200" cap="none" spc="25" normalizeH="0" baseline="0" noProof="0" dirty="0">
                <a:ln>
                  <a:noFill/>
                </a:ln>
                <a:solidFill>
                  <a:prstClr val="white"/>
                </a:solidFill>
                <a:effectLst/>
                <a:uLnTx/>
                <a:uFillTx/>
                <a:latin typeface="Arial"/>
                <a:ea typeface="+mn-ea"/>
                <a:cs typeface="Arial"/>
              </a:rPr>
              <a:t> </a:t>
            </a:r>
            <a:r>
              <a:rPr kumimoji="0" sz="800" b="0" i="0" u="none" strike="noStrike" kern="1200" cap="none" spc="-5" normalizeH="0" baseline="0" noProof="0" dirty="0">
                <a:ln>
                  <a:noFill/>
                </a:ln>
                <a:solidFill>
                  <a:prstClr val="white"/>
                </a:solidFill>
                <a:effectLst/>
                <a:uLnTx/>
                <a:uFillTx/>
                <a:latin typeface="Arial"/>
                <a:ea typeface="+mn-ea"/>
                <a:cs typeface="Arial"/>
              </a:rPr>
              <a:t>Trust</a:t>
            </a:r>
          </a:p>
        </p:txBody>
      </p:sp>
    </p:spTree>
    <p:extLst>
      <p:ext uri="{BB962C8B-B14F-4D97-AF65-F5344CB8AC3E}">
        <p14:creationId xmlns:p14="http://schemas.microsoft.com/office/powerpoint/2010/main" xmlns="" val="156369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337" y="180212"/>
            <a:ext cx="8339327" cy="504625"/>
          </a:xfrm>
          <a:prstGeom prst="rect">
            <a:avLst/>
          </a:prstGeom>
        </p:spPr>
        <p:txBody>
          <a:bodyPr vert="horz" wrap="square" lIns="0" tIns="12065" rIns="0" bIns="0" rtlCol="0">
            <a:spAutoFit/>
          </a:bodyPr>
          <a:lstStyle/>
          <a:p>
            <a:pPr marL="78740">
              <a:spcBef>
                <a:spcPts val="95"/>
              </a:spcBef>
            </a:pPr>
            <a:r>
              <a:rPr sz="3200" spc="-5" dirty="0">
                <a:latin typeface="Arial" panose="020B0604020202020204" pitchFamily="34" charset="0"/>
                <a:cs typeface="Arial" panose="020B0604020202020204" pitchFamily="34" charset="0"/>
              </a:rPr>
              <a:t>Agile Burn </a:t>
            </a:r>
            <a:r>
              <a:rPr sz="3200" spc="-10" dirty="0">
                <a:latin typeface="Arial" panose="020B0604020202020204" pitchFamily="34" charset="0"/>
                <a:cs typeface="Arial" panose="020B0604020202020204" pitchFamily="34" charset="0"/>
              </a:rPr>
              <a:t>Down Chart </a:t>
            </a:r>
            <a:r>
              <a:rPr sz="3200" spc="-5" dirty="0">
                <a:latin typeface="Arial" panose="020B0604020202020204" pitchFamily="34" charset="0"/>
                <a:cs typeface="Arial" panose="020B0604020202020204" pitchFamily="34" charset="0"/>
              </a:rPr>
              <a:t>illustration</a:t>
            </a:r>
            <a:r>
              <a:rPr sz="3200" spc="75"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only</a:t>
            </a:r>
          </a:p>
        </p:txBody>
      </p:sp>
      <p:sp>
        <p:nvSpPr>
          <p:cNvPr id="3" name="object 3"/>
          <p:cNvSpPr/>
          <p:nvPr/>
        </p:nvSpPr>
        <p:spPr>
          <a:xfrm>
            <a:off x="5141976" y="1563626"/>
            <a:ext cx="2455164" cy="40843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4867402" y="2140966"/>
            <a:ext cx="2696210" cy="228268"/>
          </a:xfrm>
          <a:prstGeom prst="rect">
            <a:avLst/>
          </a:prstGeom>
        </p:spPr>
        <p:txBody>
          <a:bodyPr vert="horz" wrap="square" lIns="0" tIns="12700" rIns="0" bIns="0" rtlCol="0">
            <a:spAutoFit/>
          </a:bodyPr>
          <a:lstStyle/>
          <a:p>
            <a:pPr marL="299085" marR="0" lvl="0" indent="-286385" algn="l" defTabSz="914400" rtl="0" eaLnBrk="1" fontAlgn="auto" latinLnBrk="0" hangingPunct="1">
              <a:lnSpc>
                <a:spcPct val="100000"/>
              </a:lnSpc>
              <a:spcBef>
                <a:spcPts val="100"/>
              </a:spcBef>
              <a:spcAft>
                <a:spcPts val="0"/>
              </a:spcAft>
              <a:buClrTx/>
              <a:buSzTx/>
              <a:buFontTx/>
              <a:buChar char="•"/>
              <a:tabLst>
                <a:tab pos="299085" algn="l"/>
                <a:tab pos="299720" algn="l"/>
              </a:tabLst>
              <a:defRPr/>
            </a:pPr>
            <a:r>
              <a:rPr kumimoji="0" sz="1400" b="0" i="0" u="none" strike="noStrike" kern="1200" cap="none" spc="-20" normalizeH="0" baseline="0" noProof="0" dirty="0">
                <a:ln>
                  <a:noFill/>
                </a:ln>
                <a:solidFill>
                  <a:srgbClr val="808080"/>
                </a:solidFill>
                <a:effectLst/>
                <a:uLnTx/>
                <a:uFillTx/>
                <a:latin typeface="Arial"/>
                <a:ea typeface="+mn-ea"/>
                <a:cs typeface="Arial"/>
              </a:rPr>
              <a:t>Task/time </a:t>
            </a:r>
            <a:r>
              <a:rPr kumimoji="0" sz="1400" b="0" i="0" u="none" strike="noStrike" kern="1200" cap="none" spc="-5" normalizeH="0" baseline="0" noProof="0" dirty="0">
                <a:ln>
                  <a:noFill/>
                </a:ln>
                <a:solidFill>
                  <a:srgbClr val="808080"/>
                </a:solidFill>
                <a:effectLst/>
                <a:uLnTx/>
                <a:uFillTx/>
                <a:latin typeface="Arial"/>
                <a:ea typeface="+mn-ea"/>
                <a:cs typeface="Arial"/>
              </a:rPr>
              <a:t>tracked</a:t>
            </a:r>
            <a:r>
              <a:rPr kumimoji="0" sz="1400" b="0" i="0" u="none" strike="noStrike" kern="1200" cap="none" spc="-75" normalizeH="0" baseline="0" noProof="0" dirty="0">
                <a:ln>
                  <a:noFill/>
                </a:ln>
                <a:solidFill>
                  <a:srgbClr val="808080"/>
                </a:solidFill>
                <a:effectLst/>
                <a:uLnTx/>
                <a:uFillTx/>
                <a:latin typeface="Arial"/>
                <a:ea typeface="+mn-ea"/>
                <a:cs typeface="Arial"/>
              </a:rPr>
              <a:t> </a:t>
            </a:r>
            <a:r>
              <a:rPr kumimoji="0" sz="1400" b="0" i="0" u="none" strike="noStrike" kern="1200" cap="none" spc="-5" normalizeH="0" baseline="0" noProof="0" dirty="0">
                <a:ln>
                  <a:noFill/>
                </a:ln>
                <a:solidFill>
                  <a:srgbClr val="808080"/>
                </a:solidFill>
                <a:effectLst/>
                <a:uLnTx/>
                <a:uFillTx/>
                <a:latin typeface="Arial"/>
                <a:ea typeface="+mn-ea"/>
                <a:cs typeface="Arial"/>
              </a:rPr>
              <a:t>daily/weekly</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5493258" y="1593341"/>
            <a:ext cx="1795780" cy="513080"/>
          </a:xfrm>
          <a:prstGeom prst="rect">
            <a:avLst/>
          </a:prstGeom>
        </p:spPr>
        <p:txBody>
          <a:bodyPr vert="horz" wrap="square" lIns="0" tIns="12065" rIns="0" bIns="0" rtlCol="0">
            <a:spAutoFit/>
          </a:bodyPr>
          <a:lstStyle/>
          <a:p>
            <a:pPr marL="384175" marR="5080" lvl="0" indent="-37211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0" normalizeH="0" baseline="0" noProof="0" dirty="0">
                <a:ln>
                  <a:noFill/>
                </a:ln>
                <a:solidFill>
                  <a:srgbClr val="808080"/>
                </a:solidFill>
                <a:effectLst/>
                <a:uLnTx/>
                <a:uFillTx/>
                <a:latin typeface="Arial"/>
                <a:ea typeface="+mn-ea"/>
                <a:cs typeface="Arial"/>
              </a:rPr>
              <a:t>Burndown</a:t>
            </a:r>
            <a:r>
              <a:rPr kumimoji="0" sz="1600" b="1" i="0" u="none" strike="noStrike" kern="1200" cap="none" spc="-90" normalizeH="0" baseline="0" noProof="0" dirty="0">
                <a:ln>
                  <a:noFill/>
                </a:ln>
                <a:solidFill>
                  <a:srgbClr val="808080"/>
                </a:solidFill>
                <a:effectLst/>
                <a:uLnTx/>
                <a:uFillTx/>
                <a:latin typeface="Arial"/>
                <a:ea typeface="+mn-ea"/>
                <a:cs typeface="Arial"/>
              </a:rPr>
              <a:t> </a:t>
            </a:r>
            <a:r>
              <a:rPr kumimoji="0" sz="1600" b="1" i="0" u="none" strike="noStrike" kern="1200" cap="none" spc="-5" normalizeH="0" baseline="0" noProof="0" dirty="0">
                <a:ln>
                  <a:noFill/>
                </a:ln>
                <a:solidFill>
                  <a:srgbClr val="808080"/>
                </a:solidFill>
                <a:effectLst/>
                <a:uLnTx/>
                <a:uFillTx/>
                <a:latin typeface="Arial"/>
                <a:ea typeface="+mn-ea"/>
                <a:cs typeface="Arial"/>
              </a:rPr>
              <a:t>against  agreed</a:t>
            </a:r>
            <a:r>
              <a:rPr kumimoji="0" sz="1600" b="1" i="0" u="none" strike="noStrike" kern="1200" cap="none" spc="-70" normalizeH="0" baseline="0" noProof="0" dirty="0">
                <a:ln>
                  <a:noFill/>
                </a:ln>
                <a:solidFill>
                  <a:srgbClr val="808080"/>
                </a:solidFill>
                <a:effectLst/>
                <a:uLnTx/>
                <a:uFillTx/>
                <a:latin typeface="Arial"/>
                <a:ea typeface="+mn-ea"/>
                <a:cs typeface="Arial"/>
              </a:rPr>
              <a:t> </a:t>
            </a:r>
            <a:r>
              <a:rPr kumimoji="0" sz="1600" b="1" i="0" u="none" strike="noStrike" kern="1200" cap="none" spc="-5" normalizeH="0" baseline="0" noProof="0" dirty="0">
                <a:ln>
                  <a:noFill/>
                </a:ln>
                <a:solidFill>
                  <a:srgbClr val="808080"/>
                </a:solidFill>
                <a:effectLst/>
                <a:uLnTx/>
                <a:uFillTx/>
                <a:latin typeface="Arial"/>
                <a:ea typeface="+mn-ea"/>
                <a:cs typeface="Arial"/>
              </a:rPr>
              <a:t>targets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6149340" y="2574035"/>
            <a:ext cx="2455164" cy="40690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406390" y="3069719"/>
            <a:ext cx="3201670" cy="1890902"/>
          </a:xfrm>
          <a:prstGeom prst="rect">
            <a:avLst/>
          </a:prstGeom>
        </p:spPr>
        <p:txBody>
          <a:bodyPr vert="horz" wrap="square" lIns="0" tIns="13335" rIns="0" bIns="0" rtlCol="0">
            <a:spAutoFit/>
          </a:bodyPr>
          <a:lstStyle/>
          <a:p>
            <a:pPr marL="299085" marR="0" lvl="0" indent="-286385" algn="l" defTabSz="914400" rtl="0" eaLnBrk="1" fontAlgn="auto" latinLnBrk="0" hangingPunct="1">
              <a:lnSpc>
                <a:spcPct val="100000"/>
              </a:lnSpc>
              <a:spcBef>
                <a:spcPts val="105"/>
              </a:spcBef>
              <a:spcAft>
                <a:spcPts val="0"/>
              </a:spcAft>
              <a:buClrTx/>
              <a:buSzTx/>
              <a:buFontTx/>
              <a:buChar char="•"/>
              <a:tabLst>
                <a:tab pos="299085" algn="l"/>
                <a:tab pos="299720" algn="l"/>
              </a:tabLst>
              <a:defRPr/>
            </a:pPr>
            <a:r>
              <a:rPr kumimoji="0" sz="1400" b="0" i="0" u="none" strike="noStrike" kern="1200" cap="none" spc="0" normalizeH="0" baseline="0" noProof="0" dirty="0">
                <a:ln>
                  <a:noFill/>
                </a:ln>
                <a:solidFill>
                  <a:srgbClr val="808080"/>
                </a:solidFill>
                <a:effectLst/>
                <a:uLnTx/>
                <a:uFillTx/>
                <a:latin typeface="Arial"/>
                <a:ea typeface="+mn-ea"/>
                <a:cs typeface="Arial"/>
              </a:rPr>
              <a:t>Managed </a:t>
            </a:r>
            <a:r>
              <a:rPr kumimoji="0" sz="1400" b="0" i="0" u="none" strike="noStrike" kern="1200" cap="none" spc="-10" normalizeH="0" baseline="0" noProof="0" dirty="0">
                <a:ln>
                  <a:noFill/>
                </a:ln>
                <a:solidFill>
                  <a:srgbClr val="808080"/>
                </a:solidFill>
                <a:effectLst/>
                <a:uLnTx/>
                <a:uFillTx/>
                <a:latin typeface="Arial"/>
                <a:ea typeface="+mn-ea"/>
                <a:cs typeface="Arial"/>
              </a:rPr>
              <a:t>via </a:t>
            </a:r>
            <a:r>
              <a:rPr kumimoji="0" sz="1400" b="0" i="0" u="none" strike="noStrike" kern="1200" cap="none" spc="0" normalizeH="0" baseline="0" noProof="0" dirty="0">
                <a:ln>
                  <a:noFill/>
                </a:ln>
                <a:solidFill>
                  <a:srgbClr val="808080"/>
                </a:solidFill>
                <a:effectLst/>
                <a:uLnTx/>
                <a:uFillTx/>
                <a:latin typeface="Arial"/>
                <a:ea typeface="+mn-ea"/>
                <a:cs typeface="Arial"/>
              </a:rPr>
              <a:t>daily stand</a:t>
            </a:r>
            <a:r>
              <a:rPr kumimoji="0" sz="1400" b="0" i="0" u="none" strike="noStrike" kern="1200" cap="none" spc="-140" normalizeH="0" baseline="0" noProof="0" dirty="0">
                <a:ln>
                  <a:noFill/>
                </a:ln>
                <a:solidFill>
                  <a:srgbClr val="808080"/>
                </a:solidFill>
                <a:effectLst/>
                <a:uLnTx/>
                <a:uFillTx/>
                <a:latin typeface="Arial"/>
                <a:ea typeface="+mn-ea"/>
                <a:cs typeface="Arial"/>
              </a:rPr>
              <a:t> </a:t>
            </a:r>
            <a:r>
              <a:rPr kumimoji="0" sz="1400" b="0" i="0" u="none" strike="noStrike" kern="1200" cap="none" spc="0" normalizeH="0" baseline="0" noProof="0" dirty="0">
                <a:ln>
                  <a:noFill/>
                </a:ln>
                <a:solidFill>
                  <a:srgbClr val="808080"/>
                </a:solidFill>
                <a:effectLst/>
                <a:uLnTx/>
                <a:uFillTx/>
                <a:latin typeface="Arial"/>
                <a:ea typeface="+mn-ea"/>
                <a:cs typeface="Arial"/>
              </a:rPr>
              <a:t>ups</a:t>
            </a:r>
            <a:endParaRPr kumimoji="0" sz="1400" b="0" i="0" u="none" strike="noStrike" kern="1200" cap="none" spc="0" normalizeH="0" baseline="0" noProof="0" dirty="0">
              <a:ln>
                <a:noFill/>
              </a:ln>
              <a:solidFill>
                <a:prstClr val="black"/>
              </a:solidFill>
              <a:effectLst/>
              <a:uLnTx/>
              <a:uFillTx/>
              <a:latin typeface="Arial"/>
              <a:ea typeface="+mn-ea"/>
              <a:cs typeface="Arial"/>
            </a:endParaRPr>
          </a:p>
          <a:p>
            <a:pPr marL="299085" marR="0" lvl="0" indent="-286385" algn="l" defTabSz="914400" rtl="0" eaLnBrk="1" fontAlgn="auto" latinLnBrk="0" hangingPunct="1">
              <a:lnSpc>
                <a:spcPct val="100000"/>
              </a:lnSpc>
              <a:spcBef>
                <a:spcPts val="0"/>
              </a:spcBef>
              <a:spcAft>
                <a:spcPts val="0"/>
              </a:spcAft>
              <a:buClrTx/>
              <a:buSzTx/>
              <a:buFontTx/>
              <a:buChar char="•"/>
              <a:tabLst>
                <a:tab pos="299085" algn="l"/>
                <a:tab pos="299720" algn="l"/>
              </a:tabLst>
              <a:defRPr/>
            </a:pPr>
            <a:r>
              <a:rPr kumimoji="0" sz="1400" b="0" i="0" u="none" strike="noStrike" kern="1200" cap="none" spc="-5" normalizeH="0" baseline="0" noProof="0" dirty="0">
                <a:ln>
                  <a:noFill/>
                </a:ln>
                <a:solidFill>
                  <a:srgbClr val="808080"/>
                </a:solidFill>
                <a:effectLst/>
                <a:uLnTx/>
                <a:uFillTx/>
                <a:latin typeface="Arial"/>
                <a:ea typeface="+mn-ea"/>
                <a:cs typeface="Arial"/>
              </a:rPr>
              <a:t>Retrospective reviews </a:t>
            </a:r>
            <a:r>
              <a:rPr kumimoji="0" sz="1400" b="0" i="0" u="none" strike="noStrike" kern="1200" cap="none" spc="0" normalizeH="0" baseline="0" noProof="0" dirty="0">
                <a:ln>
                  <a:noFill/>
                </a:ln>
                <a:solidFill>
                  <a:srgbClr val="808080"/>
                </a:solidFill>
                <a:effectLst/>
                <a:uLnTx/>
                <a:uFillTx/>
                <a:latin typeface="Arial"/>
                <a:ea typeface="+mn-ea"/>
                <a:cs typeface="Arial"/>
              </a:rPr>
              <a:t>ensure</a:t>
            </a:r>
            <a:r>
              <a:rPr kumimoji="0" sz="1400" b="0" i="0" u="none" strike="noStrike" kern="1200" cap="none" spc="-85" normalizeH="0" baseline="0" noProof="0" dirty="0">
                <a:ln>
                  <a:noFill/>
                </a:ln>
                <a:solidFill>
                  <a:srgbClr val="808080"/>
                </a:solidFill>
                <a:effectLst/>
                <a:uLnTx/>
                <a:uFillTx/>
                <a:latin typeface="Arial"/>
                <a:ea typeface="+mn-ea"/>
                <a:cs typeface="Arial"/>
              </a:rPr>
              <a:t> </a:t>
            </a:r>
            <a:r>
              <a:rPr kumimoji="0" sz="1400" b="0" i="0" u="none" strike="noStrike" kern="1200" cap="none" spc="0" normalizeH="0" baseline="0" noProof="0" dirty="0" smtClean="0">
                <a:ln>
                  <a:noFill/>
                </a:ln>
                <a:solidFill>
                  <a:srgbClr val="808080"/>
                </a:solidFill>
                <a:effectLst/>
                <a:uLnTx/>
                <a:uFillTx/>
                <a:latin typeface="Arial"/>
                <a:ea typeface="+mn-ea"/>
                <a:cs typeface="Arial"/>
              </a:rPr>
              <a:t>quality</a:t>
            </a:r>
            <a:endParaRPr kumimoji="0" lang="en-GB" sz="1400" b="0" i="0" u="none" strike="noStrike" kern="1200" cap="none" spc="0" normalizeH="0" baseline="0" noProof="0" dirty="0" smtClean="0">
              <a:ln>
                <a:noFill/>
              </a:ln>
              <a:solidFill>
                <a:srgbClr val="808080"/>
              </a:solidFill>
              <a:effectLst/>
              <a:uLnTx/>
              <a:uFillTx/>
              <a:latin typeface="Arial"/>
              <a:ea typeface="+mn-ea"/>
              <a:cs typeface="Arial"/>
            </a:endParaRPr>
          </a:p>
          <a:p>
            <a:pPr marL="299085" marR="0" lvl="0" indent="-286385" algn="l" defTabSz="914400" rtl="0" eaLnBrk="1" fontAlgn="auto" latinLnBrk="0" hangingPunct="1">
              <a:lnSpc>
                <a:spcPct val="100000"/>
              </a:lnSpc>
              <a:spcBef>
                <a:spcPts val="0"/>
              </a:spcBef>
              <a:spcAft>
                <a:spcPts val="0"/>
              </a:spcAft>
              <a:buClrTx/>
              <a:buSzTx/>
              <a:buFontTx/>
              <a:buChar char="•"/>
              <a:tabLst>
                <a:tab pos="299085" algn="l"/>
                <a:tab pos="299720" algn="l"/>
              </a:tabLst>
              <a:defRPr/>
            </a:pPr>
            <a:endParaRPr lang="en-GB" sz="1400" dirty="0">
              <a:solidFill>
                <a:srgbClr val="808080"/>
              </a:solidFill>
              <a:latin typeface="Arial"/>
              <a:cs typeface="Arial"/>
            </a:endParaRPr>
          </a:p>
          <a:p>
            <a:pPr marL="299085" marR="0" lvl="0" indent="-286385" algn="l" defTabSz="914400" rtl="0" eaLnBrk="1" fontAlgn="auto" latinLnBrk="0" hangingPunct="1">
              <a:lnSpc>
                <a:spcPct val="100000"/>
              </a:lnSpc>
              <a:spcBef>
                <a:spcPts val="0"/>
              </a:spcBef>
              <a:spcAft>
                <a:spcPts val="0"/>
              </a:spcAft>
              <a:buClrTx/>
              <a:buSzTx/>
              <a:buFontTx/>
              <a:buChar char="•"/>
              <a:tabLst>
                <a:tab pos="299085" algn="l"/>
                <a:tab pos="299720" algn="l"/>
              </a:tabLst>
              <a:defRPr/>
            </a:pPr>
            <a:r>
              <a:rPr kumimoji="0" lang="en-GB" sz="1600" b="1" i="0" u="none" strike="noStrike" kern="1200" cap="none" spc="0" normalizeH="0" baseline="0" noProof="0" dirty="0" smtClean="0">
                <a:ln>
                  <a:noFill/>
                </a:ln>
                <a:solidFill>
                  <a:srgbClr val="808080"/>
                </a:solidFill>
                <a:effectLst/>
                <a:uLnTx/>
                <a:uFillTx/>
                <a:latin typeface="Arial"/>
                <a:ea typeface="+mn-ea"/>
                <a:cs typeface="Arial"/>
              </a:rPr>
              <a:t>Over 130 actions completed within 3 month time period</a:t>
            </a:r>
          </a:p>
          <a:p>
            <a:pPr marL="299085" marR="0" lvl="0" indent="-286385" algn="l" defTabSz="914400" rtl="0" eaLnBrk="1" fontAlgn="auto" latinLnBrk="0" hangingPunct="1">
              <a:lnSpc>
                <a:spcPct val="100000"/>
              </a:lnSpc>
              <a:spcBef>
                <a:spcPts val="0"/>
              </a:spcBef>
              <a:spcAft>
                <a:spcPts val="0"/>
              </a:spcAft>
              <a:buClrTx/>
              <a:buSzTx/>
              <a:buFontTx/>
              <a:buChar char="•"/>
              <a:tabLst>
                <a:tab pos="299085" algn="l"/>
                <a:tab pos="299720" algn="l"/>
              </a:tabLst>
              <a:defRPr/>
            </a:pPr>
            <a:r>
              <a:rPr lang="en-GB" sz="1600" b="1" dirty="0" smtClean="0">
                <a:solidFill>
                  <a:srgbClr val="808080"/>
                </a:solidFill>
                <a:latin typeface="Arial"/>
                <a:cs typeface="Arial"/>
              </a:rPr>
              <a:t>Evidence of completion and on-going monitoring within governance processes</a:t>
            </a:r>
            <a:endParaRPr kumimoji="0" sz="1600" b="1"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txBox="1"/>
          <p:nvPr/>
        </p:nvSpPr>
        <p:spPr>
          <a:xfrm>
            <a:off x="7511033" y="2651505"/>
            <a:ext cx="995680"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85" normalizeH="0" baseline="0" noProof="0" dirty="0">
                <a:ln>
                  <a:noFill/>
                </a:ln>
                <a:solidFill>
                  <a:srgbClr val="808080"/>
                </a:solidFill>
                <a:effectLst/>
                <a:uLnTx/>
                <a:uFillTx/>
                <a:latin typeface="Arial"/>
                <a:ea typeface="+mn-ea"/>
                <a:cs typeface="Arial"/>
              </a:rPr>
              <a:t>V</a:t>
            </a:r>
            <a:r>
              <a:rPr kumimoji="0" sz="1600" b="1" i="0" u="none" strike="noStrike" kern="1200" cap="none" spc="-5" normalizeH="0" baseline="0" noProof="0" dirty="0">
                <a:ln>
                  <a:noFill/>
                </a:ln>
                <a:solidFill>
                  <a:srgbClr val="808080"/>
                </a:solidFill>
                <a:effectLst/>
                <a:uLnTx/>
                <a:uFillTx/>
                <a:latin typeface="Arial"/>
                <a:ea typeface="+mn-ea"/>
                <a:cs typeface="Arial"/>
              </a:rPr>
              <a:t>ariations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p:nvPr/>
        </p:nvSpPr>
        <p:spPr>
          <a:xfrm>
            <a:off x="870203" y="1053085"/>
            <a:ext cx="135890" cy="109855"/>
          </a:xfrm>
          <a:custGeom>
            <a:avLst/>
            <a:gdLst/>
            <a:ahLst/>
            <a:cxnLst/>
            <a:rect l="l" t="t" r="r" b="b"/>
            <a:pathLst>
              <a:path w="135890" h="109855">
                <a:moveTo>
                  <a:pt x="0" y="109727"/>
                </a:moveTo>
                <a:lnTo>
                  <a:pt x="135636" y="109727"/>
                </a:lnTo>
                <a:lnTo>
                  <a:pt x="135636" y="0"/>
                </a:lnTo>
                <a:lnTo>
                  <a:pt x="0" y="0"/>
                </a:lnTo>
                <a:lnTo>
                  <a:pt x="0" y="109727"/>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05841" y="1053085"/>
            <a:ext cx="845819" cy="109855"/>
          </a:xfrm>
          <a:custGeom>
            <a:avLst/>
            <a:gdLst/>
            <a:ahLst/>
            <a:cxnLst/>
            <a:rect l="l" t="t" r="r" b="b"/>
            <a:pathLst>
              <a:path w="845819" h="109855">
                <a:moveTo>
                  <a:pt x="0" y="109727"/>
                </a:moveTo>
                <a:lnTo>
                  <a:pt x="845820" y="109727"/>
                </a:lnTo>
                <a:lnTo>
                  <a:pt x="845820" y="0"/>
                </a:lnTo>
                <a:lnTo>
                  <a:pt x="0" y="0"/>
                </a:lnTo>
                <a:lnTo>
                  <a:pt x="0" y="109727"/>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70203" y="1162813"/>
            <a:ext cx="135890" cy="178435"/>
          </a:xfrm>
          <a:custGeom>
            <a:avLst/>
            <a:gdLst/>
            <a:ahLst/>
            <a:cxnLst/>
            <a:rect l="l" t="t" r="r" b="b"/>
            <a:pathLst>
              <a:path w="135890" h="178434">
                <a:moveTo>
                  <a:pt x="0" y="178308"/>
                </a:moveTo>
                <a:lnTo>
                  <a:pt x="135636" y="178308"/>
                </a:lnTo>
                <a:lnTo>
                  <a:pt x="135636" y="0"/>
                </a:lnTo>
                <a:lnTo>
                  <a:pt x="0" y="0"/>
                </a:lnTo>
                <a:lnTo>
                  <a:pt x="0" y="178308"/>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05841" y="1162813"/>
            <a:ext cx="845819" cy="178435"/>
          </a:xfrm>
          <a:custGeom>
            <a:avLst/>
            <a:gdLst/>
            <a:ahLst/>
            <a:cxnLst/>
            <a:rect l="l" t="t" r="r" b="b"/>
            <a:pathLst>
              <a:path w="845819" h="178434">
                <a:moveTo>
                  <a:pt x="0" y="178308"/>
                </a:moveTo>
                <a:lnTo>
                  <a:pt x="845820" y="178308"/>
                </a:lnTo>
                <a:lnTo>
                  <a:pt x="845820" y="0"/>
                </a:lnTo>
                <a:lnTo>
                  <a:pt x="0" y="0"/>
                </a:lnTo>
                <a:lnTo>
                  <a:pt x="0" y="178308"/>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870203" y="1339598"/>
            <a:ext cx="135890" cy="116205"/>
          </a:xfrm>
          <a:custGeom>
            <a:avLst/>
            <a:gdLst/>
            <a:ahLst/>
            <a:cxnLst/>
            <a:rect l="l" t="t" r="r" b="b"/>
            <a:pathLst>
              <a:path w="135890" h="116205">
                <a:moveTo>
                  <a:pt x="0" y="115824"/>
                </a:moveTo>
                <a:lnTo>
                  <a:pt x="135636" y="115824"/>
                </a:lnTo>
                <a:lnTo>
                  <a:pt x="135636" y="0"/>
                </a:lnTo>
                <a:lnTo>
                  <a:pt x="0" y="0"/>
                </a:lnTo>
                <a:lnTo>
                  <a:pt x="0" y="115824"/>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005841" y="1339598"/>
            <a:ext cx="845819" cy="116205"/>
          </a:xfrm>
          <a:custGeom>
            <a:avLst/>
            <a:gdLst/>
            <a:ahLst/>
            <a:cxnLst/>
            <a:rect l="l" t="t" r="r" b="b"/>
            <a:pathLst>
              <a:path w="845819" h="116205">
                <a:moveTo>
                  <a:pt x="0" y="115824"/>
                </a:moveTo>
                <a:lnTo>
                  <a:pt x="845820" y="115824"/>
                </a:lnTo>
                <a:lnTo>
                  <a:pt x="845820" y="0"/>
                </a:lnTo>
                <a:lnTo>
                  <a:pt x="0" y="0"/>
                </a:lnTo>
                <a:lnTo>
                  <a:pt x="0" y="115824"/>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870203" y="1455419"/>
            <a:ext cx="135890" cy="149860"/>
          </a:xfrm>
          <a:custGeom>
            <a:avLst/>
            <a:gdLst/>
            <a:ahLst/>
            <a:cxnLst/>
            <a:rect l="l" t="t" r="r" b="b"/>
            <a:pathLst>
              <a:path w="135890" h="149859">
                <a:moveTo>
                  <a:pt x="0" y="149351"/>
                </a:moveTo>
                <a:lnTo>
                  <a:pt x="135636" y="149351"/>
                </a:lnTo>
                <a:lnTo>
                  <a:pt x="135636" y="0"/>
                </a:lnTo>
                <a:lnTo>
                  <a:pt x="0" y="0"/>
                </a:lnTo>
                <a:lnTo>
                  <a:pt x="0" y="149351"/>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05841" y="1455419"/>
            <a:ext cx="845819" cy="149860"/>
          </a:xfrm>
          <a:custGeom>
            <a:avLst/>
            <a:gdLst/>
            <a:ahLst/>
            <a:cxnLst/>
            <a:rect l="l" t="t" r="r" b="b"/>
            <a:pathLst>
              <a:path w="845819" h="149859">
                <a:moveTo>
                  <a:pt x="0" y="149351"/>
                </a:moveTo>
                <a:lnTo>
                  <a:pt x="845820" y="149351"/>
                </a:lnTo>
                <a:lnTo>
                  <a:pt x="845820" y="0"/>
                </a:lnTo>
                <a:lnTo>
                  <a:pt x="0" y="0"/>
                </a:lnTo>
                <a:lnTo>
                  <a:pt x="0" y="149351"/>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847090" y="1455419"/>
            <a:ext cx="504825" cy="149860"/>
          </a:xfrm>
          <a:custGeom>
            <a:avLst/>
            <a:gdLst/>
            <a:ahLst/>
            <a:cxnLst/>
            <a:rect l="l" t="t" r="r" b="b"/>
            <a:pathLst>
              <a:path w="504825" h="149859">
                <a:moveTo>
                  <a:pt x="0" y="149351"/>
                </a:moveTo>
                <a:lnTo>
                  <a:pt x="504444" y="149351"/>
                </a:lnTo>
                <a:lnTo>
                  <a:pt x="504444" y="0"/>
                </a:lnTo>
                <a:lnTo>
                  <a:pt x="0" y="0"/>
                </a:lnTo>
                <a:lnTo>
                  <a:pt x="0" y="149351"/>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870203" y="1604774"/>
            <a:ext cx="135890" cy="108585"/>
          </a:xfrm>
          <a:custGeom>
            <a:avLst/>
            <a:gdLst/>
            <a:ahLst/>
            <a:cxnLst/>
            <a:rect l="l" t="t" r="r" b="b"/>
            <a:pathLst>
              <a:path w="135890" h="108585">
                <a:moveTo>
                  <a:pt x="0" y="108203"/>
                </a:moveTo>
                <a:lnTo>
                  <a:pt x="135636" y="108203"/>
                </a:lnTo>
                <a:lnTo>
                  <a:pt x="135636" y="0"/>
                </a:lnTo>
                <a:lnTo>
                  <a:pt x="0" y="0"/>
                </a:lnTo>
                <a:lnTo>
                  <a:pt x="0" y="108203"/>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005839" y="1604774"/>
            <a:ext cx="1346200" cy="109855"/>
          </a:xfrm>
          <a:custGeom>
            <a:avLst/>
            <a:gdLst/>
            <a:ahLst/>
            <a:cxnLst/>
            <a:rect l="l" t="t" r="r" b="b"/>
            <a:pathLst>
              <a:path w="1346200" h="109855">
                <a:moveTo>
                  <a:pt x="0" y="109727"/>
                </a:moveTo>
                <a:lnTo>
                  <a:pt x="1345692" y="109727"/>
                </a:lnTo>
                <a:lnTo>
                  <a:pt x="1345692" y="0"/>
                </a:lnTo>
                <a:lnTo>
                  <a:pt x="0" y="0"/>
                </a:lnTo>
                <a:lnTo>
                  <a:pt x="0" y="109727"/>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870203" y="1712978"/>
            <a:ext cx="135890" cy="100965"/>
          </a:xfrm>
          <a:custGeom>
            <a:avLst/>
            <a:gdLst/>
            <a:ahLst/>
            <a:cxnLst/>
            <a:rect l="l" t="t" r="r" b="b"/>
            <a:pathLst>
              <a:path w="135890" h="100964">
                <a:moveTo>
                  <a:pt x="0" y="100584"/>
                </a:moveTo>
                <a:lnTo>
                  <a:pt x="135636" y="100584"/>
                </a:lnTo>
                <a:lnTo>
                  <a:pt x="135636" y="0"/>
                </a:lnTo>
                <a:lnTo>
                  <a:pt x="0" y="0"/>
                </a:lnTo>
                <a:lnTo>
                  <a:pt x="0" y="100584"/>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005841" y="1712978"/>
            <a:ext cx="845819" cy="100965"/>
          </a:xfrm>
          <a:custGeom>
            <a:avLst/>
            <a:gdLst/>
            <a:ahLst/>
            <a:cxnLst/>
            <a:rect l="l" t="t" r="r" b="b"/>
            <a:pathLst>
              <a:path w="845819" h="100964">
                <a:moveTo>
                  <a:pt x="0" y="100584"/>
                </a:moveTo>
                <a:lnTo>
                  <a:pt x="845820" y="100584"/>
                </a:lnTo>
                <a:lnTo>
                  <a:pt x="845820" y="0"/>
                </a:lnTo>
                <a:lnTo>
                  <a:pt x="0" y="0"/>
                </a:lnTo>
                <a:lnTo>
                  <a:pt x="0" y="100584"/>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847090" y="1712978"/>
            <a:ext cx="504825" cy="100965"/>
          </a:xfrm>
          <a:custGeom>
            <a:avLst/>
            <a:gdLst/>
            <a:ahLst/>
            <a:cxnLst/>
            <a:rect l="l" t="t" r="r" b="b"/>
            <a:pathLst>
              <a:path w="504825" h="100964">
                <a:moveTo>
                  <a:pt x="0" y="100584"/>
                </a:moveTo>
                <a:lnTo>
                  <a:pt x="504444" y="100584"/>
                </a:lnTo>
                <a:lnTo>
                  <a:pt x="504444" y="0"/>
                </a:lnTo>
                <a:lnTo>
                  <a:pt x="0" y="0"/>
                </a:lnTo>
                <a:lnTo>
                  <a:pt x="0" y="100584"/>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870203" y="1813562"/>
            <a:ext cx="135890" cy="117475"/>
          </a:xfrm>
          <a:custGeom>
            <a:avLst/>
            <a:gdLst/>
            <a:ahLst/>
            <a:cxnLst/>
            <a:rect l="l" t="t" r="r" b="b"/>
            <a:pathLst>
              <a:path w="135890" h="117475">
                <a:moveTo>
                  <a:pt x="0" y="117348"/>
                </a:moveTo>
                <a:lnTo>
                  <a:pt x="135636" y="117348"/>
                </a:lnTo>
                <a:lnTo>
                  <a:pt x="135636" y="0"/>
                </a:lnTo>
                <a:lnTo>
                  <a:pt x="0" y="0"/>
                </a:lnTo>
                <a:lnTo>
                  <a:pt x="0" y="117348"/>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1005841" y="1813562"/>
            <a:ext cx="845819" cy="117475"/>
          </a:xfrm>
          <a:custGeom>
            <a:avLst/>
            <a:gdLst/>
            <a:ahLst/>
            <a:cxnLst/>
            <a:rect l="l" t="t" r="r" b="b"/>
            <a:pathLst>
              <a:path w="845819" h="117475">
                <a:moveTo>
                  <a:pt x="0" y="117348"/>
                </a:moveTo>
                <a:lnTo>
                  <a:pt x="845820" y="117348"/>
                </a:lnTo>
                <a:lnTo>
                  <a:pt x="845820" y="0"/>
                </a:lnTo>
                <a:lnTo>
                  <a:pt x="0" y="0"/>
                </a:lnTo>
                <a:lnTo>
                  <a:pt x="0" y="117348"/>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1847090" y="1813562"/>
            <a:ext cx="504825" cy="117475"/>
          </a:xfrm>
          <a:custGeom>
            <a:avLst/>
            <a:gdLst/>
            <a:ahLst/>
            <a:cxnLst/>
            <a:rect l="l" t="t" r="r" b="b"/>
            <a:pathLst>
              <a:path w="504825" h="117475">
                <a:moveTo>
                  <a:pt x="0" y="117348"/>
                </a:moveTo>
                <a:lnTo>
                  <a:pt x="504444" y="117348"/>
                </a:lnTo>
                <a:lnTo>
                  <a:pt x="504444" y="0"/>
                </a:lnTo>
                <a:lnTo>
                  <a:pt x="0" y="0"/>
                </a:lnTo>
                <a:lnTo>
                  <a:pt x="0" y="117348"/>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870203" y="1930909"/>
            <a:ext cx="135890" cy="94615"/>
          </a:xfrm>
          <a:custGeom>
            <a:avLst/>
            <a:gdLst/>
            <a:ahLst/>
            <a:cxnLst/>
            <a:rect l="l" t="t" r="r" b="b"/>
            <a:pathLst>
              <a:path w="135890" h="94614">
                <a:moveTo>
                  <a:pt x="0" y="94487"/>
                </a:moveTo>
                <a:lnTo>
                  <a:pt x="135636" y="94487"/>
                </a:lnTo>
                <a:lnTo>
                  <a:pt x="135636" y="0"/>
                </a:lnTo>
                <a:lnTo>
                  <a:pt x="0" y="0"/>
                </a:lnTo>
                <a:lnTo>
                  <a:pt x="0" y="94487"/>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1005839" y="1930907"/>
            <a:ext cx="1346200" cy="96520"/>
          </a:xfrm>
          <a:custGeom>
            <a:avLst/>
            <a:gdLst/>
            <a:ahLst/>
            <a:cxnLst/>
            <a:rect l="l" t="t" r="r" b="b"/>
            <a:pathLst>
              <a:path w="1346200" h="96519">
                <a:moveTo>
                  <a:pt x="0" y="96012"/>
                </a:moveTo>
                <a:lnTo>
                  <a:pt x="1345692" y="96012"/>
                </a:lnTo>
                <a:lnTo>
                  <a:pt x="1345692" y="0"/>
                </a:lnTo>
                <a:lnTo>
                  <a:pt x="0" y="0"/>
                </a:lnTo>
                <a:lnTo>
                  <a:pt x="0" y="96012"/>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2350007" y="1930909"/>
            <a:ext cx="464820" cy="94615"/>
          </a:xfrm>
          <a:custGeom>
            <a:avLst/>
            <a:gdLst/>
            <a:ahLst/>
            <a:cxnLst/>
            <a:rect l="l" t="t" r="r" b="b"/>
            <a:pathLst>
              <a:path w="464819" h="94614">
                <a:moveTo>
                  <a:pt x="0" y="94487"/>
                </a:moveTo>
                <a:lnTo>
                  <a:pt x="464819" y="94487"/>
                </a:lnTo>
                <a:lnTo>
                  <a:pt x="464819" y="0"/>
                </a:lnTo>
                <a:lnTo>
                  <a:pt x="0" y="0"/>
                </a:lnTo>
                <a:lnTo>
                  <a:pt x="0" y="94487"/>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870203" y="2025397"/>
            <a:ext cx="135890" cy="132715"/>
          </a:xfrm>
          <a:custGeom>
            <a:avLst/>
            <a:gdLst/>
            <a:ahLst/>
            <a:cxnLst/>
            <a:rect l="l" t="t" r="r" b="b"/>
            <a:pathLst>
              <a:path w="135890" h="132714">
                <a:moveTo>
                  <a:pt x="0" y="132587"/>
                </a:moveTo>
                <a:lnTo>
                  <a:pt x="135636" y="132587"/>
                </a:lnTo>
                <a:lnTo>
                  <a:pt x="135636" y="0"/>
                </a:lnTo>
                <a:lnTo>
                  <a:pt x="0" y="0"/>
                </a:lnTo>
                <a:lnTo>
                  <a:pt x="0" y="132587"/>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1005841" y="2025397"/>
            <a:ext cx="845819" cy="132715"/>
          </a:xfrm>
          <a:custGeom>
            <a:avLst/>
            <a:gdLst/>
            <a:ahLst/>
            <a:cxnLst/>
            <a:rect l="l" t="t" r="r" b="b"/>
            <a:pathLst>
              <a:path w="845819" h="132714">
                <a:moveTo>
                  <a:pt x="0" y="132587"/>
                </a:moveTo>
                <a:lnTo>
                  <a:pt x="845820" y="132587"/>
                </a:lnTo>
                <a:lnTo>
                  <a:pt x="845820" y="0"/>
                </a:lnTo>
                <a:lnTo>
                  <a:pt x="0" y="0"/>
                </a:lnTo>
                <a:lnTo>
                  <a:pt x="0" y="132587"/>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1847090" y="2025397"/>
            <a:ext cx="504825" cy="132715"/>
          </a:xfrm>
          <a:custGeom>
            <a:avLst/>
            <a:gdLst/>
            <a:ahLst/>
            <a:cxnLst/>
            <a:rect l="l" t="t" r="r" b="b"/>
            <a:pathLst>
              <a:path w="504825" h="132714">
                <a:moveTo>
                  <a:pt x="0" y="132587"/>
                </a:moveTo>
                <a:lnTo>
                  <a:pt x="504444" y="132587"/>
                </a:lnTo>
                <a:lnTo>
                  <a:pt x="504444" y="0"/>
                </a:lnTo>
                <a:lnTo>
                  <a:pt x="0" y="0"/>
                </a:lnTo>
                <a:lnTo>
                  <a:pt x="0" y="132587"/>
                </a:lnTo>
                <a:close/>
              </a:path>
            </a:pathLst>
          </a:custGeom>
          <a:solidFill>
            <a:srgbClr val="09E15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2350007" y="2025397"/>
            <a:ext cx="464820" cy="132715"/>
          </a:xfrm>
          <a:custGeom>
            <a:avLst/>
            <a:gdLst/>
            <a:ahLst/>
            <a:cxnLst/>
            <a:rect l="l" t="t" r="r" b="b"/>
            <a:pathLst>
              <a:path w="464819" h="132714">
                <a:moveTo>
                  <a:pt x="0" y="132587"/>
                </a:moveTo>
                <a:lnTo>
                  <a:pt x="464819" y="132587"/>
                </a:lnTo>
                <a:lnTo>
                  <a:pt x="464819" y="0"/>
                </a:lnTo>
                <a:lnTo>
                  <a:pt x="0" y="0"/>
                </a:lnTo>
                <a:lnTo>
                  <a:pt x="0" y="132587"/>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870203" y="2157983"/>
            <a:ext cx="135890" cy="137160"/>
          </a:xfrm>
          <a:custGeom>
            <a:avLst/>
            <a:gdLst/>
            <a:ahLst/>
            <a:cxnLst/>
            <a:rect l="l" t="t" r="r" b="b"/>
            <a:pathLst>
              <a:path w="135890" h="137160">
                <a:moveTo>
                  <a:pt x="0" y="137160"/>
                </a:moveTo>
                <a:lnTo>
                  <a:pt x="135636" y="137160"/>
                </a:lnTo>
                <a:lnTo>
                  <a:pt x="135636" y="0"/>
                </a:lnTo>
                <a:lnTo>
                  <a:pt x="0" y="0"/>
                </a:lnTo>
                <a:lnTo>
                  <a:pt x="0" y="13716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1005841" y="2157983"/>
            <a:ext cx="845819" cy="137160"/>
          </a:xfrm>
          <a:custGeom>
            <a:avLst/>
            <a:gdLst/>
            <a:ahLst/>
            <a:cxnLst/>
            <a:rect l="l" t="t" r="r" b="b"/>
            <a:pathLst>
              <a:path w="845819" h="137160">
                <a:moveTo>
                  <a:pt x="0" y="137160"/>
                </a:moveTo>
                <a:lnTo>
                  <a:pt x="845820" y="137160"/>
                </a:lnTo>
                <a:lnTo>
                  <a:pt x="845820" y="0"/>
                </a:lnTo>
                <a:lnTo>
                  <a:pt x="0" y="0"/>
                </a:lnTo>
                <a:lnTo>
                  <a:pt x="0" y="137160"/>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1847090" y="2157983"/>
            <a:ext cx="504825" cy="137160"/>
          </a:xfrm>
          <a:custGeom>
            <a:avLst/>
            <a:gdLst/>
            <a:ahLst/>
            <a:cxnLst/>
            <a:rect l="l" t="t" r="r" b="b"/>
            <a:pathLst>
              <a:path w="504825" h="137160">
                <a:moveTo>
                  <a:pt x="0" y="137160"/>
                </a:moveTo>
                <a:lnTo>
                  <a:pt x="504444" y="137160"/>
                </a:lnTo>
                <a:lnTo>
                  <a:pt x="504444" y="0"/>
                </a:lnTo>
                <a:lnTo>
                  <a:pt x="0" y="0"/>
                </a:lnTo>
                <a:lnTo>
                  <a:pt x="0" y="137160"/>
                </a:lnTo>
                <a:close/>
              </a:path>
            </a:pathLst>
          </a:custGeom>
          <a:solidFill>
            <a:srgbClr val="09E15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2350007" y="2157983"/>
            <a:ext cx="464820" cy="137160"/>
          </a:xfrm>
          <a:custGeom>
            <a:avLst/>
            <a:gdLst/>
            <a:ahLst/>
            <a:cxnLst/>
            <a:rect l="l" t="t" r="r" b="b"/>
            <a:pathLst>
              <a:path w="464819" h="137160">
                <a:moveTo>
                  <a:pt x="0" y="137160"/>
                </a:moveTo>
                <a:lnTo>
                  <a:pt x="464819" y="137160"/>
                </a:lnTo>
                <a:lnTo>
                  <a:pt x="464819" y="0"/>
                </a:lnTo>
                <a:lnTo>
                  <a:pt x="0" y="0"/>
                </a:lnTo>
                <a:lnTo>
                  <a:pt x="0" y="137160"/>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2813306" y="2157983"/>
            <a:ext cx="459105" cy="137160"/>
          </a:xfrm>
          <a:custGeom>
            <a:avLst/>
            <a:gdLst/>
            <a:ahLst/>
            <a:cxnLst/>
            <a:rect l="l" t="t" r="r" b="b"/>
            <a:pathLst>
              <a:path w="459104" h="137160">
                <a:moveTo>
                  <a:pt x="0" y="137160"/>
                </a:moveTo>
                <a:lnTo>
                  <a:pt x="458723" y="137160"/>
                </a:lnTo>
                <a:lnTo>
                  <a:pt x="458723" y="0"/>
                </a:lnTo>
                <a:lnTo>
                  <a:pt x="0" y="0"/>
                </a:lnTo>
                <a:lnTo>
                  <a:pt x="0" y="13716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870203" y="2295144"/>
            <a:ext cx="135890" cy="151130"/>
          </a:xfrm>
          <a:custGeom>
            <a:avLst/>
            <a:gdLst/>
            <a:ahLst/>
            <a:cxnLst/>
            <a:rect l="l" t="t" r="r" b="b"/>
            <a:pathLst>
              <a:path w="135890" h="151130">
                <a:moveTo>
                  <a:pt x="0" y="150875"/>
                </a:moveTo>
                <a:lnTo>
                  <a:pt x="135636" y="150875"/>
                </a:lnTo>
                <a:lnTo>
                  <a:pt x="135636" y="0"/>
                </a:lnTo>
                <a:lnTo>
                  <a:pt x="0" y="0"/>
                </a:lnTo>
                <a:lnTo>
                  <a:pt x="0" y="150875"/>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1005841" y="2295144"/>
            <a:ext cx="845819" cy="151130"/>
          </a:xfrm>
          <a:custGeom>
            <a:avLst/>
            <a:gdLst/>
            <a:ahLst/>
            <a:cxnLst/>
            <a:rect l="l" t="t" r="r" b="b"/>
            <a:pathLst>
              <a:path w="845819" h="151130">
                <a:moveTo>
                  <a:pt x="0" y="150875"/>
                </a:moveTo>
                <a:lnTo>
                  <a:pt x="845820" y="150875"/>
                </a:lnTo>
                <a:lnTo>
                  <a:pt x="845820" y="0"/>
                </a:lnTo>
                <a:lnTo>
                  <a:pt x="0" y="0"/>
                </a:lnTo>
                <a:lnTo>
                  <a:pt x="0" y="150875"/>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1847090" y="2295144"/>
            <a:ext cx="504825" cy="151130"/>
          </a:xfrm>
          <a:custGeom>
            <a:avLst/>
            <a:gdLst/>
            <a:ahLst/>
            <a:cxnLst/>
            <a:rect l="l" t="t" r="r" b="b"/>
            <a:pathLst>
              <a:path w="504825" h="151130">
                <a:moveTo>
                  <a:pt x="0" y="150875"/>
                </a:moveTo>
                <a:lnTo>
                  <a:pt x="504444" y="150875"/>
                </a:lnTo>
                <a:lnTo>
                  <a:pt x="504444" y="0"/>
                </a:lnTo>
                <a:lnTo>
                  <a:pt x="0" y="0"/>
                </a:lnTo>
                <a:lnTo>
                  <a:pt x="0" y="150875"/>
                </a:lnTo>
                <a:close/>
              </a:path>
            </a:pathLst>
          </a:custGeom>
          <a:solidFill>
            <a:srgbClr val="09E15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2350007" y="2295144"/>
            <a:ext cx="464820" cy="151130"/>
          </a:xfrm>
          <a:custGeom>
            <a:avLst/>
            <a:gdLst/>
            <a:ahLst/>
            <a:cxnLst/>
            <a:rect l="l" t="t" r="r" b="b"/>
            <a:pathLst>
              <a:path w="464819" h="151130">
                <a:moveTo>
                  <a:pt x="0" y="150875"/>
                </a:moveTo>
                <a:lnTo>
                  <a:pt x="464819" y="150875"/>
                </a:lnTo>
                <a:lnTo>
                  <a:pt x="464819" y="0"/>
                </a:lnTo>
                <a:lnTo>
                  <a:pt x="0" y="0"/>
                </a:lnTo>
                <a:lnTo>
                  <a:pt x="0" y="150875"/>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2813306" y="2295144"/>
            <a:ext cx="459105" cy="151130"/>
          </a:xfrm>
          <a:custGeom>
            <a:avLst/>
            <a:gdLst/>
            <a:ahLst/>
            <a:cxnLst/>
            <a:rect l="l" t="t" r="r" b="b"/>
            <a:pathLst>
              <a:path w="459104" h="151130">
                <a:moveTo>
                  <a:pt x="0" y="150875"/>
                </a:moveTo>
                <a:lnTo>
                  <a:pt x="458723" y="150875"/>
                </a:lnTo>
                <a:lnTo>
                  <a:pt x="458723" y="0"/>
                </a:lnTo>
                <a:lnTo>
                  <a:pt x="0" y="0"/>
                </a:lnTo>
                <a:lnTo>
                  <a:pt x="0" y="150875"/>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870203" y="2446022"/>
            <a:ext cx="135890" cy="227329"/>
          </a:xfrm>
          <a:custGeom>
            <a:avLst/>
            <a:gdLst/>
            <a:ahLst/>
            <a:cxnLst/>
            <a:rect l="l" t="t" r="r" b="b"/>
            <a:pathLst>
              <a:path w="135890" h="227330">
                <a:moveTo>
                  <a:pt x="0" y="227075"/>
                </a:moveTo>
                <a:lnTo>
                  <a:pt x="135636" y="227075"/>
                </a:lnTo>
                <a:lnTo>
                  <a:pt x="135636" y="0"/>
                </a:lnTo>
                <a:lnTo>
                  <a:pt x="0" y="0"/>
                </a:lnTo>
                <a:lnTo>
                  <a:pt x="0" y="227075"/>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1005841" y="2446022"/>
            <a:ext cx="845819" cy="227329"/>
          </a:xfrm>
          <a:custGeom>
            <a:avLst/>
            <a:gdLst/>
            <a:ahLst/>
            <a:cxnLst/>
            <a:rect l="l" t="t" r="r" b="b"/>
            <a:pathLst>
              <a:path w="845819" h="227330">
                <a:moveTo>
                  <a:pt x="0" y="227075"/>
                </a:moveTo>
                <a:lnTo>
                  <a:pt x="845820" y="227075"/>
                </a:lnTo>
                <a:lnTo>
                  <a:pt x="845820" y="0"/>
                </a:lnTo>
                <a:lnTo>
                  <a:pt x="0" y="0"/>
                </a:lnTo>
                <a:lnTo>
                  <a:pt x="0" y="227075"/>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1847090" y="2446022"/>
            <a:ext cx="504825" cy="227329"/>
          </a:xfrm>
          <a:custGeom>
            <a:avLst/>
            <a:gdLst/>
            <a:ahLst/>
            <a:cxnLst/>
            <a:rect l="l" t="t" r="r" b="b"/>
            <a:pathLst>
              <a:path w="504825" h="227330">
                <a:moveTo>
                  <a:pt x="0" y="227075"/>
                </a:moveTo>
                <a:lnTo>
                  <a:pt x="504444" y="227075"/>
                </a:lnTo>
                <a:lnTo>
                  <a:pt x="504444" y="0"/>
                </a:lnTo>
                <a:lnTo>
                  <a:pt x="0" y="0"/>
                </a:lnTo>
                <a:lnTo>
                  <a:pt x="0" y="227075"/>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2350007" y="2446022"/>
            <a:ext cx="464820" cy="227329"/>
          </a:xfrm>
          <a:custGeom>
            <a:avLst/>
            <a:gdLst/>
            <a:ahLst/>
            <a:cxnLst/>
            <a:rect l="l" t="t" r="r" b="b"/>
            <a:pathLst>
              <a:path w="464819" h="227330">
                <a:moveTo>
                  <a:pt x="0" y="227075"/>
                </a:moveTo>
                <a:lnTo>
                  <a:pt x="464819" y="227075"/>
                </a:lnTo>
                <a:lnTo>
                  <a:pt x="464819" y="0"/>
                </a:lnTo>
                <a:lnTo>
                  <a:pt x="0" y="0"/>
                </a:lnTo>
                <a:lnTo>
                  <a:pt x="0" y="227075"/>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2813306" y="2446022"/>
            <a:ext cx="459105" cy="227329"/>
          </a:xfrm>
          <a:custGeom>
            <a:avLst/>
            <a:gdLst/>
            <a:ahLst/>
            <a:cxnLst/>
            <a:rect l="l" t="t" r="r" b="b"/>
            <a:pathLst>
              <a:path w="459104" h="227330">
                <a:moveTo>
                  <a:pt x="0" y="227075"/>
                </a:moveTo>
                <a:lnTo>
                  <a:pt x="458723" y="227075"/>
                </a:lnTo>
                <a:lnTo>
                  <a:pt x="458723" y="0"/>
                </a:lnTo>
                <a:lnTo>
                  <a:pt x="0" y="0"/>
                </a:lnTo>
                <a:lnTo>
                  <a:pt x="0" y="227075"/>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3268981" y="2446022"/>
            <a:ext cx="443865" cy="227329"/>
          </a:xfrm>
          <a:custGeom>
            <a:avLst/>
            <a:gdLst/>
            <a:ahLst/>
            <a:cxnLst/>
            <a:rect l="l" t="t" r="r" b="b"/>
            <a:pathLst>
              <a:path w="443864" h="227330">
                <a:moveTo>
                  <a:pt x="0" y="227075"/>
                </a:moveTo>
                <a:lnTo>
                  <a:pt x="443484" y="227075"/>
                </a:lnTo>
                <a:lnTo>
                  <a:pt x="443484" y="0"/>
                </a:lnTo>
                <a:lnTo>
                  <a:pt x="0" y="0"/>
                </a:lnTo>
                <a:lnTo>
                  <a:pt x="0" y="227075"/>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870203" y="2671574"/>
            <a:ext cx="135890" cy="186055"/>
          </a:xfrm>
          <a:custGeom>
            <a:avLst/>
            <a:gdLst/>
            <a:ahLst/>
            <a:cxnLst/>
            <a:rect l="l" t="t" r="r" b="b"/>
            <a:pathLst>
              <a:path w="135890" h="186055">
                <a:moveTo>
                  <a:pt x="0" y="185927"/>
                </a:moveTo>
                <a:lnTo>
                  <a:pt x="135636" y="185927"/>
                </a:lnTo>
                <a:lnTo>
                  <a:pt x="135636" y="0"/>
                </a:lnTo>
                <a:lnTo>
                  <a:pt x="0" y="0"/>
                </a:lnTo>
                <a:lnTo>
                  <a:pt x="0" y="185927"/>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1005841" y="2671574"/>
            <a:ext cx="845819" cy="186055"/>
          </a:xfrm>
          <a:custGeom>
            <a:avLst/>
            <a:gdLst/>
            <a:ahLst/>
            <a:cxnLst/>
            <a:rect l="l" t="t" r="r" b="b"/>
            <a:pathLst>
              <a:path w="845819" h="186055">
                <a:moveTo>
                  <a:pt x="0" y="185927"/>
                </a:moveTo>
                <a:lnTo>
                  <a:pt x="845820" y="185927"/>
                </a:lnTo>
                <a:lnTo>
                  <a:pt x="845820" y="0"/>
                </a:lnTo>
                <a:lnTo>
                  <a:pt x="0" y="0"/>
                </a:lnTo>
                <a:lnTo>
                  <a:pt x="0" y="185927"/>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1847090" y="2671574"/>
            <a:ext cx="504825" cy="186055"/>
          </a:xfrm>
          <a:custGeom>
            <a:avLst/>
            <a:gdLst/>
            <a:ahLst/>
            <a:cxnLst/>
            <a:rect l="l" t="t" r="r" b="b"/>
            <a:pathLst>
              <a:path w="504825" h="186055">
                <a:moveTo>
                  <a:pt x="0" y="185927"/>
                </a:moveTo>
                <a:lnTo>
                  <a:pt x="504444" y="185927"/>
                </a:lnTo>
                <a:lnTo>
                  <a:pt x="504444" y="0"/>
                </a:lnTo>
                <a:lnTo>
                  <a:pt x="0" y="0"/>
                </a:lnTo>
                <a:lnTo>
                  <a:pt x="0" y="185927"/>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2350007" y="2671574"/>
            <a:ext cx="464820" cy="186055"/>
          </a:xfrm>
          <a:custGeom>
            <a:avLst/>
            <a:gdLst/>
            <a:ahLst/>
            <a:cxnLst/>
            <a:rect l="l" t="t" r="r" b="b"/>
            <a:pathLst>
              <a:path w="464819" h="186055">
                <a:moveTo>
                  <a:pt x="0" y="185927"/>
                </a:moveTo>
                <a:lnTo>
                  <a:pt x="464819" y="185927"/>
                </a:lnTo>
                <a:lnTo>
                  <a:pt x="464819" y="0"/>
                </a:lnTo>
                <a:lnTo>
                  <a:pt x="0" y="0"/>
                </a:lnTo>
                <a:lnTo>
                  <a:pt x="0" y="185927"/>
                </a:lnTo>
                <a:close/>
              </a:path>
            </a:pathLst>
          </a:custGeom>
          <a:solidFill>
            <a:srgbClr val="B09F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2813306" y="2671574"/>
            <a:ext cx="459105" cy="186055"/>
          </a:xfrm>
          <a:custGeom>
            <a:avLst/>
            <a:gdLst/>
            <a:ahLst/>
            <a:cxnLst/>
            <a:rect l="l" t="t" r="r" b="b"/>
            <a:pathLst>
              <a:path w="459104" h="186055">
                <a:moveTo>
                  <a:pt x="0" y="185927"/>
                </a:moveTo>
                <a:lnTo>
                  <a:pt x="458723" y="185927"/>
                </a:lnTo>
                <a:lnTo>
                  <a:pt x="458723" y="0"/>
                </a:lnTo>
                <a:lnTo>
                  <a:pt x="0" y="0"/>
                </a:lnTo>
                <a:lnTo>
                  <a:pt x="0" y="185927"/>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3268981" y="2671574"/>
            <a:ext cx="443865" cy="186055"/>
          </a:xfrm>
          <a:custGeom>
            <a:avLst/>
            <a:gdLst/>
            <a:ahLst/>
            <a:cxnLst/>
            <a:rect l="l" t="t" r="r" b="b"/>
            <a:pathLst>
              <a:path w="443864" h="186055">
                <a:moveTo>
                  <a:pt x="0" y="185927"/>
                </a:moveTo>
                <a:lnTo>
                  <a:pt x="443484" y="185927"/>
                </a:lnTo>
                <a:lnTo>
                  <a:pt x="443484" y="0"/>
                </a:lnTo>
                <a:lnTo>
                  <a:pt x="0" y="0"/>
                </a:lnTo>
                <a:lnTo>
                  <a:pt x="0" y="185927"/>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870203" y="2855976"/>
            <a:ext cx="135890" cy="198120"/>
          </a:xfrm>
          <a:custGeom>
            <a:avLst/>
            <a:gdLst/>
            <a:ahLst/>
            <a:cxnLst/>
            <a:rect l="l" t="t" r="r" b="b"/>
            <a:pathLst>
              <a:path w="135890" h="198119">
                <a:moveTo>
                  <a:pt x="0" y="198120"/>
                </a:moveTo>
                <a:lnTo>
                  <a:pt x="135636" y="198120"/>
                </a:lnTo>
                <a:lnTo>
                  <a:pt x="135636" y="0"/>
                </a:lnTo>
                <a:lnTo>
                  <a:pt x="0" y="0"/>
                </a:lnTo>
                <a:lnTo>
                  <a:pt x="0" y="19812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1005841" y="2855976"/>
            <a:ext cx="845819" cy="198120"/>
          </a:xfrm>
          <a:custGeom>
            <a:avLst/>
            <a:gdLst/>
            <a:ahLst/>
            <a:cxnLst/>
            <a:rect l="l" t="t" r="r" b="b"/>
            <a:pathLst>
              <a:path w="845819" h="198119">
                <a:moveTo>
                  <a:pt x="0" y="198120"/>
                </a:moveTo>
                <a:lnTo>
                  <a:pt x="845820" y="198120"/>
                </a:lnTo>
                <a:lnTo>
                  <a:pt x="845820" y="0"/>
                </a:lnTo>
                <a:lnTo>
                  <a:pt x="0" y="0"/>
                </a:lnTo>
                <a:lnTo>
                  <a:pt x="0" y="198120"/>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1847090" y="2855976"/>
            <a:ext cx="504825" cy="198120"/>
          </a:xfrm>
          <a:custGeom>
            <a:avLst/>
            <a:gdLst/>
            <a:ahLst/>
            <a:cxnLst/>
            <a:rect l="l" t="t" r="r" b="b"/>
            <a:pathLst>
              <a:path w="504825" h="198119">
                <a:moveTo>
                  <a:pt x="0" y="198120"/>
                </a:moveTo>
                <a:lnTo>
                  <a:pt x="504444" y="198120"/>
                </a:lnTo>
                <a:lnTo>
                  <a:pt x="504444" y="0"/>
                </a:lnTo>
                <a:lnTo>
                  <a:pt x="0" y="0"/>
                </a:lnTo>
                <a:lnTo>
                  <a:pt x="0" y="19812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2350007" y="2855976"/>
            <a:ext cx="464820" cy="198120"/>
          </a:xfrm>
          <a:custGeom>
            <a:avLst/>
            <a:gdLst/>
            <a:ahLst/>
            <a:cxnLst/>
            <a:rect l="l" t="t" r="r" b="b"/>
            <a:pathLst>
              <a:path w="464819" h="198119">
                <a:moveTo>
                  <a:pt x="0" y="198120"/>
                </a:moveTo>
                <a:lnTo>
                  <a:pt x="464819" y="198120"/>
                </a:lnTo>
                <a:lnTo>
                  <a:pt x="464819" y="0"/>
                </a:lnTo>
                <a:lnTo>
                  <a:pt x="0" y="0"/>
                </a:lnTo>
                <a:lnTo>
                  <a:pt x="0" y="198120"/>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p:nvPr/>
        </p:nvSpPr>
        <p:spPr>
          <a:xfrm>
            <a:off x="2813306" y="2855976"/>
            <a:ext cx="459105" cy="198120"/>
          </a:xfrm>
          <a:custGeom>
            <a:avLst/>
            <a:gdLst/>
            <a:ahLst/>
            <a:cxnLst/>
            <a:rect l="l" t="t" r="r" b="b"/>
            <a:pathLst>
              <a:path w="459104" h="198119">
                <a:moveTo>
                  <a:pt x="0" y="198120"/>
                </a:moveTo>
                <a:lnTo>
                  <a:pt x="458723" y="198120"/>
                </a:lnTo>
                <a:lnTo>
                  <a:pt x="458723" y="0"/>
                </a:lnTo>
                <a:lnTo>
                  <a:pt x="0" y="0"/>
                </a:lnTo>
                <a:lnTo>
                  <a:pt x="0" y="198120"/>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p:nvPr/>
        </p:nvSpPr>
        <p:spPr>
          <a:xfrm>
            <a:off x="3268981" y="2855976"/>
            <a:ext cx="443865" cy="198120"/>
          </a:xfrm>
          <a:custGeom>
            <a:avLst/>
            <a:gdLst/>
            <a:ahLst/>
            <a:cxnLst/>
            <a:rect l="l" t="t" r="r" b="b"/>
            <a:pathLst>
              <a:path w="443864" h="198119">
                <a:moveTo>
                  <a:pt x="0" y="198120"/>
                </a:moveTo>
                <a:lnTo>
                  <a:pt x="443484" y="198120"/>
                </a:lnTo>
                <a:lnTo>
                  <a:pt x="443484" y="0"/>
                </a:lnTo>
                <a:lnTo>
                  <a:pt x="0" y="0"/>
                </a:lnTo>
                <a:lnTo>
                  <a:pt x="0" y="19812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3709417" y="2855976"/>
            <a:ext cx="441959" cy="198120"/>
          </a:xfrm>
          <a:custGeom>
            <a:avLst/>
            <a:gdLst/>
            <a:ahLst/>
            <a:cxnLst/>
            <a:rect l="l" t="t" r="r" b="b"/>
            <a:pathLst>
              <a:path w="441960" h="198119">
                <a:moveTo>
                  <a:pt x="0" y="198120"/>
                </a:moveTo>
                <a:lnTo>
                  <a:pt x="441960" y="198120"/>
                </a:lnTo>
                <a:lnTo>
                  <a:pt x="441960" y="0"/>
                </a:lnTo>
                <a:lnTo>
                  <a:pt x="0" y="0"/>
                </a:lnTo>
                <a:lnTo>
                  <a:pt x="0" y="198120"/>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870203" y="3052574"/>
            <a:ext cx="135890" cy="193675"/>
          </a:xfrm>
          <a:custGeom>
            <a:avLst/>
            <a:gdLst/>
            <a:ahLst/>
            <a:cxnLst/>
            <a:rect l="l" t="t" r="r" b="b"/>
            <a:pathLst>
              <a:path w="135890" h="193675">
                <a:moveTo>
                  <a:pt x="0" y="193548"/>
                </a:moveTo>
                <a:lnTo>
                  <a:pt x="135636" y="193548"/>
                </a:lnTo>
                <a:lnTo>
                  <a:pt x="135636" y="0"/>
                </a:lnTo>
                <a:lnTo>
                  <a:pt x="0" y="0"/>
                </a:lnTo>
                <a:lnTo>
                  <a:pt x="0" y="193548"/>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3"/>
          <p:cNvSpPr/>
          <p:nvPr/>
        </p:nvSpPr>
        <p:spPr>
          <a:xfrm>
            <a:off x="1005841" y="3052574"/>
            <a:ext cx="845819" cy="193675"/>
          </a:xfrm>
          <a:custGeom>
            <a:avLst/>
            <a:gdLst/>
            <a:ahLst/>
            <a:cxnLst/>
            <a:rect l="l" t="t" r="r" b="b"/>
            <a:pathLst>
              <a:path w="845819" h="193675">
                <a:moveTo>
                  <a:pt x="0" y="193548"/>
                </a:moveTo>
                <a:lnTo>
                  <a:pt x="845820" y="193548"/>
                </a:lnTo>
                <a:lnTo>
                  <a:pt x="845820" y="0"/>
                </a:lnTo>
                <a:lnTo>
                  <a:pt x="0" y="0"/>
                </a:lnTo>
                <a:lnTo>
                  <a:pt x="0" y="193548"/>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64"/>
          <p:cNvSpPr/>
          <p:nvPr/>
        </p:nvSpPr>
        <p:spPr>
          <a:xfrm>
            <a:off x="1847090" y="3052574"/>
            <a:ext cx="504825" cy="193675"/>
          </a:xfrm>
          <a:custGeom>
            <a:avLst/>
            <a:gdLst/>
            <a:ahLst/>
            <a:cxnLst/>
            <a:rect l="l" t="t" r="r" b="b"/>
            <a:pathLst>
              <a:path w="504825" h="193675">
                <a:moveTo>
                  <a:pt x="0" y="193548"/>
                </a:moveTo>
                <a:lnTo>
                  <a:pt x="504444" y="193548"/>
                </a:lnTo>
                <a:lnTo>
                  <a:pt x="504444" y="0"/>
                </a:lnTo>
                <a:lnTo>
                  <a:pt x="0" y="0"/>
                </a:lnTo>
                <a:lnTo>
                  <a:pt x="0" y="193548"/>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2350007" y="3052574"/>
            <a:ext cx="464820" cy="193675"/>
          </a:xfrm>
          <a:custGeom>
            <a:avLst/>
            <a:gdLst/>
            <a:ahLst/>
            <a:cxnLst/>
            <a:rect l="l" t="t" r="r" b="b"/>
            <a:pathLst>
              <a:path w="464819" h="193675">
                <a:moveTo>
                  <a:pt x="0" y="193548"/>
                </a:moveTo>
                <a:lnTo>
                  <a:pt x="464819" y="193548"/>
                </a:lnTo>
                <a:lnTo>
                  <a:pt x="464819" y="0"/>
                </a:lnTo>
                <a:lnTo>
                  <a:pt x="0" y="0"/>
                </a:lnTo>
                <a:lnTo>
                  <a:pt x="0" y="193548"/>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2813306" y="3052574"/>
            <a:ext cx="459105" cy="193675"/>
          </a:xfrm>
          <a:custGeom>
            <a:avLst/>
            <a:gdLst/>
            <a:ahLst/>
            <a:cxnLst/>
            <a:rect l="l" t="t" r="r" b="b"/>
            <a:pathLst>
              <a:path w="459104" h="193675">
                <a:moveTo>
                  <a:pt x="0" y="193548"/>
                </a:moveTo>
                <a:lnTo>
                  <a:pt x="458723" y="193548"/>
                </a:lnTo>
                <a:lnTo>
                  <a:pt x="458723" y="0"/>
                </a:lnTo>
                <a:lnTo>
                  <a:pt x="0" y="0"/>
                </a:lnTo>
                <a:lnTo>
                  <a:pt x="0" y="193548"/>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3268979" y="3052572"/>
            <a:ext cx="882650" cy="196850"/>
          </a:xfrm>
          <a:custGeom>
            <a:avLst/>
            <a:gdLst/>
            <a:ahLst/>
            <a:cxnLst/>
            <a:rect l="l" t="t" r="r" b="b"/>
            <a:pathLst>
              <a:path w="882650" h="196850">
                <a:moveTo>
                  <a:pt x="0" y="196596"/>
                </a:moveTo>
                <a:lnTo>
                  <a:pt x="882396" y="196596"/>
                </a:lnTo>
                <a:lnTo>
                  <a:pt x="882396" y="0"/>
                </a:lnTo>
                <a:lnTo>
                  <a:pt x="0" y="0"/>
                </a:lnTo>
                <a:lnTo>
                  <a:pt x="0" y="196596"/>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870203" y="3246120"/>
            <a:ext cx="135890" cy="189230"/>
          </a:xfrm>
          <a:custGeom>
            <a:avLst/>
            <a:gdLst/>
            <a:ahLst/>
            <a:cxnLst/>
            <a:rect l="l" t="t" r="r" b="b"/>
            <a:pathLst>
              <a:path w="135890" h="189229">
                <a:moveTo>
                  <a:pt x="0" y="188975"/>
                </a:moveTo>
                <a:lnTo>
                  <a:pt x="135636" y="188975"/>
                </a:lnTo>
                <a:lnTo>
                  <a:pt x="135636" y="0"/>
                </a:lnTo>
                <a:lnTo>
                  <a:pt x="0" y="0"/>
                </a:lnTo>
                <a:lnTo>
                  <a:pt x="0" y="188975"/>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1005841" y="3246120"/>
            <a:ext cx="845819" cy="189230"/>
          </a:xfrm>
          <a:custGeom>
            <a:avLst/>
            <a:gdLst/>
            <a:ahLst/>
            <a:cxnLst/>
            <a:rect l="l" t="t" r="r" b="b"/>
            <a:pathLst>
              <a:path w="845819" h="189229">
                <a:moveTo>
                  <a:pt x="0" y="188975"/>
                </a:moveTo>
                <a:lnTo>
                  <a:pt x="845820" y="188975"/>
                </a:lnTo>
                <a:lnTo>
                  <a:pt x="845820" y="0"/>
                </a:lnTo>
                <a:lnTo>
                  <a:pt x="0" y="0"/>
                </a:lnTo>
                <a:lnTo>
                  <a:pt x="0" y="188975"/>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p:nvPr/>
        </p:nvSpPr>
        <p:spPr>
          <a:xfrm>
            <a:off x="1847090" y="3246120"/>
            <a:ext cx="504825" cy="189230"/>
          </a:xfrm>
          <a:custGeom>
            <a:avLst/>
            <a:gdLst/>
            <a:ahLst/>
            <a:cxnLst/>
            <a:rect l="l" t="t" r="r" b="b"/>
            <a:pathLst>
              <a:path w="504825" h="189229">
                <a:moveTo>
                  <a:pt x="0" y="188975"/>
                </a:moveTo>
                <a:lnTo>
                  <a:pt x="504444" y="188975"/>
                </a:lnTo>
                <a:lnTo>
                  <a:pt x="504444" y="0"/>
                </a:lnTo>
                <a:lnTo>
                  <a:pt x="0" y="0"/>
                </a:lnTo>
                <a:lnTo>
                  <a:pt x="0" y="188975"/>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p:nvPr/>
        </p:nvSpPr>
        <p:spPr>
          <a:xfrm>
            <a:off x="2350007" y="3246120"/>
            <a:ext cx="464820" cy="189230"/>
          </a:xfrm>
          <a:custGeom>
            <a:avLst/>
            <a:gdLst/>
            <a:ahLst/>
            <a:cxnLst/>
            <a:rect l="l" t="t" r="r" b="b"/>
            <a:pathLst>
              <a:path w="464819" h="189229">
                <a:moveTo>
                  <a:pt x="0" y="188975"/>
                </a:moveTo>
                <a:lnTo>
                  <a:pt x="464819" y="188975"/>
                </a:lnTo>
                <a:lnTo>
                  <a:pt x="464819" y="0"/>
                </a:lnTo>
                <a:lnTo>
                  <a:pt x="0" y="0"/>
                </a:lnTo>
                <a:lnTo>
                  <a:pt x="0" y="188975"/>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2813306" y="3246120"/>
            <a:ext cx="459105" cy="189230"/>
          </a:xfrm>
          <a:custGeom>
            <a:avLst/>
            <a:gdLst/>
            <a:ahLst/>
            <a:cxnLst/>
            <a:rect l="l" t="t" r="r" b="b"/>
            <a:pathLst>
              <a:path w="459104" h="189229">
                <a:moveTo>
                  <a:pt x="0" y="188975"/>
                </a:moveTo>
                <a:lnTo>
                  <a:pt x="458723" y="188975"/>
                </a:lnTo>
                <a:lnTo>
                  <a:pt x="458723" y="0"/>
                </a:lnTo>
                <a:lnTo>
                  <a:pt x="0" y="0"/>
                </a:lnTo>
                <a:lnTo>
                  <a:pt x="0" y="188975"/>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3268981" y="3246120"/>
            <a:ext cx="443865" cy="189230"/>
          </a:xfrm>
          <a:custGeom>
            <a:avLst/>
            <a:gdLst/>
            <a:ahLst/>
            <a:cxnLst/>
            <a:rect l="l" t="t" r="r" b="b"/>
            <a:pathLst>
              <a:path w="443864" h="189229">
                <a:moveTo>
                  <a:pt x="0" y="188975"/>
                </a:moveTo>
                <a:lnTo>
                  <a:pt x="443484" y="188975"/>
                </a:lnTo>
                <a:lnTo>
                  <a:pt x="443484" y="0"/>
                </a:lnTo>
                <a:lnTo>
                  <a:pt x="0" y="0"/>
                </a:lnTo>
                <a:lnTo>
                  <a:pt x="0" y="188975"/>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3709417" y="3246120"/>
            <a:ext cx="441959" cy="189230"/>
          </a:xfrm>
          <a:custGeom>
            <a:avLst/>
            <a:gdLst/>
            <a:ahLst/>
            <a:cxnLst/>
            <a:rect l="l" t="t" r="r" b="b"/>
            <a:pathLst>
              <a:path w="441960" h="189229">
                <a:moveTo>
                  <a:pt x="0" y="188975"/>
                </a:moveTo>
                <a:lnTo>
                  <a:pt x="441960" y="188975"/>
                </a:lnTo>
                <a:lnTo>
                  <a:pt x="441960" y="0"/>
                </a:lnTo>
                <a:lnTo>
                  <a:pt x="0" y="0"/>
                </a:lnTo>
                <a:lnTo>
                  <a:pt x="0" y="188975"/>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75"/>
          <p:cNvSpPr/>
          <p:nvPr/>
        </p:nvSpPr>
        <p:spPr>
          <a:xfrm>
            <a:off x="870203" y="3433571"/>
            <a:ext cx="135890" cy="143510"/>
          </a:xfrm>
          <a:custGeom>
            <a:avLst/>
            <a:gdLst/>
            <a:ahLst/>
            <a:cxnLst/>
            <a:rect l="l" t="t" r="r" b="b"/>
            <a:pathLst>
              <a:path w="135890" h="143510">
                <a:moveTo>
                  <a:pt x="0" y="143255"/>
                </a:moveTo>
                <a:lnTo>
                  <a:pt x="135636" y="143255"/>
                </a:lnTo>
                <a:lnTo>
                  <a:pt x="135636" y="0"/>
                </a:lnTo>
                <a:lnTo>
                  <a:pt x="0" y="0"/>
                </a:lnTo>
                <a:lnTo>
                  <a:pt x="0" y="143255"/>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1005841" y="3433571"/>
            <a:ext cx="845819" cy="143510"/>
          </a:xfrm>
          <a:custGeom>
            <a:avLst/>
            <a:gdLst/>
            <a:ahLst/>
            <a:cxnLst/>
            <a:rect l="l" t="t" r="r" b="b"/>
            <a:pathLst>
              <a:path w="845819" h="143510">
                <a:moveTo>
                  <a:pt x="0" y="143255"/>
                </a:moveTo>
                <a:lnTo>
                  <a:pt x="845820" y="143255"/>
                </a:lnTo>
                <a:lnTo>
                  <a:pt x="845820" y="0"/>
                </a:lnTo>
                <a:lnTo>
                  <a:pt x="0" y="0"/>
                </a:lnTo>
                <a:lnTo>
                  <a:pt x="0" y="143255"/>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1847090" y="3433571"/>
            <a:ext cx="504825" cy="143510"/>
          </a:xfrm>
          <a:custGeom>
            <a:avLst/>
            <a:gdLst/>
            <a:ahLst/>
            <a:cxnLst/>
            <a:rect l="l" t="t" r="r" b="b"/>
            <a:pathLst>
              <a:path w="504825" h="143510">
                <a:moveTo>
                  <a:pt x="0" y="143255"/>
                </a:moveTo>
                <a:lnTo>
                  <a:pt x="504444" y="143255"/>
                </a:lnTo>
                <a:lnTo>
                  <a:pt x="504444" y="0"/>
                </a:lnTo>
                <a:lnTo>
                  <a:pt x="0" y="0"/>
                </a:lnTo>
                <a:lnTo>
                  <a:pt x="0" y="143255"/>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2350007" y="3433571"/>
            <a:ext cx="464820" cy="143510"/>
          </a:xfrm>
          <a:custGeom>
            <a:avLst/>
            <a:gdLst/>
            <a:ahLst/>
            <a:cxnLst/>
            <a:rect l="l" t="t" r="r" b="b"/>
            <a:pathLst>
              <a:path w="464819" h="143510">
                <a:moveTo>
                  <a:pt x="0" y="143255"/>
                </a:moveTo>
                <a:lnTo>
                  <a:pt x="464819" y="143255"/>
                </a:lnTo>
                <a:lnTo>
                  <a:pt x="464819" y="0"/>
                </a:lnTo>
                <a:lnTo>
                  <a:pt x="0" y="0"/>
                </a:lnTo>
                <a:lnTo>
                  <a:pt x="0" y="143255"/>
                </a:lnTo>
                <a:close/>
              </a:path>
            </a:pathLst>
          </a:custGeom>
          <a:solidFill>
            <a:srgbClr val="B09F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2813306" y="3433571"/>
            <a:ext cx="459105" cy="143510"/>
          </a:xfrm>
          <a:custGeom>
            <a:avLst/>
            <a:gdLst/>
            <a:ahLst/>
            <a:cxnLst/>
            <a:rect l="l" t="t" r="r" b="b"/>
            <a:pathLst>
              <a:path w="459104" h="143510">
                <a:moveTo>
                  <a:pt x="0" y="143255"/>
                </a:moveTo>
                <a:lnTo>
                  <a:pt x="458723" y="143255"/>
                </a:lnTo>
                <a:lnTo>
                  <a:pt x="458723" y="0"/>
                </a:lnTo>
                <a:lnTo>
                  <a:pt x="0" y="0"/>
                </a:lnTo>
                <a:lnTo>
                  <a:pt x="0" y="143255"/>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3268981" y="3433571"/>
            <a:ext cx="443865" cy="143510"/>
          </a:xfrm>
          <a:custGeom>
            <a:avLst/>
            <a:gdLst/>
            <a:ahLst/>
            <a:cxnLst/>
            <a:rect l="l" t="t" r="r" b="b"/>
            <a:pathLst>
              <a:path w="443864" h="143510">
                <a:moveTo>
                  <a:pt x="0" y="143255"/>
                </a:moveTo>
                <a:lnTo>
                  <a:pt x="443484" y="143255"/>
                </a:lnTo>
                <a:lnTo>
                  <a:pt x="443484" y="0"/>
                </a:lnTo>
                <a:lnTo>
                  <a:pt x="0" y="0"/>
                </a:lnTo>
                <a:lnTo>
                  <a:pt x="0" y="143255"/>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3709417" y="3433571"/>
            <a:ext cx="441959" cy="143510"/>
          </a:xfrm>
          <a:custGeom>
            <a:avLst/>
            <a:gdLst/>
            <a:ahLst/>
            <a:cxnLst/>
            <a:rect l="l" t="t" r="r" b="b"/>
            <a:pathLst>
              <a:path w="441960" h="143510">
                <a:moveTo>
                  <a:pt x="0" y="143255"/>
                </a:moveTo>
                <a:lnTo>
                  <a:pt x="441960" y="143255"/>
                </a:lnTo>
                <a:lnTo>
                  <a:pt x="441960" y="0"/>
                </a:lnTo>
                <a:lnTo>
                  <a:pt x="0" y="0"/>
                </a:lnTo>
                <a:lnTo>
                  <a:pt x="0" y="143255"/>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p:nvPr/>
        </p:nvSpPr>
        <p:spPr>
          <a:xfrm>
            <a:off x="4149852" y="3433571"/>
            <a:ext cx="449580" cy="143510"/>
          </a:xfrm>
          <a:custGeom>
            <a:avLst/>
            <a:gdLst/>
            <a:ahLst/>
            <a:cxnLst/>
            <a:rect l="l" t="t" r="r" b="b"/>
            <a:pathLst>
              <a:path w="449579" h="143510">
                <a:moveTo>
                  <a:pt x="0" y="143255"/>
                </a:moveTo>
                <a:lnTo>
                  <a:pt x="449579" y="143255"/>
                </a:lnTo>
                <a:lnTo>
                  <a:pt x="449579" y="0"/>
                </a:lnTo>
                <a:lnTo>
                  <a:pt x="0" y="0"/>
                </a:lnTo>
                <a:lnTo>
                  <a:pt x="0" y="143255"/>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bject 83"/>
          <p:cNvSpPr/>
          <p:nvPr/>
        </p:nvSpPr>
        <p:spPr>
          <a:xfrm>
            <a:off x="870203" y="3576828"/>
            <a:ext cx="135890" cy="187960"/>
          </a:xfrm>
          <a:custGeom>
            <a:avLst/>
            <a:gdLst/>
            <a:ahLst/>
            <a:cxnLst/>
            <a:rect l="l" t="t" r="r" b="b"/>
            <a:pathLst>
              <a:path w="135890" h="187960">
                <a:moveTo>
                  <a:pt x="0" y="187452"/>
                </a:moveTo>
                <a:lnTo>
                  <a:pt x="135636" y="187452"/>
                </a:lnTo>
                <a:lnTo>
                  <a:pt x="135636" y="0"/>
                </a:lnTo>
                <a:lnTo>
                  <a:pt x="0" y="0"/>
                </a:lnTo>
                <a:lnTo>
                  <a:pt x="0" y="187452"/>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bject 84"/>
          <p:cNvSpPr/>
          <p:nvPr/>
        </p:nvSpPr>
        <p:spPr>
          <a:xfrm>
            <a:off x="1005841" y="3576828"/>
            <a:ext cx="845819" cy="187960"/>
          </a:xfrm>
          <a:custGeom>
            <a:avLst/>
            <a:gdLst/>
            <a:ahLst/>
            <a:cxnLst/>
            <a:rect l="l" t="t" r="r" b="b"/>
            <a:pathLst>
              <a:path w="845819" h="187960">
                <a:moveTo>
                  <a:pt x="0" y="187452"/>
                </a:moveTo>
                <a:lnTo>
                  <a:pt x="845820" y="187452"/>
                </a:lnTo>
                <a:lnTo>
                  <a:pt x="845820" y="0"/>
                </a:lnTo>
                <a:lnTo>
                  <a:pt x="0" y="0"/>
                </a:lnTo>
                <a:lnTo>
                  <a:pt x="0" y="187452"/>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p:nvPr/>
        </p:nvSpPr>
        <p:spPr>
          <a:xfrm>
            <a:off x="1847090" y="3576828"/>
            <a:ext cx="504825" cy="187960"/>
          </a:xfrm>
          <a:custGeom>
            <a:avLst/>
            <a:gdLst/>
            <a:ahLst/>
            <a:cxnLst/>
            <a:rect l="l" t="t" r="r" b="b"/>
            <a:pathLst>
              <a:path w="504825" h="187960">
                <a:moveTo>
                  <a:pt x="0" y="187452"/>
                </a:moveTo>
                <a:lnTo>
                  <a:pt x="504444" y="187452"/>
                </a:lnTo>
                <a:lnTo>
                  <a:pt x="504444" y="0"/>
                </a:lnTo>
                <a:lnTo>
                  <a:pt x="0" y="0"/>
                </a:lnTo>
                <a:lnTo>
                  <a:pt x="0" y="187452"/>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bject 86"/>
          <p:cNvSpPr/>
          <p:nvPr/>
        </p:nvSpPr>
        <p:spPr>
          <a:xfrm>
            <a:off x="2350007" y="3576828"/>
            <a:ext cx="464820" cy="187960"/>
          </a:xfrm>
          <a:custGeom>
            <a:avLst/>
            <a:gdLst/>
            <a:ahLst/>
            <a:cxnLst/>
            <a:rect l="l" t="t" r="r" b="b"/>
            <a:pathLst>
              <a:path w="464819" h="187960">
                <a:moveTo>
                  <a:pt x="0" y="187452"/>
                </a:moveTo>
                <a:lnTo>
                  <a:pt x="464819" y="187452"/>
                </a:lnTo>
                <a:lnTo>
                  <a:pt x="464819" y="0"/>
                </a:lnTo>
                <a:lnTo>
                  <a:pt x="0" y="0"/>
                </a:lnTo>
                <a:lnTo>
                  <a:pt x="0" y="187452"/>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2813306" y="3576828"/>
            <a:ext cx="459105" cy="187960"/>
          </a:xfrm>
          <a:custGeom>
            <a:avLst/>
            <a:gdLst/>
            <a:ahLst/>
            <a:cxnLst/>
            <a:rect l="l" t="t" r="r" b="b"/>
            <a:pathLst>
              <a:path w="459104" h="187960">
                <a:moveTo>
                  <a:pt x="0" y="187452"/>
                </a:moveTo>
                <a:lnTo>
                  <a:pt x="458723" y="187452"/>
                </a:lnTo>
                <a:lnTo>
                  <a:pt x="458723" y="0"/>
                </a:lnTo>
                <a:lnTo>
                  <a:pt x="0" y="0"/>
                </a:lnTo>
                <a:lnTo>
                  <a:pt x="0" y="187452"/>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p:nvPr/>
        </p:nvSpPr>
        <p:spPr>
          <a:xfrm>
            <a:off x="3268981" y="3576828"/>
            <a:ext cx="443865" cy="187960"/>
          </a:xfrm>
          <a:custGeom>
            <a:avLst/>
            <a:gdLst/>
            <a:ahLst/>
            <a:cxnLst/>
            <a:rect l="l" t="t" r="r" b="b"/>
            <a:pathLst>
              <a:path w="443864" h="187960">
                <a:moveTo>
                  <a:pt x="0" y="187452"/>
                </a:moveTo>
                <a:lnTo>
                  <a:pt x="443484" y="187452"/>
                </a:lnTo>
                <a:lnTo>
                  <a:pt x="443484" y="0"/>
                </a:lnTo>
                <a:lnTo>
                  <a:pt x="0" y="0"/>
                </a:lnTo>
                <a:lnTo>
                  <a:pt x="0" y="187452"/>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bject 89"/>
          <p:cNvSpPr/>
          <p:nvPr/>
        </p:nvSpPr>
        <p:spPr>
          <a:xfrm>
            <a:off x="3709417" y="3576828"/>
            <a:ext cx="441959" cy="187960"/>
          </a:xfrm>
          <a:custGeom>
            <a:avLst/>
            <a:gdLst/>
            <a:ahLst/>
            <a:cxnLst/>
            <a:rect l="l" t="t" r="r" b="b"/>
            <a:pathLst>
              <a:path w="441960" h="187960">
                <a:moveTo>
                  <a:pt x="0" y="187452"/>
                </a:moveTo>
                <a:lnTo>
                  <a:pt x="441960" y="187452"/>
                </a:lnTo>
                <a:lnTo>
                  <a:pt x="441960" y="0"/>
                </a:lnTo>
                <a:lnTo>
                  <a:pt x="0" y="0"/>
                </a:lnTo>
                <a:lnTo>
                  <a:pt x="0" y="187452"/>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90"/>
          <p:cNvSpPr/>
          <p:nvPr/>
        </p:nvSpPr>
        <p:spPr>
          <a:xfrm>
            <a:off x="4149852" y="3576828"/>
            <a:ext cx="449580" cy="187960"/>
          </a:xfrm>
          <a:custGeom>
            <a:avLst/>
            <a:gdLst/>
            <a:ahLst/>
            <a:cxnLst/>
            <a:rect l="l" t="t" r="r" b="b"/>
            <a:pathLst>
              <a:path w="449579" h="187960">
                <a:moveTo>
                  <a:pt x="0" y="187452"/>
                </a:moveTo>
                <a:lnTo>
                  <a:pt x="449579" y="187452"/>
                </a:lnTo>
                <a:lnTo>
                  <a:pt x="449579" y="0"/>
                </a:lnTo>
                <a:lnTo>
                  <a:pt x="0" y="0"/>
                </a:lnTo>
                <a:lnTo>
                  <a:pt x="0" y="187452"/>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91"/>
          <p:cNvSpPr/>
          <p:nvPr/>
        </p:nvSpPr>
        <p:spPr>
          <a:xfrm>
            <a:off x="870203" y="3762757"/>
            <a:ext cx="135890" cy="193675"/>
          </a:xfrm>
          <a:custGeom>
            <a:avLst/>
            <a:gdLst/>
            <a:ahLst/>
            <a:cxnLst/>
            <a:rect l="l" t="t" r="r" b="b"/>
            <a:pathLst>
              <a:path w="135890" h="193675">
                <a:moveTo>
                  <a:pt x="0" y="193548"/>
                </a:moveTo>
                <a:lnTo>
                  <a:pt x="135636" y="193548"/>
                </a:lnTo>
                <a:lnTo>
                  <a:pt x="135636" y="0"/>
                </a:lnTo>
                <a:lnTo>
                  <a:pt x="0" y="0"/>
                </a:lnTo>
                <a:lnTo>
                  <a:pt x="0" y="193548"/>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92"/>
          <p:cNvSpPr/>
          <p:nvPr/>
        </p:nvSpPr>
        <p:spPr>
          <a:xfrm>
            <a:off x="1005841" y="3762757"/>
            <a:ext cx="845819" cy="193675"/>
          </a:xfrm>
          <a:custGeom>
            <a:avLst/>
            <a:gdLst/>
            <a:ahLst/>
            <a:cxnLst/>
            <a:rect l="l" t="t" r="r" b="b"/>
            <a:pathLst>
              <a:path w="845819" h="193675">
                <a:moveTo>
                  <a:pt x="0" y="193548"/>
                </a:moveTo>
                <a:lnTo>
                  <a:pt x="845820" y="193548"/>
                </a:lnTo>
                <a:lnTo>
                  <a:pt x="845820" y="0"/>
                </a:lnTo>
                <a:lnTo>
                  <a:pt x="0" y="0"/>
                </a:lnTo>
                <a:lnTo>
                  <a:pt x="0" y="193548"/>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object 93"/>
          <p:cNvSpPr/>
          <p:nvPr/>
        </p:nvSpPr>
        <p:spPr>
          <a:xfrm>
            <a:off x="1847090" y="3762757"/>
            <a:ext cx="504825" cy="193675"/>
          </a:xfrm>
          <a:custGeom>
            <a:avLst/>
            <a:gdLst/>
            <a:ahLst/>
            <a:cxnLst/>
            <a:rect l="l" t="t" r="r" b="b"/>
            <a:pathLst>
              <a:path w="504825" h="193675">
                <a:moveTo>
                  <a:pt x="0" y="193548"/>
                </a:moveTo>
                <a:lnTo>
                  <a:pt x="504444" y="193548"/>
                </a:lnTo>
                <a:lnTo>
                  <a:pt x="504444" y="0"/>
                </a:lnTo>
                <a:lnTo>
                  <a:pt x="0" y="0"/>
                </a:lnTo>
                <a:lnTo>
                  <a:pt x="0" y="193548"/>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94"/>
          <p:cNvSpPr/>
          <p:nvPr/>
        </p:nvSpPr>
        <p:spPr>
          <a:xfrm>
            <a:off x="2350007" y="3762757"/>
            <a:ext cx="464820" cy="193675"/>
          </a:xfrm>
          <a:custGeom>
            <a:avLst/>
            <a:gdLst/>
            <a:ahLst/>
            <a:cxnLst/>
            <a:rect l="l" t="t" r="r" b="b"/>
            <a:pathLst>
              <a:path w="464819" h="193675">
                <a:moveTo>
                  <a:pt x="0" y="193548"/>
                </a:moveTo>
                <a:lnTo>
                  <a:pt x="464819" y="193548"/>
                </a:lnTo>
                <a:lnTo>
                  <a:pt x="464819" y="0"/>
                </a:lnTo>
                <a:lnTo>
                  <a:pt x="0" y="0"/>
                </a:lnTo>
                <a:lnTo>
                  <a:pt x="0" y="193548"/>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object 95"/>
          <p:cNvSpPr/>
          <p:nvPr/>
        </p:nvSpPr>
        <p:spPr>
          <a:xfrm>
            <a:off x="2813304" y="3762757"/>
            <a:ext cx="1338580" cy="193675"/>
          </a:xfrm>
          <a:custGeom>
            <a:avLst/>
            <a:gdLst/>
            <a:ahLst/>
            <a:cxnLst/>
            <a:rect l="l" t="t" r="r" b="b"/>
            <a:pathLst>
              <a:path w="1338579" h="193675">
                <a:moveTo>
                  <a:pt x="0" y="193548"/>
                </a:moveTo>
                <a:lnTo>
                  <a:pt x="1338071" y="193548"/>
                </a:lnTo>
                <a:lnTo>
                  <a:pt x="1338071" y="0"/>
                </a:lnTo>
                <a:lnTo>
                  <a:pt x="0" y="0"/>
                </a:lnTo>
                <a:lnTo>
                  <a:pt x="0" y="193548"/>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96"/>
          <p:cNvSpPr/>
          <p:nvPr/>
        </p:nvSpPr>
        <p:spPr>
          <a:xfrm>
            <a:off x="4149852" y="3762757"/>
            <a:ext cx="449580" cy="193675"/>
          </a:xfrm>
          <a:custGeom>
            <a:avLst/>
            <a:gdLst/>
            <a:ahLst/>
            <a:cxnLst/>
            <a:rect l="l" t="t" r="r" b="b"/>
            <a:pathLst>
              <a:path w="449579" h="193675">
                <a:moveTo>
                  <a:pt x="0" y="193548"/>
                </a:moveTo>
                <a:lnTo>
                  <a:pt x="449579" y="193548"/>
                </a:lnTo>
                <a:lnTo>
                  <a:pt x="449579" y="0"/>
                </a:lnTo>
                <a:lnTo>
                  <a:pt x="0" y="0"/>
                </a:lnTo>
                <a:lnTo>
                  <a:pt x="0" y="193548"/>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bject 97"/>
          <p:cNvSpPr/>
          <p:nvPr/>
        </p:nvSpPr>
        <p:spPr>
          <a:xfrm>
            <a:off x="870203" y="3954779"/>
            <a:ext cx="135890" cy="210820"/>
          </a:xfrm>
          <a:custGeom>
            <a:avLst/>
            <a:gdLst/>
            <a:ahLst/>
            <a:cxnLst/>
            <a:rect l="l" t="t" r="r" b="b"/>
            <a:pathLst>
              <a:path w="135890" h="210820">
                <a:moveTo>
                  <a:pt x="0" y="210312"/>
                </a:moveTo>
                <a:lnTo>
                  <a:pt x="135636" y="210312"/>
                </a:lnTo>
                <a:lnTo>
                  <a:pt x="135636" y="0"/>
                </a:lnTo>
                <a:lnTo>
                  <a:pt x="0" y="0"/>
                </a:lnTo>
                <a:lnTo>
                  <a:pt x="0" y="210312"/>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bject 98"/>
          <p:cNvSpPr/>
          <p:nvPr/>
        </p:nvSpPr>
        <p:spPr>
          <a:xfrm>
            <a:off x="1005841" y="3954779"/>
            <a:ext cx="845819" cy="210820"/>
          </a:xfrm>
          <a:custGeom>
            <a:avLst/>
            <a:gdLst/>
            <a:ahLst/>
            <a:cxnLst/>
            <a:rect l="l" t="t" r="r" b="b"/>
            <a:pathLst>
              <a:path w="845819" h="210820">
                <a:moveTo>
                  <a:pt x="0" y="210312"/>
                </a:moveTo>
                <a:lnTo>
                  <a:pt x="845820" y="210312"/>
                </a:lnTo>
                <a:lnTo>
                  <a:pt x="845820" y="0"/>
                </a:lnTo>
                <a:lnTo>
                  <a:pt x="0" y="0"/>
                </a:lnTo>
                <a:lnTo>
                  <a:pt x="0" y="210312"/>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object 99"/>
          <p:cNvSpPr/>
          <p:nvPr/>
        </p:nvSpPr>
        <p:spPr>
          <a:xfrm>
            <a:off x="1847090" y="3954779"/>
            <a:ext cx="504825" cy="210820"/>
          </a:xfrm>
          <a:custGeom>
            <a:avLst/>
            <a:gdLst/>
            <a:ahLst/>
            <a:cxnLst/>
            <a:rect l="l" t="t" r="r" b="b"/>
            <a:pathLst>
              <a:path w="504825" h="210820">
                <a:moveTo>
                  <a:pt x="0" y="210312"/>
                </a:moveTo>
                <a:lnTo>
                  <a:pt x="504444" y="210312"/>
                </a:lnTo>
                <a:lnTo>
                  <a:pt x="504444" y="0"/>
                </a:lnTo>
                <a:lnTo>
                  <a:pt x="0" y="0"/>
                </a:lnTo>
                <a:lnTo>
                  <a:pt x="0" y="210312"/>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bject 100"/>
          <p:cNvSpPr/>
          <p:nvPr/>
        </p:nvSpPr>
        <p:spPr>
          <a:xfrm>
            <a:off x="2350007" y="3954779"/>
            <a:ext cx="464820" cy="210820"/>
          </a:xfrm>
          <a:custGeom>
            <a:avLst/>
            <a:gdLst/>
            <a:ahLst/>
            <a:cxnLst/>
            <a:rect l="l" t="t" r="r" b="b"/>
            <a:pathLst>
              <a:path w="464819" h="210820">
                <a:moveTo>
                  <a:pt x="0" y="210312"/>
                </a:moveTo>
                <a:lnTo>
                  <a:pt x="464819" y="210312"/>
                </a:lnTo>
                <a:lnTo>
                  <a:pt x="464819" y="0"/>
                </a:lnTo>
                <a:lnTo>
                  <a:pt x="0" y="0"/>
                </a:lnTo>
                <a:lnTo>
                  <a:pt x="0" y="210312"/>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bject 101"/>
          <p:cNvSpPr/>
          <p:nvPr/>
        </p:nvSpPr>
        <p:spPr>
          <a:xfrm>
            <a:off x="2813306" y="3954779"/>
            <a:ext cx="459105" cy="210820"/>
          </a:xfrm>
          <a:custGeom>
            <a:avLst/>
            <a:gdLst/>
            <a:ahLst/>
            <a:cxnLst/>
            <a:rect l="l" t="t" r="r" b="b"/>
            <a:pathLst>
              <a:path w="459104" h="210820">
                <a:moveTo>
                  <a:pt x="0" y="210312"/>
                </a:moveTo>
                <a:lnTo>
                  <a:pt x="458723" y="210312"/>
                </a:lnTo>
                <a:lnTo>
                  <a:pt x="458723" y="0"/>
                </a:lnTo>
                <a:lnTo>
                  <a:pt x="0" y="0"/>
                </a:lnTo>
                <a:lnTo>
                  <a:pt x="0" y="210312"/>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object 102"/>
          <p:cNvSpPr/>
          <p:nvPr/>
        </p:nvSpPr>
        <p:spPr>
          <a:xfrm>
            <a:off x="3268981" y="3954779"/>
            <a:ext cx="443865" cy="210820"/>
          </a:xfrm>
          <a:custGeom>
            <a:avLst/>
            <a:gdLst/>
            <a:ahLst/>
            <a:cxnLst/>
            <a:rect l="l" t="t" r="r" b="b"/>
            <a:pathLst>
              <a:path w="443864" h="210820">
                <a:moveTo>
                  <a:pt x="0" y="210312"/>
                </a:moveTo>
                <a:lnTo>
                  <a:pt x="443484" y="210312"/>
                </a:lnTo>
                <a:lnTo>
                  <a:pt x="443484" y="0"/>
                </a:lnTo>
                <a:lnTo>
                  <a:pt x="0" y="0"/>
                </a:lnTo>
                <a:lnTo>
                  <a:pt x="0" y="210312"/>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103"/>
          <p:cNvSpPr/>
          <p:nvPr/>
        </p:nvSpPr>
        <p:spPr>
          <a:xfrm>
            <a:off x="3709417" y="3954779"/>
            <a:ext cx="441959" cy="210820"/>
          </a:xfrm>
          <a:custGeom>
            <a:avLst/>
            <a:gdLst/>
            <a:ahLst/>
            <a:cxnLst/>
            <a:rect l="l" t="t" r="r" b="b"/>
            <a:pathLst>
              <a:path w="441960" h="210820">
                <a:moveTo>
                  <a:pt x="0" y="210312"/>
                </a:moveTo>
                <a:lnTo>
                  <a:pt x="441960" y="210312"/>
                </a:lnTo>
                <a:lnTo>
                  <a:pt x="441960" y="0"/>
                </a:lnTo>
                <a:lnTo>
                  <a:pt x="0" y="0"/>
                </a:lnTo>
                <a:lnTo>
                  <a:pt x="0" y="210312"/>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object 104"/>
          <p:cNvSpPr/>
          <p:nvPr/>
        </p:nvSpPr>
        <p:spPr>
          <a:xfrm>
            <a:off x="4149852" y="3954779"/>
            <a:ext cx="449580" cy="210820"/>
          </a:xfrm>
          <a:custGeom>
            <a:avLst/>
            <a:gdLst/>
            <a:ahLst/>
            <a:cxnLst/>
            <a:rect l="l" t="t" r="r" b="b"/>
            <a:pathLst>
              <a:path w="449579" h="210820">
                <a:moveTo>
                  <a:pt x="0" y="210312"/>
                </a:moveTo>
                <a:lnTo>
                  <a:pt x="449579" y="210312"/>
                </a:lnTo>
                <a:lnTo>
                  <a:pt x="449579" y="0"/>
                </a:lnTo>
                <a:lnTo>
                  <a:pt x="0" y="0"/>
                </a:lnTo>
                <a:lnTo>
                  <a:pt x="0" y="210312"/>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object 105"/>
          <p:cNvSpPr/>
          <p:nvPr/>
        </p:nvSpPr>
        <p:spPr>
          <a:xfrm>
            <a:off x="870203" y="4163567"/>
            <a:ext cx="135890" cy="167640"/>
          </a:xfrm>
          <a:custGeom>
            <a:avLst/>
            <a:gdLst/>
            <a:ahLst/>
            <a:cxnLst/>
            <a:rect l="l" t="t" r="r" b="b"/>
            <a:pathLst>
              <a:path w="135890" h="167639">
                <a:moveTo>
                  <a:pt x="0" y="167639"/>
                </a:moveTo>
                <a:lnTo>
                  <a:pt x="135636" y="167639"/>
                </a:lnTo>
                <a:lnTo>
                  <a:pt x="135636" y="0"/>
                </a:lnTo>
                <a:lnTo>
                  <a:pt x="0" y="0"/>
                </a:lnTo>
                <a:lnTo>
                  <a:pt x="0" y="167639"/>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object 106"/>
          <p:cNvSpPr/>
          <p:nvPr/>
        </p:nvSpPr>
        <p:spPr>
          <a:xfrm>
            <a:off x="1005841" y="4163567"/>
            <a:ext cx="845819" cy="167640"/>
          </a:xfrm>
          <a:custGeom>
            <a:avLst/>
            <a:gdLst/>
            <a:ahLst/>
            <a:cxnLst/>
            <a:rect l="l" t="t" r="r" b="b"/>
            <a:pathLst>
              <a:path w="845819" h="167639">
                <a:moveTo>
                  <a:pt x="0" y="167639"/>
                </a:moveTo>
                <a:lnTo>
                  <a:pt x="845820" y="167639"/>
                </a:lnTo>
                <a:lnTo>
                  <a:pt x="845820" y="0"/>
                </a:lnTo>
                <a:lnTo>
                  <a:pt x="0" y="0"/>
                </a:lnTo>
                <a:lnTo>
                  <a:pt x="0" y="167639"/>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bject 107"/>
          <p:cNvSpPr/>
          <p:nvPr/>
        </p:nvSpPr>
        <p:spPr>
          <a:xfrm>
            <a:off x="1847090" y="4163567"/>
            <a:ext cx="504825" cy="167640"/>
          </a:xfrm>
          <a:custGeom>
            <a:avLst/>
            <a:gdLst/>
            <a:ahLst/>
            <a:cxnLst/>
            <a:rect l="l" t="t" r="r" b="b"/>
            <a:pathLst>
              <a:path w="504825" h="167639">
                <a:moveTo>
                  <a:pt x="0" y="167639"/>
                </a:moveTo>
                <a:lnTo>
                  <a:pt x="504444" y="167639"/>
                </a:lnTo>
                <a:lnTo>
                  <a:pt x="504444" y="0"/>
                </a:lnTo>
                <a:lnTo>
                  <a:pt x="0" y="0"/>
                </a:lnTo>
                <a:lnTo>
                  <a:pt x="0" y="167639"/>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108"/>
          <p:cNvSpPr/>
          <p:nvPr/>
        </p:nvSpPr>
        <p:spPr>
          <a:xfrm>
            <a:off x="2350007" y="4163567"/>
            <a:ext cx="464820" cy="167640"/>
          </a:xfrm>
          <a:custGeom>
            <a:avLst/>
            <a:gdLst/>
            <a:ahLst/>
            <a:cxnLst/>
            <a:rect l="l" t="t" r="r" b="b"/>
            <a:pathLst>
              <a:path w="464819" h="167639">
                <a:moveTo>
                  <a:pt x="0" y="167639"/>
                </a:moveTo>
                <a:lnTo>
                  <a:pt x="464819" y="167639"/>
                </a:lnTo>
                <a:lnTo>
                  <a:pt x="464819" y="0"/>
                </a:lnTo>
                <a:lnTo>
                  <a:pt x="0" y="0"/>
                </a:lnTo>
                <a:lnTo>
                  <a:pt x="0" y="167639"/>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09"/>
          <p:cNvSpPr/>
          <p:nvPr/>
        </p:nvSpPr>
        <p:spPr>
          <a:xfrm>
            <a:off x="2813306" y="4163567"/>
            <a:ext cx="459105" cy="167640"/>
          </a:xfrm>
          <a:custGeom>
            <a:avLst/>
            <a:gdLst/>
            <a:ahLst/>
            <a:cxnLst/>
            <a:rect l="l" t="t" r="r" b="b"/>
            <a:pathLst>
              <a:path w="459104" h="167639">
                <a:moveTo>
                  <a:pt x="0" y="167639"/>
                </a:moveTo>
                <a:lnTo>
                  <a:pt x="458723" y="167639"/>
                </a:lnTo>
                <a:lnTo>
                  <a:pt x="458723" y="0"/>
                </a:lnTo>
                <a:lnTo>
                  <a:pt x="0" y="0"/>
                </a:lnTo>
                <a:lnTo>
                  <a:pt x="0" y="167639"/>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110"/>
          <p:cNvSpPr/>
          <p:nvPr/>
        </p:nvSpPr>
        <p:spPr>
          <a:xfrm>
            <a:off x="3268981" y="4163567"/>
            <a:ext cx="443865" cy="167640"/>
          </a:xfrm>
          <a:custGeom>
            <a:avLst/>
            <a:gdLst/>
            <a:ahLst/>
            <a:cxnLst/>
            <a:rect l="l" t="t" r="r" b="b"/>
            <a:pathLst>
              <a:path w="443864" h="167639">
                <a:moveTo>
                  <a:pt x="0" y="167639"/>
                </a:moveTo>
                <a:lnTo>
                  <a:pt x="443484" y="167639"/>
                </a:lnTo>
                <a:lnTo>
                  <a:pt x="443484" y="0"/>
                </a:lnTo>
                <a:lnTo>
                  <a:pt x="0" y="0"/>
                </a:lnTo>
                <a:lnTo>
                  <a:pt x="0" y="167639"/>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object 111"/>
          <p:cNvSpPr/>
          <p:nvPr/>
        </p:nvSpPr>
        <p:spPr>
          <a:xfrm>
            <a:off x="3709417" y="4163567"/>
            <a:ext cx="441959" cy="167640"/>
          </a:xfrm>
          <a:custGeom>
            <a:avLst/>
            <a:gdLst/>
            <a:ahLst/>
            <a:cxnLst/>
            <a:rect l="l" t="t" r="r" b="b"/>
            <a:pathLst>
              <a:path w="441960" h="167639">
                <a:moveTo>
                  <a:pt x="0" y="167639"/>
                </a:moveTo>
                <a:lnTo>
                  <a:pt x="441960" y="167639"/>
                </a:lnTo>
                <a:lnTo>
                  <a:pt x="441960" y="0"/>
                </a:lnTo>
                <a:lnTo>
                  <a:pt x="0" y="0"/>
                </a:lnTo>
                <a:lnTo>
                  <a:pt x="0" y="167639"/>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object 112"/>
          <p:cNvSpPr/>
          <p:nvPr/>
        </p:nvSpPr>
        <p:spPr>
          <a:xfrm>
            <a:off x="4149852" y="4163567"/>
            <a:ext cx="449580" cy="167640"/>
          </a:xfrm>
          <a:custGeom>
            <a:avLst/>
            <a:gdLst/>
            <a:ahLst/>
            <a:cxnLst/>
            <a:rect l="l" t="t" r="r" b="b"/>
            <a:pathLst>
              <a:path w="449579" h="167639">
                <a:moveTo>
                  <a:pt x="0" y="167639"/>
                </a:moveTo>
                <a:lnTo>
                  <a:pt x="449579" y="167639"/>
                </a:lnTo>
                <a:lnTo>
                  <a:pt x="449579" y="0"/>
                </a:lnTo>
                <a:lnTo>
                  <a:pt x="0" y="0"/>
                </a:lnTo>
                <a:lnTo>
                  <a:pt x="0" y="16763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object 113"/>
          <p:cNvSpPr/>
          <p:nvPr/>
        </p:nvSpPr>
        <p:spPr>
          <a:xfrm>
            <a:off x="870203" y="4329686"/>
            <a:ext cx="135890" cy="146685"/>
          </a:xfrm>
          <a:custGeom>
            <a:avLst/>
            <a:gdLst/>
            <a:ahLst/>
            <a:cxnLst/>
            <a:rect l="l" t="t" r="r" b="b"/>
            <a:pathLst>
              <a:path w="135890" h="146685">
                <a:moveTo>
                  <a:pt x="0" y="146303"/>
                </a:moveTo>
                <a:lnTo>
                  <a:pt x="135636" y="146303"/>
                </a:lnTo>
                <a:lnTo>
                  <a:pt x="135636" y="0"/>
                </a:lnTo>
                <a:lnTo>
                  <a:pt x="0" y="0"/>
                </a:lnTo>
                <a:lnTo>
                  <a:pt x="0" y="146303"/>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object 114"/>
          <p:cNvSpPr/>
          <p:nvPr/>
        </p:nvSpPr>
        <p:spPr>
          <a:xfrm>
            <a:off x="1005839" y="4329686"/>
            <a:ext cx="1346200" cy="147955"/>
          </a:xfrm>
          <a:custGeom>
            <a:avLst/>
            <a:gdLst/>
            <a:ahLst/>
            <a:cxnLst/>
            <a:rect l="l" t="t" r="r" b="b"/>
            <a:pathLst>
              <a:path w="1346200" h="147954">
                <a:moveTo>
                  <a:pt x="0" y="147827"/>
                </a:moveTo>
                <a:lnTo>
                  <a:pt x="1345692" y="147827"/>
                </a:lnTo>
                <a:lnTo>
                  <a:pt x="1345692" y="0"/>
                </a:lnTo>
                <a:lnTo>
                  <a:pt x="0" y="0"/>
                </a:lnTo>
                <a:lnTo>
                  <a:pt x="0" y="147827"/>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object 115"/>
          <p:cNvSpPr/>
          <p:nvPr/>
        </p:nvSpPr>
        <p:spPr>
          <a:xfrm>
            <a:off x="2350007" y="4329686"/>
            <a:ext cx="464820" cy="146685"/>
          </a:xfrm>
          <a:custGeom>
            <a:avLst/>
            <a:gdLst/>
            <a:ahLst/>
            <a:cxnLst/>
            <a:rect l="l" t="t" r="r" b="b"/>
            <a:pathLst>
              <a:path w="464819" h="146685">
                <a:moveTo>
                  <a:pt x="0" y="146303"/>
                </a:moveTo>
                <a:lnTo>
                  <a:pt x="464819" y="146303"/>
                </a:lnTo>
                <a:lnTo>
                  <a:pt x="464819" y="0"/>
                </a:lnTo>
                <a:lnTo>
                  <a:pt x="0" y="0"/>
                </a:lnTo>
                <a:lnTo>
                  <a:pt x="0" y="146303"/>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116"/>
          <p:cNvSpPr/>
          <p:nvPr/>
        </p:nvSpPr>
        <p:spPr>
          <a:xfrm>
            <a:off x="2813306" y="4329686"/>
            <a:ext cx="459105" cy="146685"/>
          </a:xfrm>
          <a:custGeom>
            <a:avLst/>
            <a:gdLst/>
            <a:ahLst/>
            <a:cxnLst/>
            <a:rect l="l" t="t" r="r" b="b"/>
            <a:pathLst>
              <a:path w="459104" h="146685">
                <a:moveTo>
                  <a:pt x="0" y="146303"/>
                </a:moveTo>
                <a:lnTo>
                  <a:pt x="458723" y="146303"/>
                </a:lnTo>
                <a:lnTo>
                  <a:pt x="458723" y="0"/>
                </a:lnTo>
                <a:lnTo>
                  <a:pt x="0" y="0"/>
                </a:lnTo>
                <a:lnTo>
                  <a:pt x="0" y="146303"/>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117"/>
          <p:cNvSpPr/>
          <p:nvPr/>
        </p:nvSpPr>
        <p:spPr>
          <a:xfrm>
            <a:off x="3268979" y="4329686"/>
            <a:ext cx="882650" cy="147955"/>
          </a:xfrm>
          <a:custGeom>
            <a:avLst/>
            <a:gdLst/>
            <a:ahLst/>
            <a:cxnLst/>
            <a:rect l="l" t="t" r="r" b="b"/>
            <a:pathLst>
              <a:path w="882650" h="147954">
                <a:moveTo>
                  <a:pt x="0" y="147827"/>
                </a:moveTo>
                <a:lnTo>
                  <a:pt x="882396" y="147827"/>
                </a:lnTo>
                <a:lnTo>
                  <a:pt x="882396" y="0"/>
                </a:lnTo>
                <a:lnTo>
                  <a:pt x="0" y="0"/>
                </a:lnTo>
                <a:lnTo>
                  <a:pt x="0" y="147827"/>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bject 118"/>
          <p:cNvSpPr/>
          <p:nvPr/>
        </p:nvSpPr>
        <p:spPr>
          <a:xfrm>
            <a:off x="4149852" y="4329686"/>
            <a:ext cx="449580" cy="146685"/>
          </a:xfrm>
          <a:custGeom>
            <a:avLst/>
            <a:gdLst/>
            <a:ahLst/>
            <a:cxnLst/>
            <a:rect l="l" t="t" r="r" b="b"/>
            <a:pathLst>
              <a:path w="449579" h="146685">
                <a:moveTo>
                  <a:pt x="0" y="146303"/>
                </a:moveTo>
                <a:lnTo>
                  <a:pt x="449579" y="146303"/>
                </a:lnTo>
                <a:lnTo>
                  <a:pt x="449579" y="0"/>
                </a:lnTo>
                <a:lnTo>
                  <a:pt x="0" y="0"/>
                </a:lnTo>
                <a:lnTo>
                  <a:pt x="0" y="146303"/>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119"/>
          <p:cNvSpPr/>
          <p:nvPr/>
        </p:nvSpPr>
        <p:spPr>
          <a:xfrm>
            <a:off x="870203" y="4475988"/>
            <a:ext cx="135890" cy="157480"/>
          </a:xfrm>
          <a:custGeom>
            <a:avLst/>
            <a:gdLst/>
            <a:ahLst/>
            <a:cxnLst/>
            <a:rect l="l" t="t" r="r" b="b"/>
            <a:pathLst>
              <a:path w="135890" h="157479">
                <a:moveTo>
                  <a:pt x="0" y="156972"/>
                </a:moveTo>
                <a:lnTo>
                  <a:pt x="135636" y="156972"/>
                </a:lnTo>
                <a:lnTo>
                  <a:pt x="135636" y="0"/>
                </a:lnTo>
                <a:lnTo>
                  <a:pt x="0" y="0"/>
                </a:lnTo>
                <a:lnTo>
                  <a:pt x="0" y="156972"/>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bject 120"/>
          <p:cNvSpPr/>
          <p:nvPr/>
        </p:nvSpPr>
        <p:spPr>
          <a:xfrm>
            <a:off x="1005841" y="4475988"/>
            <a:ext cx="845819" cy="157480"/>
          </a:xfrm>
          <a:custGeom>
            <a:avLst/>
            <a:gdLst/>
            <a:ahLst/>
            <a:cxnLst/>
            <a:rect l="l" t="t" r="r" b="b"/>
            <a:pathLst>
              <a:path w="845819" h="157479">
                <a:moveTo>
                  <a:pt x="0" y="156972"/>
                </a:moveTo>
                <a:lnTo>
                  <a:pt x="845820" y="156972"/>
                </a:lnTo>
                <a:lnTo>
                  <a:pt x="845820" y="0"/>
                </a:lnTo>
                <a:lnTo>
                  <a:pt x="0" y="0"/>
                </a:lnTo>
                <a:lnTo>
                  <a:pt x="0" y="156972"/>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bject 121"/>
          <p:cNvSpPr/>
          <p:nvPr/>
        </p:nvSpPr>
        <p:spPr>
          <a:xfrm>
            <a:off x="1847090" y="4475988"/>
            <a:ext cx="504825" cy="157480"/>
          </a:xfrm>
          <a:custGeom>
            <a:avLst/>
            <a:gdLst/>
            <a:ahLst/>
            <a:cxnLst/>
            <a:rect l="l" t="t" r="r" b="b"/>
            <a:pathLst>
              <a:path w="504825" h="157479">
                <a:moveTo>
                  <a:pt x="0" y="156972"/>
                </a:moveTo>
                <a:lnTo>
                  <a:pt x="504444" y="156972"/>
                </a:lnTo>
                <a:lnTo>
                  <a:pt x="504444" y="0"/>
                </a:lnTo>
                <a:lnTo>
                  <a:pt x="0" y="0"/>
                </a:lnTo>
                <a:lnTo>
                  <a:pt x="0" y="156972"/>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bject 122"/>
          <p:cNvSpPr/>
          <p:nvPr/>
        </p:nvSpPr>
        <p:spPr>
          <a:xfrm>
            <a:off x="2350007" y="4475988"/>
            <a:ext cx="464820" cy="157480"/>
          </a:xfrm>
          <a:custGeom>
            <a:avLst/>
            <a:gdLst/>
            <a:ahLst/>
            <a:cxnLst/>
            <a:rect l="l" t="t" r="r" b="b"/>
            <a:pathLst>
              <a:path w="464819" h="157479">
                <a:moveTo>
                  <a:pt x="0" y="156972"/>
                </a:moveTo>
                <a:lnTo>
                  <a:pt x="464819" y="156972"/>
                </a:lnTo>
                <a:lnTo>
                  <a:pt x="464819" y="0"/>
                </a:lnTo>
                <a:lnTo>
                  <a:pt x="0" y="0"/>
                </a:lnTo>
                <a:lnTo>
                  <a:pt x="0" y="156972"/>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bject 123"/>
          <p:cNvSpPr/>
          <p:nvPr/>
        </p:nvSpPr>
        <p:spPr>
          <a:xfrm>
            <a:off x="2813306" y="4475988"/>
            <a:ext cx="459105" cy="157480"/>
          </a:xfrm>
          <a:custGeom>
            <a:avLst/>
            <a:gdLst/>
            <a:ahLst/>
            <a:cxnLst/>
            <a:rect l="l" t="t" r="r" b="b"/>
            <a:pathLst>
              <a:path w="459104" h="157479">
                <a:moveTo>
                  <a:pt x="0" y="156972"/>
                </a:moveTo>
                <a:lnTo>
                  <a:pt x="458723" y="156972"/>
                </a:lnTo>
                <a:lnTo>
                  <a:pt x="458723" y="0"/>
                </a:lnTo>
                <a:lnTo>
                  <a:pt x="0" y="0"/>
                </a:lnTo>
                <a:lnTo>
                  <a:pt x="0" y="156972"/>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bject 124"/>
          <p:cNvSpPr/>
          <p:nvPr/>
        </p:nvSpPr>
        <p:spPr>
          <a:xfrm>
            <a:off x="3268981" y="4475988"/>
            <a:ext cx="443865" cy="157480"/>
          </a:xfrm>
          <a:custGeom>
            <a:avLst/>
            <a:gdLst/>
            <a:ahLst/>
            <a:cxnLst/>
            <a:rect l="l" t="t" r="r" b="b"/>
            <a:pathLst>
              <a:path w="443864" h="157479">
                <a:moveTo>
                  <a:pt x="0" y="156972"/>
                </a:moveTo>
                <a:lnTo>
                  <a:pt x="443484" y="156972"/>
                </a:lnTo>
                <a:lnTo>
                  <a:pt x="443484" y="0"/>
                </a:lnTo>
                <a:lnTo>
                  <a:pt x="0" y="0"/>
                </a:lnTo>
                <a:lnTo>
                  <a:pt x="0" y="156972"/>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bject 125"/>
          <p:cNvSpPr/>
          <p:nvPr/>
        </p:nvSpPr>
        <p:spPr>
          <a:xfrm>
            <a:off x="3709417" y="4475988"/>
            <a:ext cx="441959" cy="157480"/>
          </a:xfrm>
          <a:custGeom>
            <a:avLst/>
            <a:gdLst/>
            <a:ahLst/>
            <a:cxnLst/>
            <a:rect l="l" t="t" r="r" b="b"/>
            <a:pathLst>
              <a:path w="441960" h="157479">
                <a:moveTo>
                  <a:pt x="0" y="156972"/>
                </a:moveTo>
                <a:lnTo>
                  <a:pt x="441960" y="156972"/>
                </a:lnTo>
                <a:lnTo>
                  <a:pt x="441960" y="0"/>
                </a:lnTo>
                <a:lnTo>
                  <a:pt x="0" y="0"/>
                </a:lnTo>
                <a:lnTo>
                  <a:pt x="0" y="156972"/>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126"/>
          <p:cNvSpPr/>
          <p:nvPr/>
        </p:nvSpPr>
        <p:spPr>
          <a:xfrm>
            <a:off x="4149852" y="4475988"/>
            <a:ext cx="449580" cy="157480"/>
          </a:xfrm>
          <a:custGeom>
            <a:avLst/>
            <a:gdLst/>
            <a:ahLst/>
            <a:cxnLst/>
            <a:rect l="l" t="t" r="r" b="b"/>
            <a:pathLst>
              <a:path w="449579" h="157479">
                <a:moveTo>
                  <a:pt x="0" y="156972"/>
                </a:moveTo>
                <a:lnTo>
                  <a:pt x="449579" y="156972"/>
                </a:lnTo>
                <a:lnTo>
                  <a:pt x="449579" y="0"/>
                </a:lnTo>
                <a:lnTo>
                  <a:pt x="0" y="0"/>
                </a:lnTo>
                <a:lnTo>
                  <a:pt x="0" y="156972"/>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127"/>
          <p:cNvSpPr/>
          <p:nvPr/>
        </p:nvSpPr>
        <p:spPr>
          <a:xfrm>
            <a:off x="870203" y="4631435"/>
            <a:ext cx="135890" cy="196850"/>
          </a:xfrm>
          <a:custGeom>
            <a:avLst/>
            <a:gdLst/>
            <a:ahLst/>
            <a:cxnLst/>
            <a:rect l="l" t="t" r="r" b="b"/>
            <a:pathLst>
              <a:path w="135890" h="196850">
                <a:moveTo>
                  <a:pt x="0" y="196595"/>
                </a:moveTo>
                <a:lnTo>
                  <a:pt x="135636" y="196595"/>
                </a:lnTo>
                <a:lnTo>
                  <a:pt x="135636" y="0"/>
                </a:lnTo>
                <a:lnTo>
                  <a:pt x="0" y="0"/>
                </a:lnTo>
                <a:lnTo>
                  <a:pt x="0" y="196595"/>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128"/>
          <p:cNvSpPr/>
          <p:nvPr/>
        </p:nvSpPr>
        <p:spPr>
          <a:xfrm>
            <a:off x="1005841" y="4631435"/>
            <a:ext cx="845819" cy="196850"/>
          </a:xfrm>
          <a:custGeom>
            <a:avLst/>
            <a:gdLst/>
            <a:ahLst/>
            <a:cxnLst/>
            <a:rect l="l" t="t" r="r" b="b"/>
            <a:pathLst>
              <a:path w="845819" h="196850">
                <a:moveTo>
                  <a:pt x="0" y="196595"/>
                </a:moveTo>
                <a:lnTo>
                  <a:pt x="845820" y="196595"/>
                </a:lnTo>
                <a:lnTo>
                  <a:pt x="845820" y="0"/>
                </a:lnTo>
                <a:lnTo>
                  <a:pt x="0" y="0"/>
                </a:lnTo>
                <a:lnTo>
                  <a:pt x="0" y="196595"/>
                </a:lnTo>
                <a:close/>
              </a:path>
            </a:pathLst>
          </a:custGeom>
          <a:solidFill>
            <a:srgbClr val="E16B0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bject 129"/>
          <p:cNvSpPr/>
          <p:nvPr/>
        </p:nvSpPr>
        <p:spPr>
          <a:xfrm>
            <a:off x="1847090" y="4631435"/>
            <a:ext cx="504825" cy="196850"/>
          </a:xfrm>
          <a:custGeom>
            <a:avLst/>
            <a:gdLst/>
            <a:ahLst/>
            <a:cxnLst/>
            <a:rect l="l" t="t" r="r" b="b"/>
            <a:pathLst>
              <a:path w="504825" h="196850">
                <a:moveTo>
                  <a:pt x="0" y="196595"/>
                </a:moveTo>
                <a:lnTo>
                  <a:pt x="504444" y="196595"/>
                </a:lnTo>
                <a:lnTo>
                  <a:pt x="504444" y="0"/>
                </a:lnTo>
                <a:lnTo>
                  <a:pt x="0" y="0"/>
                </a:lnTo>
                <a:lnTo>
                  <a:pt x="0" y="196595"/>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bject 130"/>
          <p:cNvSpPr/>
          <p:nvPr/>
        </p:nvSpPr>
        <p:spPr>
          <a:xfrm>
            <a:off x="2350007" y="4631435"/>
            <a:ext cx="464820" cy="196850"/>
          </a:xfrm>
          <a:custGeom>
            <a:avLst/>
            <a:gdLst/>
            <a:ahLst/>
            <a:cxnLst/>
            <a:rect l="l" t="t" r="r" b="b"/>
            <a:pathLst>
              <a:path w="464819" h="196850">
                <a:moveTo>
                  <a:pt x="0" y="196595"/>
                </a:moveTo>
                <a:lnTo>
                  <a:pt x="464819" y="196595"/>
                </a:lnTo>
                <a:lnTo>
                  <a:pt x="464819" y="0"/>
                </a:lnTo>
                <a:lnTo>
                  <a:pt x="0" y="0"/>
                </a:lnTo>
                <a:lnTo>
                  <a:pt x="0" y="196595"/>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bject 131"/>
          <p:cNvSpPr/>
          <p:nvPr/>
        </p:nvSpPr>
        <p:spPr>
          <a:xfrm>
            <a:off x="2813306" y="4631435"/>
            <a:ext cx="459105" cy="196850"/>
          </a:xfrm>
          <a:custGeom>
            <a:avLst/>
            <a:gdLst/>
            <a:ahLst/>
            <a:cxnLst/>
            <a:rect l="l" t="t" r="r" b="b"/>
            <a:pathLst>
              <a:path w="459104" h="196850">
                <a:moveTo>
                  <a:pt x="0" y="196595"/>
                </a:moveTo>
                <a:lnTo>
                  <a:pt x="458723" y="196595"/>
                </a:lnTo>
                <a:lnTo>
                  <a:pt x="458723" y="0"/>
                </a:lnTo>
                <a:lnTo>
                  <a:pt x="0" y="0"/>
                </a:lnTo>
                <a:lnTo>
                  <a:pt x="0" y="196595"/>
                </a:lnTo>
                <a:close/>
              </a:path>
            </a:pathLst>
          </a:custGeom>
          <a:solidFill>
            <a:srgbClr val="CC33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bject 132"/>
          <p:cNvSpPr/>
          <p:nvPr/>
        </p:nvSpPr>
        <p:spPr>
          <a:xfrm>
            <a:off x="3268981" y="4631435"/>
            <a:ext cx="443865" cy="196850"/>
          </a:xfrm>
          <a:custGeom>
            <a:avLst/>
            <a:gdLst/>
            <a:ahLst/>
            <a:cxnLst/>
            <a:rect l="l" t="t" r="r" b="b"/>
            <a:pathLst>
              <a:path w="443864" h="196850">
                <a:moveTo>
                  <a:pt x="0" y="196595"/>
                </a:moveTo>
                <a:lnTo>
                  <a:pt x="443484" y="196595"/>
                </a:lnTo>
                <a:lnTo>
                  <a:pt x="443484" y="0"/>
                </a:lnTo>
                <a:lnTo>
                  <a:pt x="0" y="0"/>
                </a:lnTo>
                <a:lnTo>
                  <a:pt x="0" y="196595"/>
                </a:lnTo>
                <a:close/>
              </a:path>
            </a:pathLst>
          </a:custGeom>
          <a:solidFill>
            <a:srgbClr val="DA95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bject 133"/>
          <p:cNvSpPr/>
          <p:nvPr/>
        </p:nvSpPr>
        <p:spPr>
          <a:xfrm>
            <a:off x="3709417" y="4631435"/>
            <a:ext cx="441959" cy="196850"/>
          </a:xfrm>
          <a:custGeom>
            <a:avLst/>
            <a:gdLst/>
            <a:ahLst/>
            <a:cxnLst/>
            <a:rect l="l" t="t" r="r" b="b"/>
            <a:pathLst>
              <a:path w="441960" h="196850">
                <a:moveTo>
                  <a:pt x="0" y="196595"/>
                </a:moveTo>
                <a:lnTo>
                  <a:pt x="441960" y="196595"/>
                </a:lnTo>
                <a:lnTo>
                  <a:pt x="441960" y="0"/>
                </a:lnTo>
                <a:lnTo>
                  <a:pt x="0" y="0"/>
                </a:lnTo>
                <a:lnTo>
                  <a:pt x="0" y="196595"/>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bject 134"/>
          <p:cNvSpPr/>
          <p:nvPr/>
        </p:nvSpPr>
        <p:spPr>
          <a:xfrm>
            <a:off x="4149852" y="4631435"/>
            <a:ext cx="449580" cy="196850"/>
          </a:xfrm>
          <a:custGeom>
            <a:avLst/>
            <a:gdLst/>
            <a:ahLst/>
            <a:cxnLst/>
            <a:rect l="l" t="t" r="r" b="b"/>
            <a:pathLst>
              <a:path w="449579" h="196850">
                <a:moveTo>
                  <a:pt x="0" y="196595"/>
                </a:moveTo>
                <a:lnTo>
                  <a:pt x="449579" y="196595"/>
                </a:lnTo>
                <a:lnTo>
                  <a:pt x="449579" y="0"/>
                </a:lnTo>
                <a:lnTo>
                  <a:pt x="0" y="0"/>
                </a:lnTo>
                <a:lnTo>
                  <a:pt x="0" y="196595"/>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bject 135"/>
          <p:cNvSpPr/>
          <p:nvPr/>
        </p:nvSpPr>
        <p:spPr>
          <a:xfrm>
            <a:off x="870203" y="4826508"/>
            <a:ext cx="135890" cy="243840"/>
          </a:xfrm>
          <a:custGeom>
            <a:avLst/>
            <a:gdLst/>
            <a:ahLst/>
            <a:cxnLst/>
            <a:rect l="l" t="t" r="r" b="b"/>
            <a:pathLst>
              <a:path w="135890" h="243839">
                <a:moveTo>
                  <a:pt x="0" y="243839"/>
                </a:moveTo>
                <a:lnTo>
                  <a:pt x="135636" y="243839"/>
                </a:lnTo>
                <a:lnTo>
                  <a:pt x="135636" y="0"/>
                </a:lnTo>
                <a:lnTo>
                  <a:pt x="0" y="0"/>
                </a:lnTo>
                <a:lnTo>
                  <a:pt x="0" y="243839"/>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bject 136"/>
          <p:cNvSpPr/>
          <p:nvPr/>
        </p:nvSpPr>
        <p:spPr>
          <a:xfrm>
            <a:off x="1005841" y="4826508"/>
            <a:ext cx="845819" cy="243840"/>
          </a:xfrm>
          <a:custGeom>
            <a:avLst/>
            <a:gdLst/>
            <a:ahLst/>
            <a:cxnLst/>
            <a:rect l="l" t="t" r="r" b="b"/>
            <a:pathLst>
              <a:path w="845819" h="243839">
                <a:moveTo>
                  <a:pt x="0" y="243839"/>
                </a:moveTo>
                <a:lnTo>
                  <a:pt x="845820" y="243839"/>
                </a:lnTo>
                <a:lnTo>
                  <a:pt x="845820" y="0"/>
                </a:lnTo>
                <a:lnTo>
                  <a:pt x="0" y="0"/>
                </a:lnTo>
                <a:lnTo>
                  <a:pt x="0" y="243839"/>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bject 137"/>
          <p:cNvSpPr/>
          <p:nvPr/>
        </p:nvSpPr>
        <p:spPr>
          <a:xfrm>
            <a:off x="1847090" y="4826508"/>
            <a:ext cx="504825" cy="243840"/>
          </a:xfrm>
          <a:custGeom>
            <a:avLst/>
            <a:gdLst/>
            <a:ahLst/>
            <a:cxnLst/>
            <a:rect l="l" t="t" r="r" b="b"/>
            <a:pathLst>
              <a:path w="504825" h="243839">
                <a:moveTo>
                  <a:pt x="0" y="243839"/>
                </a:moveTo>
                <a:lnTo>
                  <a:pt x="504444" y="243839"/>
                </a:lnTo>
                <a:lnTo>
                  <a:pt x="504444" y="0"/>
                </a:lnTo>
                <a:lnTo>
                  <a:pt x="0" y="0"/>
                </a:lnTo>
                <a:lnTo>
                  <a:pt x="0" y="243839"/>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bject 138"/>
          <p:cNvSpPr/>
          <p:nvPr/>
        </p:nvSpPr>
        <p:spPr>
          <a:xfrm>
            <a:off x="2350007" y="4826508"/>
            <a:ext cx="464820" cy="243840"/>
          </a:xfrm>
          <a:custGeom>
            <a:avLst/>
            <a:gdLst/>
            <a:ahLst/>
            <a:cxnLst/>
            <a:rect l="l" t="t" r="r" b="b"/>
            <a:pathLst>
              <a:path w="464819" h="243839">
                <a:moveTo>
                  <a:pt x="0" y="243839"/>
                </a:moveTo>
                <a:lnTo>
                  <a:pt x="464819" y="243839"/>
                </a:lnTo>
                <a:lnTo>
                  <a:pt x="464819" y="0"/>
                </a:lnTo>
                <a:lnTo>
                  <a:pt x="0" y="0"/>
                </a:lnTo>
                <a:lnTo>
                  <a:pt x="0" y="243839"/>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object 139"/>
          <p:cNvSpPr/>
          <p:nvPr/>
        </p:nvSpPr>
        <p:spPr>
          <a:xfrm>
            <a:off x="2813306" y="4826508"/>
            <a:ext cx="459105" cy="243840"/>
          </a:xfrm>
          <a:custGeom>
            <a:avLst/>
            <a:gdLst/>
            <a:ahLst/>
            <a:cxnLst/>
            <a:rect l="l" t="t" r="r" b="b"/>
            <a:pathLst>
              <a:path w="459104" h="243839">
                <a:moveTo>
                  <a:pt x="0" y="243839"/>
                </a:moveTo>
                <a:lnTo>
                  <a:pt x="458723" y="243839"/>
                </a:lnTo>
                <a:lnTo>
                  <a:pt x="458723" y="0"/>
                </a:lnTo>
                <a:lnTo>
                  <a:pt x="0" y="0"/>
                </a:lnTo>
                <a:lnTo>
                  <a:pt x="0" y="243839"/>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bject 140"/>
          <p:cNvSpPr/>
          <p:nvPr/>
        </p:nvSpPr>
        <p:spPr>
          <a:xfrm>
            <a:off x="3268981" y="4826508"/>
            <a:ext cx="443865" cy="243840"/>
          </a:xfrm>
          <a:custGeom>
            <a:avLst/>
            <a:gdLst/>
            <a:ahLst/>
            <a:cxnLst/>
            <a:rect l="l" t="t" r="r" b="b"/>
            <a:pathLst>
              <a:path w="443864" h="243839">
                <a:moveTo>
                  <a:pt x="0" y="243839"/>
                </a:moveTo>
                <a:lnTo>
                  <a:pt x="443484" y="243839"/>
                </a:lnTo>
                <a:lnTo>
                  <a:pt x="443484" y="0"/>
                </a:lnTo>
                <a:lnTo>
                  <a:pt x="0" y="0"/>
                </a:lnTo>
                <a:lnTo>
                  <a:pt x="0" y="243839"/>
                </a:lnTo>
                <a:close/>
              </a:path>
            </a:pathLst>
          </a:custGeom>
          <a:solidFill>
            <a:srgbClr val="9389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object 141"/>
          <p:cNvSpPr/>
          <p:nvPr/>
        </p:nvSpPr>
        <p:spPr>
          <a:xfrm>
            <a:off x="3709417" y="4826508"/>
            <a:ext cx="441959" cy="243840"/>
          </a:xfrm>
          <a:custGeom>
            <a:avLst/>
            <a:gdLst/>
            <a:ahLst/>
            <a:cxnLst/>
            <a:rect l="l" t="t" r="r" b="b"/>
            <a:pathLst>
              <a:path w="441960" h="243839">
                <a:moveTo>
                  <a:pt x="0" y="243839"/>
                </a:moveTo>
                <a:lnTo>
                  <a:pt x="441960" y="243839"/>
                </a:lnTo>
                <a:lnTo>
                  <a:pt x="441960" y="0"/>
                </a:lnTo>
                <a:lnTo>
                  <a:pt x="0" y="0"/>
                </a:lnTo>
                <a:lnTo>
                  <a:pt x="0" y="243839"/>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bject 142"/>
          <p:cNvSpPr/>
          <p:nvPr/>
        </p:nvSpPr>
        <p:spPr>
          <a:xfrm>
            <a:off x="4149852" y="4826508"/>
            <a:ext cx="449580" cy="243840"/>
          </a:xfrm>
          <a:custGeom>
            <a:avLst/>
            <a:gdLst/>
            <a:ahLst/>
            <a:cxnLst/>
            <a:rect l="l" t="t" r="r" b="b"/>
            <a:pathLst>
              <a:path w="449579" h="243839">
                <a:moveTo>
                  <a:pt x="0" y="243839"/>
                </a:moveTo>
                <a:lnTo>
                  <a:pt x="449579" y="243839"/>
                </a:lnTo>
                <a:lnTo>
                  <a:pt x="449579" y="0"/>
                </a:lnTo>
                <a:lnTo>
                  <a:pt x="0" y="0"/>
                </a:lnTo>
                <a:lnTo>
                  <a:pt x="0" y="24383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bject 143"/>
          <p:cNvSpPr/>
          <p:nvPr/>
        </p:nvSpPr>
        <p:spPr>
          <a:xfrm>
            <a:off x="870203" y="5068825"/>
            <a:ext cx="135890" cy="155575"/>
          </a:xfrm>
          <a:custGeom>
            <a:avLst/>
            <a:gdLst/>
            <a:ahLst/>
            <a:cxnLst/>
            <a:rect l="l" t="t" r="r" b="b"/>
            <a:pathLst>
              <a:path w="135890" h="155575">
                <a:moveTo>
                  <a:pt x="0" y="155448"/>
                </a:moveTo>
                <a:lnTo>
                  <a:pt x="135636" y="155448"/>
                </a:lnTo>
                <a:lnTo>
                  <a:pt x="135636" y="0"/>
                </a:lnTo>
                <a:lnTo>
                  <a:pt x="0" y="0"/>
                </a:lnTo>
                <a:lnTo>
                  <a:pt x="0" y="155448"/>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object 144"/>
          <p:cNvSpPr/>
          <p:nvPr/>
        </p:nvSpPr>
        <p:spPr>
          <a:xfrm>
            <a:off x="1005841" y="5068825"/>
            <a:ext cx="845819" cy="155575"/>
          </a:xfrm>
          <a:custGeom>
            <a:avLst/>
            <a:gdLst/>
            <a:ahLst/>
            <a:cxnLst/>
            <a:rect l="l" t="t" r="r" b="b"/>
            <a:pathLst>
              <a:path w="845819" h="155575">
                <a:moveTo>
                  <a:pt x="0" y="155448"/>
                </a:moveTo>
                <a:lnTo>
                  <a:pt x="845820" y="155448"/>
                </a:lnTo>
                <a:lnTo>
                  <a:pt x="845820" y="0"/>
                </a:lnTo>
                <a:lnTo>
                  <a:pt x="0" y="0"/>
                </a:lnTo>
                <a:lnTo>
                  <a:pt x="0" y="155448"/>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bject 145"/>
          <p:cNvSpPr/>
          <p:nvPr/>
        </p:nvSpPr>
        <p:spPr>
          <a:xfrm>
            <a:off x="1847090" y="5068825"/>
            <a:ext cx="504825" cy="155575"/>
          </a:xfrm>
          <a:custGeom>
            <a:avLst/>
            <a:gdLst/>
            <a:ahLst/>
            <a:cxnLst/>
            <a:rect l="l" t="t" r="r" b="b"/>
            <a:pathLst>
              <a:path w="504825" h="155575">
                <a:moveTo>
                  <a:pt x="0" y="155448"/>
                </a:moveTo>
                <a:lnTo>
                  <a:pt x="504444" y="155448"/>
                </a:lnTo>
                <a:lnTo>
                  <a:pt x="504444" y="0"/>
                </a:lnTo>
                <a:lnTo>
                  <a:pt x="0" y="0"/>
                </a:lnTo>
                <a:lnTo>
                  <a:pt x="0" y="155448"/>
                </a:lnTo>
                <a:close/>
              </a:path>
            </a:pathLst>
          </a:custGeom>
          <a:solidFill>
            <a:srgbClr val="C4D6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bject 146"/>
          <p:cNvSpPr/>
          <p:nvPr/>
        </p:nvSpPr>
        <p:spPr>
          <a:xfrm>
            <a:off x="2350007" y="5068825"/>
            <a:ext cx="464820" cy="155575"/>
          </a:xfrm>
          <a:custGeom>
            <a:avLst/>
            <a:gdLst/>
            <a:ahLst/>
            <a:cxnLst/>
            <a:rect l="l" t="t" r="r" b="b"/>
            <a:pathLst>
              <a:path w="464819" h="155575">
                <a:moveTo>
                  <a:pt x="0" y="155448"/>
                </a:moveTo>
                <a:lnTo>
                  <a:pt x="464819" y="155448"/>
                </a:lnTo>
                <a:lnTo>
                  <a:pt x="464819" y="0"/>
                </a:lnTo>
                <a:lnTo>
                  <a:pt x="0" y="0"/>
                </a:lnTo>
                <a:lnTo>
                  <a:pt x="0" y="155448"/>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bject 147"/>
          <p:cNvSpPr/>
          <p:nvPr/>
        </p:nvSpPr>
        <p:spPr>
          <a:xfrm>
            <a:off x="2813306" y="5068825"/>
            <a:ext cx="459105" cy="155575"/>
          </a:xfrm>
          <a:custGeom>
            <a:avLst/>
            <a:gdLst/>
            <a:ahLst/>
            <a:cxnLst/>
            <a:rect l="l" t="t" r="r" b="b"/>
            <a:pathLst>
              <a:path w="459104" h="155575">
                <a:moveTo>
                  <a:pt x="0" y="155448"/>
                </a:moveTo>
                <a:lnTo>
                  <a:pt x="458723" y="155448"/>
                </a:lnTo>
                <a:lnTo>
                  <a:pt x="458723" y="0"/>
                </a:lnTo>
                <a:lnTo>
                  <a:pt x="0" y="0"/>
                </a:lnTo>
                <a:lnTo>
                  <a:pt x="0" y="155448"/>
                </a:lnTo>
                <a:close/>
              </a:path>
            </a:pathLst>
          </a:custGeom>
          <a:solidFill>
            <a:srgbClr val="B09F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object 148"/>
          <p:cNvSpPr/>
          <p:nvPr/>
        </p:nvSpPr>
        <p:spPr>
          <a:xfrm>
            <a:off x="3268981" y="5068825"/>
            <a:ext cx="443865" cy="155575"/>
          </a:xfrm>
          <a:custGeom>
            <a:avLst/>
            <a:gdLst/>
            <a:ahLst/>
            <a:cxnLst/>
            <a:rect l="l" t="t" r="r" b="b"/>
            <a:pathLst>
              <a:path w="443864" h="155575">
                <a:moveTo>
                  <a:pt x="0" y="155448"/>
                </a:moveTo>
                <a:lnTo>
                  <a:pt x="443484" y="155448"/>
                </a:lnTo>
                <a:lnTo>
                  <a:pt x="443484" y="0"/>
                </a:lnTo>
                <a:lnTo>
                  <a:pt x="0" y="0"/>
                </a:lnTo>
                <a:lnTo>
                  <a:pt x="0" y="155448"/>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bject 149"/>
          <p:cNvSpPr/>
          <p:nvPr/>
        </p:nvSpPr>
        <p:spPr>
          <a:xfrm>
            <a:off x="3709417" y="5068825"/>
            <a:ext cx="890269" cy="155575"/>
          </a:xfrm>
          <a:custGeom>
            <a:avLst/>
            <a:gdLst/>
            <a:ahLst/>
            <a:cxnLst/>
            <a:rect l="l" t="t" r="r" b="b"/>
            <a:pathLst>
              <a:path w="890270" h="155575">
                <a:moveTo>
                  <a:pt x="0" y="155448"/>
                </a:moveTo>
                <a:lnTo>
                  <a:pt x="890015" y="155448"/>
                </a:lnTo>
                <a:lnTo>
                  <a:pt x="890015" y="0"/>
                </a:lnTo>
                <a:lnTo>
                  <a:pt x="0" y="0"/>
                </a:lnTo>
                <a:lnTo>
                  <a:pt x="0" y="155448"/>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object 150"/>
          <p:cNvSpPr/>
          <p:nvPr/>
        </p:nvSpPr>
        <p:spPr>
          <a:xfrm>
            <a:off x="1005839" y="5222749"/>
            <a:ext cx="3594100" cy="109855"/>
          </a:xfrm>
          <a:custGeom>
            <a:avLst/>
            <a:gdLst/>
            <a:ahLst/>
            <a:cxnLst/>
            <a:rect l="l" t="t" r="r" b="b"/>
            <a:pathLst>
              <a:path w="3594100" h="109854">
                <a:moveTo>
                  <a:pt x="0" y="109727"/>
                </a:moveTo>
                <a:lnTo>
                  <a:pt x="3593591" y="109727"/>
                </a:lnTo>
                <a:lnTo>
                  <a:pt x="3593591" y="0"/>
                </a:lnTo>
                <a:lnTo>
                  <a:pt x="0" y="0"/>
                </a:lnTo>
                <a:lnTo>
                  <a:pt x="0" y="109727"/>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bject 151"/>
          <p:cNvSpPr txBox="1"/>
          <p:nvPr/>
        </p:nvSpPr>
        <p:spPr>
          <a:xfrm>
            <a:off x="952603" y="5156072"/>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0</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52" name="object 152"/>
          <p:cNvSpPr txBox="1"/>
          <p:nvPr/>
        </p:nvSpPr>
        <p:spPr>
          <a:xfrm>
            <a:off x="720248" y="2649016"/>
            <a:ext cx="92333" cy="1021080"/>
          </a:xfrm>
          <a:prstGeom prst="rect">
            <a:avLst/>
          </a:prstGeom>
        </p:spPr>
        <p:txBody>
          <a:bodyPr vert="vert270" wrap="square" lIns="0" tIns="5080" rIns="0" bIns="0" rtlCol="0">
            <a:spAutoFit/>
          </a:body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sz="600" b="1" i="0" u="none" strike="noStrike" kern="1200" cap="none" spc="-5" normalizeH="0" baseline="0" noProof="0" dirty="0">
                <a:ln>
                  <a:noFill/>
                </a:ln>
                <a:solidFill>
                  <a:prstClr val="black"/>
                </a:solidFill>
                <a:effectLst/>
                <a:uLnTx/>
                <a:uFillTx/>
                <a:latin typeface="Arial"/>
                <a:ea typeface="+mn-ea"/>
                <a:cs typeface="Arial"/>
              </a:rPr>
              <a:t>P</a:t>
            </a:r>
            <a:r>
              <a:rPr kumimoji="0" sz="600" b="1" i="0" u="none" strike="noStrike" kern="1200" cap="none" spc="-10" normalizeH="0" baseline="0" noProof="0" dirty="0">
                <a:ln>
                  <a:noFill/>
                </a:ln>
                <a:solidFill>
                  <a:prstClr val="black"/>
                </a:solidFill>
                <a:effectLst/>
                <a:uLnTx/>
                <a:uFillTx/>
                <a:latin typeface="Arial"/>
                <a:ea typeface="+mn-ea"/>
                <a:cs typeface="Arial"/>
              </a:rPr>
              <a:t>r</a:t>
            </a:r>
            <a:r>
              <a:rPr kumimoji="0" sz="600" b="1" i="0" u="none" strike="noStrike" kern="1200" cap="none" spc="0" normalizeH="0" baseline="0" noProof="0" dirty="0">
                <a:ln>
                  <a:noFill/>
                </a:ln>
                <a:solidFill>
                  <a:prstClr val="black"/>
                </a:solidFill>
                <a:effectLst/>
                <a:uLnTx/>
                <a:uFillTx/>
                <a:latin typeface="Arial"/>
                <a:ea typeface="+mn-ea"/>
                <a:cs typeface="Arial"/>
              </a:rPr>
              <a:t>od</a:t>
            </a:r>
            <a:r>
              <a:rPr kumimoji="0" sz="600" b="1" i="0" u="none" strike="noStrike" kern="1200" cap="none" spc="-10" normalizeH="0" baseline="0" noProof="0" dirty="0">
                <a:ln>
                  <a:noFill/>
                </a:ln>
                <a:solidFill>
                  <a:prstClr val="black"/>
                </a:solidFill>
                <a:effectLst/>
                <a:uLnTx/>
                <a:uFillTx/>
                <a:latin typeface="Arial"/>
                <a:ea typeface="+mn-ea"/>
                <a:cs typeface="Arial"/>
              </a:rPr>
              <a:t>u</a:t>
            </a:r>
            <a:r>
              <a:rPr kumimoji="0" sz="600" b="1" i="0" u="none" strike="noStrike" kern="1200" cap="none" spc="0" normalizeH="0" baseline="0" noProof="0" dirty="0">
                <a:ln>
                  <a:noFill/>
                </a:ln>
                <a:solidFill>
                  <a:prstClr val="black"/>
                </a:solidFill>
                <a:effectLst/>
                <a:uLnTx/>
                <a:uFillTx/>
                <a:latin typeface="Arial"/>
                <a:ea typeface="+mn-ea"/>
                <a:cs typeface="Arial"/>
              </a:rPr>
              <a:t>ct</a:t>
            </a:r>
            <a:r>
              <a:rPr kumimoji="0" sz="600" b="1" i="0" u="none" strike="noStrike" kern="1200" cap="none" spc="-10" normalizeH="0" baseline="0" noProof="0" dirty="0">
                <a:ln>
                  <a:noFill/>
                </a:ln>
                <a:solidFill>
                  <a:prstClr val="black"/>
                </a:solidFill>
                <a:effectLst/>
                <a:uLnTx/>
                <a:uFillTx/>
                <a:latin typeface="Arial"/>
                <a:ea typeface="+mn-ea"/>
                <a:cs typeface="Arial"/>
              </a:rPr>
              <a:t> </a:t>
            </a:r>
            <a:r>
              <a:rPr kumimoji="0" sz="600" b="1" i="0" u="none" strike="noStrike" kern="1200" cap="none" spc="0" normalizeH="0" baseline="0" noProof="0" dirty="0">
                <a:ln>
                  <a:noFill/>
                </a:ln>
                <a:solidFill>
                  <a:prstClr val="black"/>
                </a:solidFill>
                <a:effectLst/>
                <a:uLnTx/>
                <a:uFillTx/>
                <a:latin typeface="Arial"/>
                <a:ea typeface="+mn-ea"/>
                <a:cs typeface="Arial"/>
              </a:rPr>
              <a:t>Backlog</a:t>
            </a:r>
            <a:r>
              <a:rPr kumimoji="0" sz="600" b="1" i="0" u="none" strike="noStrike" kern="1200" cap="none" spc="-20" normalizeH="0" baseline="0" noProof="0" dirty="0">
                <a:ln>
                  <a:noFill/>
                </a:ln>
                <a:solidFill>
                  <a:prstClr val="black"/>
                </a:solidFill>
                <a:effectLst/>
                <a:uLnTx/>
                <a:uFillTx/>
                <a:latin typeface="Arial"/>
                <a:ea typeface="+mn-ea"/>
                <a:cs typeface="Arial"/>
              </a:rPr>
              <a:t> </a:t>
            </a:r>
            <a:r>
              <a:rPr kumimoji="0" sz="600" b="1" i="0" u="none" strike="noStrike" kern="1200" cap="none" spc="0" normalizeH="0" baseline="0" noProof="0" dirty="0">
                <a:ln>
                  <a:noFill/>
                </a:ln>
                <a:solidFill>
                  <a:prstClr val="black"/>
                </a:solidFill>
                <a:effectLst/>
                <a:uLnTx/>
                <a:uFillTx/>
                <a:latin typeface="Arial"/>
                <a:ea typeface="+mn-ea"/>
                <a:cs typeface="Arial"/>
              </a:rPr>
              <a:t>(</a:t>
            </a:r>
            <a:r>
              <a:rPr kumimoji="0" sz="600" b="1" i="0" u="none" strike="noStrike" kern="1200" cap="none" spc="-10" normalizeH="0" baseline="0" noProof="0" dirty="0">
                <a:ln>
                  <a:noFill/>
                </a:ln>
                <a:solidFill>
                  <a:prstClr val="black"/>
                </a:solidFill>
                <a:effectLst/>
                <a:uLnTx/>
                <a:uFillTx/>
                <a:latin typeface="Arial"/>
                <a:ea typeface="+mn-ea"/>
                <a:cs typeface="Arial"/>
              </a:rPr>
              <a:t>num</a:t>
            </a:r>
            <a:r>
              <a:rPr kumimoji="0" sz="600" b="1" i="0" u="none" strike="noStrike" kern="1200" cap="none" spc="0" normalizeH="0" baseline="0" noProof="0" dirty="0">
                <a:ln>
                  <a:noFill/>
                </a:ln>
                <a:solidFill>
                  <a:prstClr val="black"/>
                </a:solidFill>
                <a:effectLst/>
                <a:uLnTx/>
                <a:uFillTx/>
                <a:latin typeface="Arial"/>
                <a:ea typeface="+mn-ea"/>
                <a:cs typeface="Arial"/>
              </a:rPr>
              <a:t>be</a:t>
            </a:r>
            <a:r>
              <a:rPr kumimoji="0" sz="600" b="1" i="0" u="none" strike="noStrike" kern="1200" cap="none" spc="-10" normalizeH="0" baseline="0" noProof="0" dirty="0">
                <a:ln>
                  <a:noFill/>
                </a:ln>
                <a:solidFill>
                  <a:prstClr val="black"/>
                </a:solidFill>
                <a:effectLst/>
                <a:uLnTx/>
                <a:uFillTx/>
                <a:latin typeface="Arial"/>
                <a:ea typeface="+mn-ea"/>
                <a:cs typeface="Arial"/>
              </a:rPr>
              <a:t>r</a:t>
            </a:r>
            <a:r>
              <a:rPr kumimoji="0" sz="600" b="1" i="0" u="none" strike="noStrike" kern="1200" cap="none" spc="0" normalizeH="0" baseline="0" noProof="0" dirty="0">
                <a:ln>
                  <a:noFill/>
                </a:ln>
                <a:solidFill>
                  <a:prstClr val="black"/>
                </a:solidFill>
                <a:effectLst/>
                <a:uLnTx/>
                <a:uFillTx/>
                <a:latin typeface="Arial"/>
                <a:ea typeface="+mn-ea"/>
                <a:cs typeface="Arial"/>
              </a:rPr>
              <a:t>s)</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153" name="object 153"/>
          <p:cNvSpPr txBox="1"/>
          <p:nvPr/>
        </p:nvSpPr>
        <p:spPr>
          <a:xfrm>
            <a:off x="889203" y="1055625"/>
            <a:ext cx="741680" cy="6155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00" b="1" i="0" u="none" strike="noStrike" kern="1200" cap="none" spc="-10" normalizeH="0" baseline="0" noProof="0" dirty="0">
                <a:ln>
                  <a:noFill/>
                </a:ln>
                <a:solidFill>
                  <a:prstClr val="black"/>
                </a:solidFill>
                <a:effectLst/>
                <a:uLnTx/>
                <a:uFillTx/>
                <a:latin typeface="Arial"/>
                <a:ea typeface="+mn-ea"/>
                <a:cs typeface="Arial"/>
              </a:rPr>
              <a:t>123  </a:t>
            </a:r>
            <a:r>
              <a:rPr kumimoji="0" sz="450" b="0" i="0" u="none" strike="noStrike" kern="1200" cap="none" spc="-7" normalizeH="0" baseline="18518" noProof="0" dirty="0">
                <a:ln>
                  <a:noFill/>
                </a:ln>
                <a:solidFill>
                  <a:prstClr val="black"/>
                </a:solidFill>
                <a:effectLst/>
                <a:uLnTx/>
                <a:uFillTx/>
                <a:latin typeface="Arial"/>
                <a:ea typeface="+mn-ea"/>
                <a:cs typeface="Arial"/>
              </a:rPr>
              <a:t>Secure storage </a:t>
            </a:r>
            <a:r>
              <a:rPr kumimoji="0" sz="450" b="0" i="0" u="none" strike="noStrike" kern="1200" cap="none" spc="0" normalizeH="0" baseline="18518" noProof="0" dirty="0">
                <a:ln>
                  <a:noFill/>
                </a:ln>
                <a:solidFill>
                  <a:prstClr val="black"/>
                </a:solidFill>
                <a:effectLst/>
                <a:uLnTx/>
                <a:uFillTx/>
                <a:latin typeface="Arial"/>
                <a:ea typeface="+mn-ea"/>
                <a:cs typeface="Arial"/>
              </a:rPr>
              <a:t>of </a:t>
            </a:r>
            <a:r>
              <a:rPr kumimoji="0" sz="450" b="0" i="0" u="none" strike="noStrike" kern="1200" cap="none" spc="-7" normalizeH="0" baseline="18518" noProof="0" dirty="0">
                <a:ln>
                  <a:noFill/>
                </a:ln>
                <a:solidFill>
                  <a:prstClr val="black"/>
                </a:solidFill>
                <a:effectLst/>
                <a:uLnTx/>
                <a:uFillTx/>
                <a:latin typeface="Arial"/>
                <a:ea typeface="+mn-ea"/>
                <a:cs typeface="Arial"/>
              </a:rPr>
              <a:t>COSHH</a:t>
            </a:r>
            <a:r>
              <a:rPr kumimoji="0" sz="450" b="0" i="0" u="none" strike="noStrike" kern="1200" cap="none" spc="37" normalizeH="0" baseline="18518" noProof="0" dirty="0">
                <a:ln>
                  <a:noFill/>
                </a:ln>
                <a:solidFill>
                  <a:prstClr val="black"/>
                </a:solidFill>
                <a:effectLst/>
                <a:uLnTx/>
                <a:uFillTx/>
                <a:latin typeface="Arial"/>
                <a:ea typeface="+mn-ea"/>
                <a:cs typeface="Arial"/>
              </a:rPr>
              <a:t> </a:t>
            </a:r>
            <a:r>
              <a:rPr kumimoji="0" sz="450" b="0" i="0" u="none" strike="noStrike" kern="1200" cap="none" spc="-7" normalizeH="0" baseline="18518" noProof="0" dirty="0">
                <a:ln>
                  <a:noFill/>
                </a:ln>
                <a:solidFill>
                  <a:prstClr val="black"/>
                </a:solidFill>
                <a:effectLst/>
                <a:uLnTx/>
                <a:uFillTx/>
                <a:latin typeface="Arial"/>
                <a:ea typeface="+mn-ea"/>
                <a:cs typeface="Arial"/>
              </a:rPr>
              <a:t>products</a:t>
            </a:r>
            <a:endParaRPr kumimoji="0" sz="450" b="0" i="0" u="none" strike="noStrike" kern="1200" cap="none" spc="0" normalizeH="0" baseline="18518" noProof="0">
              <a:ln>
                <a:noFill/>
              </a:ln>
              <a:solidFill>
                <a:prstClr val="black"/>
              </a:solidFill>
              <a:effectLst/>
              <a:uLnTx/>
              <a:uFillTx/>
              <a:latin typeface="Arial"/>
              <a:ea typeface="+mn-ea"/>
              <a:cs typeface="Arial"/>
            </a:endParaRPr>
          </a:p>
        </p:txBody>
      </p:sp>
      <p:sp>
        <p:nvSpPr>
          <p:cNvPr id="154" name="object 154"/>
          <p:cNvSpPr txBox="1"/>
          <p:nvPr/>
        </p:nvSpPr>
        <p:spPr>
          <a:xfrm>
            <a:off x="1719200" y="1043434"/>
            <a:ext cx="8953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prstClr val="black"/>
                </a:solidFill>
                <a:effectLst/>
                <a:uLnTx/>
                <a:uFillTx/>
                <a:latin typeface="Arial"/>
                <a:ea typeface="+mn-ea"/>
                <a:cs typeface="Arial"/>
              </a:rPr>
              <a:t>185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55" name="object 155"/>
          <p:cNvSpPr txBox="1"/>
          <p:nvPr/>
        </p:nvSpPr>
        <p:spPr>
          <a:xfrm>
            <a:off x="1001981" y="1446659"/>
            <a:ext cx="62293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No FGM or Prevent Policy        </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119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56" name="object 156"/>
          <p:cNvSpPr txBox="1"/>
          <p:nvPr/>
        </p:nvSpPr>
        <p:spPr>
          <a:xfrm>
            <a:off x="1001979" y="5060698"/>
            <a:ext cx="58420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Overfilled drug cupboards       </a:t>
            </a:r>
            <a:r>
              <a:rPr kumimoji="0" sz="300" b="0" i="0" u="none" strike="noStrike" kern="1200" cap="none" spc="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88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57" name="object 157"/>
          <p:cNvSpPr txBox="1"/>
          <p:nvPr/>
        </p:nvSpPr>
        <p:spPr>
          <a:xfrm>
            <a:off x="1001981" y="4817747"/>
            <a:ext cx="53276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Overfilled drug fridges      </a:t>
            </a:r>
            <a:r>
              <a:rPr kumimoji="0" sz="300" b="0" i="0" u="none" strike="noStrike" kern="1200" cap="none" spc="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107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58" name="object 158"/>
          <p:cNvSpPr txBox="1"/>
          <p:nvPr/>
        </p:nvSpPr>
        <p:spPr>
          <a:xfrm>
            <a:off x="1001981" y="4322447"/>
            <a:ext cx="441959"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Out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date drugs    </a:t>
            </a:r>
            <a:r>
              <a:rPr kumimoji="0" sz="300" b="0" i="0" u="none" strike="noStrike" kern="1200" cap="none" spc="1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212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59" name="object 159"/>
          <p:cNvSpPr txBox="1"/>
          <p:nvPr/>
        </p:nvSpPr>
        <p:spPr>
          <a:xfrm>
            <a:off x="1001979" y="4155696"/>
            <a:ext cx="58674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Doctors unware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how </a:t>
            </a:r>
            <a:r>
              <a:rPr kumimoji="0" sz="300" b="0" i="0" u="none" strike="noStrike" kern="1200" cap="none" spc="0" normalizeH="0" baseline="0" noProof="0" dirty="0">
                <a:ln>
                  <a:noFill/>
                </a:ln>
                <a:solidFill>
                  <a:srgbClr val="FFFFFF"/>
                </a:solidFill>
                <a:effectLst/>
                <a:uLnTx/>
                <a:uFillTx/>
                <a:latin typeface="Arial"/>
                <a:ea typeface="+mn-ea"/>
                <a:cs typeface="Arial"/>
              </a:rPr>
              <a:t>to </a:t>
            </a:r>
            <a:r>
              <a:rPr kumimoji="0" sz="300" b="0" i="0" u="none" strike="noStrike" kern="1200" cap="none" spc="-5" normalizeH="0" baseline="0" noProof="0" dirty="0">
                <a:ln>
                  <a:noFill/>
                </a:ln>
                <a:solidFill>
                  <a:srgbClr val="FFFFFF"/>
                </a:solidFill>
                <a:effectLst/>
                <a:uLnTx/>
                <a:uFillTx/>
                <a:latin typeface="Arial"/>
                <a:ea typeface="+mn-ea"/>
                <a:cs typeface="Arial"/>
              </a:rPr>
              <a:t>access  Pharmacy OOHs    </a:t>
            </a:r>
            <a:r>
              <a:rPr kumimoji="0" sz="300" b="0" i="0" u="none" strike="noStrike" kern="1200" cap="none" spc="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83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0" name="object 160"/>
          <p:cNvSpPr txBox="1"/>
          <p:nvPr/>
        </p:nvSpPr>
        <p:spPr>
          <a:xfrm>
            <a:off x="1001979" y="3946018"/>
            <a:ext cx="62992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No controlled drug destruction </a:t>
            </a:r>
            <a:r>
              <a:rPr kumimoji="0" sz="300" b="0" i="0" u="none" strike="noStrike" kern="1200" cap="none" spc="0" normalizeH="0" baseline="0" noProof="0" dirty="0">
                <a:ln>
                  <a:noFill/>
                </a:ln>
                <a:solidFill>
                  <a:prstClr val="black"/>
                </a:solidFill>
                <a:effectLst/>
                <a:uLnTx/>
                <a:uFillTx/>
                <a:latin typeface="Arial"/>
                <a:ea typeface="+mn-ea"/>
                <a:cs typeface="Arial"/>
              </a:rPr>
              <a:t>kit </a:t>
            </a:r>
            <a:r>
              <a:rPr kumimoji="0" sz="300" b="0" i="0" u="none" strike="noStrike" kern="1200" cap="none" spc="-5" normalizeH="0" baseline="0" noProof="0" dirty="0">
                <a:ln>
                  <a:noFill/>
                </a:ln>
                <a:solidFill>
                  <a:prstClr val="black"/>
                </a:solidFill>
                <a:effectLst/>
                <a:uLnTx/>
                <a:uFillTx/>
                <a:latin typeface="Arial"/>
                <a:ea typeface="+mn-ea"/>
                <a:cs typeface="Arial"/>
              </a:rPr>
              <a:t>on  POCU</a:t>
            </a:r>
            <a:r>
              <a:rPr kumimoji="0" sz="300" b="0" i="0" u="none" strike="noStrike" kern="1200" cap="none" spc="5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216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1" name="object 161"/>
          <p:cNvSpPr txBox="1"/>
          <p:nvPr/>
        </p:nvSpPr>
        <p:spPr>
          <a:xfrm>
            <a:off x="1001981" y="3753994"/>
            <a:ext cx="73215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No ward controlled drug </a:t>
            </a:r>
            <a:r>
              <a:rPr kumimoji="0" sz="300" b="0" i="0" u="none" strike="noStrike" kern="1200" cap="none" spc="0" normalizeH="0" baseline="0" noProof="0" dirty="0">
                <a:ln>
                  <a:noFill/>
                </a:ln>
                <a:solidFill>
                  <a:srgbClr val="FFFFFF"/>
                </a:solidFill>
                <a:effectLst/>
                <a:uLnTx/>
                <a:uFillTx/>
                <a:latin typeface="Arial"/>
                <a:ea typeface="+mn-ea"/>
                <a:cs typeface="Arial"/>
              </a:rPr>
              <a:t>stock </a:t>
            </a:r>
            <a:r>
              <a:rPr kumimoji="0" sz="300" b="0" i="0" u="none" strike="noStrike" kern="1200" cap="none" spc="-5" normalizeH="0" baseline="0" noProof="0" dirty="0">
                <a:ln>
                  <a:noFill/>
                </a:ln>
                <a:solidFill>
                  <a:srgbClr val="FFFFFF"/>
                </a:solidFill>
                <a:effectLst/>
                <a:uLnTx/>
                <a:uFillTx/>
                <a:latin typeface="Arial"/>
                <a:ea typeface="+mn-ea"/>
                <a:cs typeface="Arial"/>
              </a:rPr>
              <a:t>list         </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2" name="object 162"/>
          <p:cNvSpPr txBox="1"/>
          <p:nvPr/>
        </p:nvSpPr>
        <p:spPr>
          <a:xfrm>
            <a:off x="1001981" y="3568067"/>
            <a:ext cx="53911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Pharmacy Risk Register       </a:t>
            </a:r>
            <a:r>
              <a:rPr kumimoji="0" sz="300" b="0" i="0" u="none" strike="noStrike" kern="1200" cap="none" spc="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3" name="object 163"/>
          <p:cNvSpPr txBox="1"/>
          <p:nvPr/>
        </p:nvSpPr>
        <p:spPr>
          <a:xfrm>
            <a:off x="4347211" y="5238369"/>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7</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64" name="object 164"/>
          <p:cNvSpPr txBox="1"/>
          <p:nvPr/>
        </p:nvSpPr>
        <p:spPr>
          <a:xfrm>
            <a:off x="2656458" y="5327398"/>
            <a:ext cx="224790" cy="10515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1" i="0" u="none" strike="noStrike" kern="1200" cap="none" spc="-5" normalizeH="0" baseline="0" noProof="0" dirty="0">
                <a:ln>
                  <a:noFill/>
                </a:ln>
                <a:solidFill>
                  <a:prstClr val="black"/>
                </a:solidFill>
                <a:effectLst/>
                <a:uLnTx/>
                <a:uFillTx/>
                <a:latin typeface="Arial"/>
                <a:ea typeface="+mn-ea"/>
                <a:cs typeface="Arial"/>
              </a:rPr>
              <a:t>Week</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165" name="object 165"/>
          <p:cNvSpPr txBox="1"/>
          <p:nvPr/>
        </p:nvSpPr>
        <p:spPr>
          <a:xfrm>
            <a:off x="1001979" y="1705738"/>
            <a:ext cx="59436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Name </a:t>
            </a:r>
            <a:r>
              <a:rPr kumimoji="0" sz="300" b="0" i="0" u="none" strike="noStrike" kern="1200" cap="none" spc="-5" normalizeH="0" baseline="0" noProof="0" dirty="0">
                <a:ln>
                  <a:noFill/>
                </a:ln>
                <a:solidFill>
                  <a:srgbClr val="FFFFFF"/>
                </a:solidFill>
                <a:effectLst/>
                <a:uLnTx/>
                <a:uFillTx/>
                <a:latin typeface="Arial"/>
                <a:ea typeface="+mn-ea"/>
                <a:cs typeface="Arial"/>
              </a:rPr>
              <a:t>badges </a:t>
            </a:r>
            <a:r>
              <a:rPr kumimoji="0" sz="300" b="0" i="0" u="none" strike="noStrike" kern="1200" cap="none" spc="0" normalizeH="0" baseline="0" noProof="0" dirty="0">
                <a:ln>
                  <a:noFill/>
                </a:ln>
                <a:solidFill>
                  <a:srgbClr val="FFFFFF"/>
                </a:solidFill>
                <a:effectLst/>
                <a:uLnTx/>
                <a:uFillTx/>
                <a:latin typeface="Arial"/>
                <a:ea typeface="+mn-ea"/>
                <a:cs typeface="Arial"/>
              </a:rPr>
              <a:t>for </a:t>
            </a:r>
            <a:r>
              <a:rPr kumimoji="0" sz="300" b="0" i="0" u="none" strike="noStrike" kern="1200" cap="none" spc="-5" normalizeH="0" baseline="0" noProof="0" dirty="0">
                <a:ln>
                  <a:noFill/>
                </a:ln>
                <a:solidFill>
                  <a:srgbClr val="FFFFFF"/>
                </a:solidFill>
                <a:effectLst/>
                <a:uLnTx/>
                <a:uFillTx/>
                <a:latin typeface="Arial"/>
                <a:ea typeface="+mn-ea"/>
                <a:cs typeface="Arial"/>
              </a:rPr>
              <a:t>all </a:t>
            </a: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1" i="0" u="none" strike="noStrike" kern="1200" cap="none" spc="-5" normalizeH="0" baseline="0" noProof="0" dirty="0">
                <a:ln>
                  <a:noFill/>
                </a:ln>
                <a:solidFill>
                  <a:srgbClr val="FFFFFF"/>
                </a:solidFill>
                <a:effectLst/>
                <a:uLnTx/>
                <a:uFillTx/>
                <a:latin typeface="Arial"/>
                <a:ea typeface="+mn-ea"/>
                <a:cs typeface="Arial"/>
              </a:rPr>
              <a:t>209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6" name="object 166"/>
          <p:cNvSpPr txBox="1"/>
          <p:nvPr/>
        </p:nvSpPr>
        <p:spPr>
          <a:xfrm>
            <a:off x="1845055" y="1705738"/>
            <a:ext cx="360680"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Update </a:t>
            </a:r>
            <a:r>
              <a:rPr kumimoji="0" sz="300" b="0" i="0" u="none" strike="noStrike" kern="1200" cap="none" spc="-10" normalizeH="0" baseline="0" noProof="0" dirty="0">
                <a:ln>
                  <a:noFill/>
                </a:ln>
                <a:solidFill>
                  <a:srgbClr val="FFFFFF"/>
                </a:solidFill>
                <a:effectLst/>
                <a:uLnTx/>
                <a:uFillTx/>
                <a:latin typeface="Arial"/>
                <a:ea typeface="+mn-ea"/>
                <a:cs typeface="Arial"/>
              </a:rPr>
              <a:t>Team </a:t>
            </a:r>
            <a:r>
              <a:rPr kumimoji="0" sz="300" b="0" i="0" u="none" strike="noStrike" kern="1200" cap="none" spc="0" normalizeH="0" baseline="0" noProof="0" dirty="0">
                <a:ln>
                  <a:noFill/>
                </a:ln>
                <a:solidFill>
                  <a:srgbClr val="FFFFFF"/>
                </a:solidFill>
                <a:effectLst/>
                <a:uLnTx/>
                <a:uFillTx/>
                <a:latin typeface="Arial"/>
                <a:ea typeface="+mn-ea"/>
                <a:cs typeface="Arial"/>
              </a:rPr>
              <a:t>of</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the  Month board  </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202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7" name="object 167"/>
          <p:cNvSpPr txBox="1"/>
          <p:nvPr/>
        </p:nvSpPr>
        <p:spPr>
          <a:xfrm>
            <a:off x="1001981" y="1153160"/>
            <a:ext cx="652145" cy="293370"/>
          </a:xfrm>
          <a:prstGeom prst="rect">
            <a:avLst/>
          </a:prstGeom>
        </p:spPr>
        <p:txBody>
          <a:bodyPr vert="horz" wrap="square" lIns="0" tIns="15240" rIns="0" bIns="0" rtlCol="0">
            <a:spAutoFit/>
          </a:bodyPr>
          <a:lstStyle/>
          <a:p>
            <a:pPr marL="12700" marR="42545"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Derm OPD Concordia </a:t>
            </a:r>
            <a:r>
              <a:rPr kumimoji="0" sz="300" b="0" i="0" u="none" strike="noStrike" kern="1200" cap="none" spc="0" normalizeH="0" baseline="0" noProof="0" dirty="0">
                <a:ln>
                  <a:noFill/>
                </a:ln>
                <a:solidFill>
                  <a:prstClr val="black"/>
                </a:solidFill>
                <a:effectLst/>
                <a:uLnTx/>
                <a:uFillTx/>
                <a:latin typeface="Arial"/>
                <a:ea typeface="+mn-ea"/>
                <a:cs typeface="Arial"/>
              </a:rPr>
              <a:t>staff </a:t>
            </a:r>
            <a:r>
              <a:rPr kumimoji="0" sz="300" b="0" i="0" u="none" strike="noStrike" kern="1200" cap="none" spc="-5" normalizeH="0" baseline="0" noProof="0" dirty="0">
                <a:ln>
                  <a:noFill/>
                </a:ln>
                <a:solidFill>
                  <a:prstClr val="black"/>
                </a:solidFill>
                <a:effectLst/>
                <a:uLnTx/>
                <a:uFillTx/>
                <a:latin typeface="Arial"/>
                <a:ea typeface="+mn-ea"/>
                <a:cs typeface="Arial"/>
              </a:rPr>
              <a:t>uniform  compliance  </a:t>
            </a:r>
            <a:r>
              <a:rPr kumimoji="0" sz="300" b="0" i="0" u="none" strike="noStrike" kern="1200" cap="none" spc="2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37</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9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Excess Zopliclone     </a:t>
            </a:r>
            <a:r>
              <a:rPr kumimoji="0" sz="300" b="0" i="0" u="none" strike="noStrike" kern="1200" cap="none" spc="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79</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125"/>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Dress Code compliance </a:t>
            </a:r>
            <a:r>
              <a:rPr kumimoji="0" sz="300" b="0" i="0" u="none" strike="noStrike" kern="1200" cap="none" spc="-10" normalizeH="0" baseline="0" noProof="0" dirty="0">
                <a:ln>
                  <a:noFill/>
                </a:ln>
                <a:solidFill>
                  <a:srgbClr val="FFFFFF"/>
                </a:solidFill>
                <a:effectLst/>
                <a:uLnTx/>
                <a:uFillTx/>
                <a:latin typeface="Arial"/>
                <a:ea typeface="+mn-ea"/>
                <a:cs typeface="Arial"/>
              </a:rPr>
              <a:t>including </a:t>
            </a:r>
            <a:r>
              <a:rPr kumimoji="0" sz="300" b="0" i="0" u="none" strike="noStrike" kern="1200" cap="none" spc="-5" normalizeH="0" baseline="0" noProof="0" dirty="0">
                <a:ln>
                  <a:noFill/>
                </a:ln>
                <a:solidFill>
                  <a:srgbClr val="FFFFFF"/>
                </a:solidFill>
                <a:effectLst/>
                <a:uLnTx/>
                <a:uFillTx/>
                <a:latin typeface="Arial"/>
                <a:ea typeface="+mn-ea"/>
                <a:cs typeface="Arial"/>
              </a:rPr>
              <a:t>nail  varnish </a:t>
            </a:r>
            <a:r>
              <a:rPr kumimoji="0" sz="300" b="0" i="0" u="none" strike="noStrike" kern="1200" cap="none" spc="4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211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8" name="object 168"/>
          <p:cNvSpPr txBox="1"/>
          <p:nvPr/>
        </p:nvSpPr>
        <p:spPr>
          <a:xfrm>
            <a:off x="1001981" y="4466973"/>
            <a:ext cx="48450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Out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date ward </a:t>
            </a:r>
            <a:r>
              <a:rPr kumimoji="0" sz="300" b="0" i="0" u="none" strike="noStrike" kern="1200" cap="none" spc="0" normalizeH="0" baseline="0" noProof="0" dirty="0">
                <a:ln>
                  <a:noFill/>
                </a:ln>
                <a:solidFill>
                  <a:srgbClr val="FFFFFF"/>
                </a:solidFill>
                <a:effectLst/>
                <a:uLnTx/>
                <a:uFillTx/>
                <a:latin typeface="Arial"/>
                <a:ea typeface="+mn-ea"/>
                <a:cs typeface="Arial"/>
              </a:rPr>
              <a:t>stock</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lists</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69" name="object 169"/>
          <p:cNvSpPr txBox="1"/>
          <p:nvPr/>
        </p:nvSpPr>
        <p:spPr>
          <a:xfrm>
            <a:off x="1554227" y="4466973"/>
            <a:ext cx="8953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214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70" name="object 170"/>
          <p:cNvSpPr txBox="1"/>
          <p:nvPr/>
        </p:nvSpPr>
        <p:spPr>
          <a:xfrm>
            <a:off x="1400304" y="5238369"/>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1</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71" name="object 171"/>
          <p:cNvSpPr txBox="1"/>
          <p:nvPr/>
        </p:nvSpPr>
        <p:spPr>
          <a:xfrm>
            <a:off x="2072134" y="5238369"/>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2</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72" name="object 172"/>
          <p:cNvSpPr txBox="1"/>
          <p:nvPr/>
        </p:nvSpPr>
        <p:spPr>
          <a:xfrm>
            <a:off x="3904236" y="5238369"/>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6</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73" name="object 173"/>
          <p:cNvSpPr txBox="1"/>
          <p:nvPr/>
        </p:nvSpPr>
        <p:spPr>
          <a:xfrm>
            <a:off x="1001979" y="2437640"/>
            <a:ext cx="58928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Missing ceiling tiles Surgical</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OPD</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74" name="object 174"/>
          <p:cNvSpPr txBox="1"/>
          <p:nvPr/>
        </p:nvSpPr>
        <p:spPr>
          <a:xfrm>
            <a:off x="1676528" y="2437640"/>
            <a:ext cx="8953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217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75" name="object 175"/>
          <p:cNvSpPr txBox="1"/>
          <p:nvPr/>
        </p:nvSpPr>
        <p:spPr>
          <a:xfrm>
            <a:off x="1001981" y="2286763"/>
            <a:ext cx="58864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Minors Area ED broken</a:t>
            </a:r>
            <a:r>
              <a:rPr kumimoji="0" sz="300" b="0" i="0" u="none" strike="noStrike" kern="1200" cap="none" spc="-1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cupboard</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76" name="object 176"/>
          <p:cNvSpPr txBox="1"/>
          <p:nvPr/>
        </p:nvSpPr>
        <p:spPr>
          <a:xfrm>
            <a:off x="1670430" y="2286763"/>
            <a:ext cx="6858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43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77" name="object 177"/>
          <p:cNvSpPr txBox="1"/>
          <p:nvPr/>
        </p:nvSpPr>
        <p:spPr>
          <a:xfrm>
            <a:off x="1845057" y="2437640"/>
            <a:ext cx="39814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Limited </a:t>
            </a:r>
            <a:r>
              <a:rPr kumimoji="0" sz="300" b="0" i="0" u="none" strike="noStrike" kern="1200" cap="none" spc="-5" normalizeH="0" baseline="0" noProof="0" dirty="0">
                <a:ln>
                  <a:noFill/>
                </a:ln>
                <a:solidFill>
                  <a:srgbClr val="FFFFFF"/>
                </a:solidFill>
                <a:effectLst/>
                <a:uLnTx/>
                <a:uFillTx/>
                <a:latin typeface="Arial"/>
                <a:ea typeface="+mn-ea"/>
                <a:cs typeface="Arial"/>
              </a:rPr>
              <a:t>use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up </a:t>
            </a:r>
            <a:r>
              <a:rPr kumimoji="0" sz="300" b="0" i="0" u="none" strike="noStrike" kern="1200" cap="none" spc="0" normalizeH="0" baseline="0" noProof="0" dirty="0">
                <a:ln>
                  <a:noFill/>
                </a:ln>
                <a:solidFill>
                  <a:srgbClr val="FFFFFF"/>
                </a:solidFill>
                <a:effectLst/>
                <a:uLnTx/>
                <a:uFillTx/>
                <a:latin typeface="Arial"/>
                <a:ea typeface="+mn-ea"/>
                <a:cs typeface="Arial"/>
              </a:rPr>
              <a:t>to  </a:t>
            </a:r>
            <a:r>
              <a:rPr kumimoji="0" sz="300" b="0" i="0" u="none" strike="noStrike" kern="1200" cap="none" spc="-5" normalizeH="0" baseline="0" noProof="0" dirty="0">
                <a:ln>
                  <a:noFill/>
                </a:ln>
                <a:solidFill>
                  <a:srgbClr val="FFFFFF"/>
                </a:solidFill>
                <a:effectLst/>
                <a:uLnTx/>
                <a:uFillTx/>
                <a:latin typeface="Arial"/>
                <a:ea typeface="+mn-ea"/>
                <a:cs typeface="Arial"/>
              </a:rPr>
              <a:t>date student induction  pack</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112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78" name="object 178"/>
          <p:cNvSpPr txBox="1"/>
          <p:nvPr/>
        </p:nvSpPr>
        <p:spPr>
          <a:xfrm>
            <a:off x="1845057" y="2150112"/>
            <a:ext cx="43624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prstClr val="black"/>
                </a:solidFill>
                <a:effectLst/>
                <a:uLnTx/>
                <a:uFillTx/>
                <a:latin typeface="Arial"/>
                <a:ea typeface="+mn-ea"/>
                <a:cs typeface="Arial"/>
              </a:rPr>
              <a:t>Limited</a:t>
            </a:r>
            <a:r>
              <a:rPr kumimoji="0" sz="300" b="0" i="0" u="none" strike="noStrike" kern="1200" cap="none" spc="-5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feedback</a:t>
            </a:r>
            <a:r>
              <a:rPr kumimoji="0" sz="300" b="0" i="0" u="none" strike="noStrike" kern="1200" cap="none" spc="-30"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to</a:t>
            </a:r>
            <a:r>
              <a:rPr kumimoji="0" sz="300" b="0" i="0" u="none" strike="noStrike" kern="1200" cap="none" spc="-15"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staff  </a:t>
            </a:r>
            <a:r>
              <a:rPr kumimoji="0" sz="300" b="0" i="0" u="none" strike="noStrike" kern="1200" cap="none" spc="-5" normalizeH="0" baseline="0" noProof="0" dirty="0">
                <a:ln>
                  <a:noFill/>
                </a:ln>
                <a:solidFill>
                  <a:prstClr val="black"/>
                </a:solidFill>
                <a:effectLst/>
                <a:uLnTx/>
                <a:uFillTx/>
                <a:latin typeface="Arial"/>
                <a:ea typeface="+mn-ea"/>
                <a:cs typeface="Arial"/>
              </a:rPr>
              <a:t>about incidents   </a:t>
            </a:r>
            <a:r>
              <a:rPr kumimoji="0" sz="300" b="0" i="0" u="none" strike="noStrike" kern="1200" cap="none" spc="6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79" name="object 179"/>
          <p:cNvSpPr txBox="1"/>
          <p:nvPr/>
        </p:nvSpPr>
        <p:spPr>
          <a:xfrm>
            <a:off x="1001979" y="3239518"/>
            <a:ext cx="42545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Out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date BNFs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80" name="object 180"/>
          <p:cNvSpPr txBox="1"/>
          <p:nvPr/>
        </p:nvSpPr>
        <p:spPr>
          <a:xfrm>
            <a:off x="1001981" y="3044191"/>
            <a:ext cx="678815"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Emergency Drug Cupboard medication  not removed   </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118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81" name="object 181"/>
          <p:cNvSpPr txBox="1"/>
          <p:nvPr/>
        </p:nvSpPr>
        <p:spPr>
          <a:xfrm>
            <a:off x="1001979" y="2847215"/>
            <a:ext cx="68580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No summary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#NOF </a:t>
            </a:r>
            <a:r>
              <a:rPr kumimoji="0" sz="300" b="0" i="0" u="none" strike="noStrike" kern="1200" cap="none" spc="0" normalizeH="0" baseline="0" noProof="0" dirty="0">
                <a:ln>
                  <a:noFill/>
                </a:ln>
                <a:solidFill>
                  <a:prstClr val="black"/>
                </a:solidFill>
                <a:effectLst/>
                <a:uLnTx/>
                <a:uFillTx/>
                <a:latin typeface="Arial"/>
                <a:ea typeface="+mn-ea"/>
                <a:cs typeface="Arial"/>
              </a:rPr>
              <a:t>pathway       </a:t>
            </a:r>
            <a:r>
              <a:rPr kumimoji="0" sz="300" b="0" i="0" u="none" strike="noStrike" kern="1200" cap="none" spc="3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93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82" name="object 182"/>
          <p:cNvSpPr txBox="1"/>
          <p:nvPr/>
        </p:nvSpPr>
        <p:spPr>
          <a:xfrm>
            <a:off x="1001979" y="2663191"/>
            <a:ext cx="68326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Unlocked cleaners cupboards        </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213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83" name="object 183"/>
          <p:cNvSpPr txBox="1"/>
          <p:nvPr/>
        </p:nvSpPr>
        <p:spPr>
          <a:xfrm>
            <a:off x="1001979" y="3425192"/>
            <a:ext cx="728980"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No up </a:t>
            </a:r>
            <a:r>
              <a:rPr kumimoji="0" sz="300" b="0" i="0" u="none" strike="noStrike" kern="1200" cap="none" spc="0" normalizeH="0" baseline="0" noProof="0" dirty="0">
                <a:ln>
                  <a:noFill/>
                </a:ln>
                <a:solidFill>
                  <a:srgbClr val="FFFFFF"/>
                </a:solidFill>
                <a:effectLst/>
                <a:uLnTx/>
                <a:uFillTx/>
                <a:latin typeface="Arial"/>
                <a:ea typeface="+mn-ea"/>
                <a:cs typeface="Arial"/>
              </a:rPr>
              <a:t>to </a:t>
            </a:r>
            <a:r>
              <a:rPr kumimoji="0" sz="300" b="0" i="0" u="none" strike="noStrike" kern="1200" cap="none" spc="-5" normalizeH="0" baseline="0" noProof="0" dirty="0">
                <a:ln>
                  <a:noFill/>
                </a:ln>
                <a:solidFill>
                  <a:srgbClr val="FFFFFF"/>
                </a:solidFill>
                <a:effectLst/>
                <a:uLnTx/>
                <a:uFillTx/>
                <a:latin typeface="Arial"/>
                <a:ea typeface="+mn-ea"/>
                <a:cs typeface="Arial"/>
              </a:rPr>
              <a:t>date local </a:t>
            </a:r>
            <a:r>
              <a:rPr kumimoji="0" sz="300" b="0" i="0" u="none" strike="noStrike" kern="1200" cap="none" spc="-10" normalizeH="0" baseline="0" noProof="0" dirty="0">
                <a:ln>
                  <a:noFill/>
                </a:ln>
                <a:solidFill>
                  <a:srgbClr val="FFFFFF"/>
                </a:solidFill>
                <a:effectLst/>
                <a:uLnTx/>
                <a:uFillTx/>
                <a:latin typeface="Arial"/>
                <a:ea typeface="+mn-ea"/>
                <a:cs typeface="Arial"/>
              </a:rPr>
              <a:t>IV </a:t>
            </a:r>
            <a:r>
              <a:rPr kumimoji="0" sz="300" b="0" i="0" u="none" strike="noStrike" kern="1200" cap="none" spc="-5" normalizeH="0" baseline="0" noProof="0" dirty="0">
                <a:ln>
                  <a:noFill/>
                </a:ln>
                <a:solidFill>
                  <a:srgbClr val="FFFFFF"/>
                </a:solidFill>
                <a:effectLst/>
                <a:uLnTx/>
                <a:uFillTx/>
                <a:latin typeface="Arial"/>
                <a:ea typeface="+mn-ea"/>
                <a:cs typeface="Arial"/>
              </a:rPr>
              <a:t>injectables guide on  ward</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84" name="object 184"/>
          <p:cNvSpPr txBox="1"/>
          <p:nvPr/>
        </p:nvSpPr>
        <p:spPr>
          <a:xfrm>
            <a:off x="1845055" y="4817745"/>
            <a:ext cx="378460" cy="205104"/>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Ice machine in ED  plaster room missing  label </a:t>
            </a:r>
            <a:r>
              <a:rPr kumimoji="0" sz="300" b="0" i="0" u="none" strike="noStrike" kern="1200" cap="none" spc="0" normalizeH="0" baseline="0" noProof="0" dirty="0">
                <a:ln>
                  <a:noFill/>
                </a:ln>
                <a:solidFill>
                  <a:prstClr val="black"/>
                </a:solidFill>
                <a:effectLst/>
                <a:uLnTx/>
                <a:uFillTx/>
                <a:latin typeface="Arial"/>
                <a:ea typeface="+mn-ea"/>
                <a:cs typeface="Arial"/>
              </a:rPr>
              <a:t>'not for human  </a:t>
            </a:r>
            <a:r>
              <a:rPr kumimoji="0" sz="300" b="0" i="0" u="none" strike="noStrike" kern="1200" cap="none" spc="-5" normalizeH="0" baseline="0" noProof="0" dirty="0">
                <a:ln>
                  <a:noFill/>
                </a:ln>
                <a:solidFill>
                  <a:prstClr val="black"/>
                </a:solidFill>
                <a:effectLst/>
                <a:uLnTx/>
                <a:uFillTx/>
                <a:latin typeface="Arial"/>
                <a:ea typeface="+mn-ea"/>
                <a:cs typeface="Arial"/>
              </a:rPr>
              <a:t>consumption  </a:t>
            </a:r>
            <a:r>
              <a:rPr kumimoji="0" sz="300" b="0" i="0" u="none" strike="noStrike" kern="1200" cap="none" spc="5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47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85" name="object 185"/>
          <p:cNvSpPr txBox="1"/>
          <p:nvPr/>
        </p:nvSpPr>
        <p:spPr>
          <a:xfrm>
            <a:off x="1845057" y="4622421"/>
            <a:ext cx="36131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Gaps in ward</a:t>
            </a:r>
            <a:r>
              <a:rPr kumimoji="0" sz="300" b="0" i="0" u="none" strike="noStrike" kern="1200" cap="none" spc="-65"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safety  </a:t>
            </a:r>
            <a:r>
              <a:rPr kumimoji="0" sz="300" b="0" i="0" u="none" strike="noStrike" kern="1200" cap="none" spc="-5" normalizeH="0" baseline="0" noProof="0" dirty="0">
                <a:ln>
                  <a:noFill/>
                </a:ln>
                <a:solidFill>
                  <a:prstClr val="black"/>
                </a:solidFill>
                <a:effectLst/>
                <a:uLnTx/>
                <a:uFillTx/>
                <a:latin typeface="Arial"/>
                <a:ea typeface="+mn-ea"/>
                <a:cs typeface="Arial"/>
              </a:rPr>
              <a:t>checklists  </a:t>
            </a:r>
            <a:r>
              <a:rPr kumimoji="0" sz="300" b="0" i="0" u="none" strike="noStrike" kern="1200" cap="none" spc="2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59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86" name="object 186"/>
          <p:cNvSpPr txBox="1"/>
          <p:nvPr/>
        </p:nvSpPr>
        <p:spPr>
          <a:xfrm>
            <a:off x="2554606" y="5238369"/>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3</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87" name="object 187"/>
          <p:cNvSpPr txBox="1"/>
          <p:nvPr/>
        </p:nvSpPr>
        <p:spPr>
          <a:xfrm>
            <a:off x="3015235" y="5238369"/>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4</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88" name="object 188"/>
          <p:cNvSpPr txBox="1"/>
          <p:nvPr/>
        </p:nvSpPr>
        <p:spPr>
          <a:xfrm>
            <a:off x="3462911" y="5238369"/>
            <a:ext cx="53975" cy="737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 b="1" i="0" u="none" strike="noStrike" kern="1200" cap="none" spc="-5" normalizeH="0" baseline="0" noProof="0" dirty="0">
                <a:ln>
                  <a:noFill/>
                </a:ln>
                <a:solidFill>
                  <a:prstClr val="black"/>
                </a:solidFill>
                <a:effectLst/>
                <a:uLnTx/>
                <a:uFillTx/>
                <a:latin typeface="Arial"/>
                <a:ea typeface="+mn-ea"/>
                <a:cs typeface="Arial"/>
              </a:rPr>
              <a:t>5</a:t>
            </a:r>
            <a:endParaRPr kumimoji="0" sz="400" b="0" i="0" u="none" strike="noStrike" kern="1200" cap="none" spc="0" normalizeH="0" baseline="0" noProof="0">
              <a:ln>
                <a:noFill/>
              </a:ln>
              <a:solidFill>
                <a:prstClr val="black"/>
              </a:solidFill>
              <a:effectLst/>
              <a:uLnTx/>
              <a:uFillTx/>
              <a:latin typeface="Arial"/>
              <a:ea typeface="+mn-ea"/>
              <a:cs typeface="Arial"/>
            </a:endParaRPr>
          </a:p>
        </p:txBody>
      </p:sp>
      <p:sp>
        <p:nvSpPr>
          <p:cNvPr id="189" name="object 189"/>
          <p:cNvSpPr txBox="1"/>
          <p:nvPr/>
        </p:nvSpPr>
        <p:spPr>
          <a:xfrm>
            <a:off x="1845057" y="3239518"/>
            <a:ext cx="34353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Limited</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use</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a:t>
            </a:r>
            <a:r>
              <a:rPr kumimoji="0" sz="300" b="0" i="0" u="none" strike="noStrike" kern="1200" cap="none" spc="-1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lone  worker devices in  Chaplaincy  </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131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0" name="object 190"/>
          <p:cNvSpPr txBox="1"/>
          <p:nvPr/>
        </p:nvSpPr>
        <p:spPr>
          <a:xfrm>
            <a:off x="1845057" y="3044191"/>
            <a:ext cx="412115"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No chaplaincy leaflet</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in  circulation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158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1" name="object 191"/>
          <p:cNvSpPr txBox="1"/>
          <p:nvPr/>
        </p:nvSpPr>
        <p:spPr>
          <a:xfrm>
            <a:off x="1845057" y="2847215"/>
            <a:ext cx="375285" cy="220573"/>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Expiry date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02  cylinders not on  Resuscitation</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Trolley  checklist   </a:t>
            </a:r>
            <a:r>
              <a:rPr kumimoji="0" sz="300" b="1" i="0" u="none" strike="noStrike" kern="1200" cap="none" spc="-5" normalizeH="0" baseline="0" noProof="0" dirty="0">
                <a:ln>
                  <a:noFill/>
                </a:ln>
                <a:solidFill>
                  <a:srgbClr val="FFFFFF"/>
                </a:solidFill>
                <a:effectLst/>
                <a:uLnTx/>
                <a:uFillTx/>
                <a:latin typeface="Arial"/>
                <a:ea typeface="+mn-ea"/>
                <a:cs typeface="Arial"/>
              </a:rPr>
              <a:t>23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2" name="object 192"/>
          <p:cNvSpPr txBox="1"/>
          <p:nvPr/>
        </p:nvSpPr>
        <p:spPr>
          <a:xfrm>
            <a:off x="1845057" y="2663191"/>
            <a:ext cx="433705" cy="14997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989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Gaps in </a:t>
            </a:r>
            <a:r>
              <a:rPr kumimoji="0" sz="300" b="0" i="0" u="none" strike="noStrike" kern="1200" cap="none" spc="0" normalizeH="0" baseline="0" noProof="0" dirty="0">
                <a:ln>
                  <a:noFill/>
                </a:ln>
                <a:solidFill>
                  <a:srgbClr val="FFFFFF"/>
                </a:solidFill>
                <a:effectLst/>
                <a:uLnTx/>
                <a:uFillTx/>
                <a:latin typeface="Arial"/>
                <a:ea typeface="+mn-ea"/>
                <a:cs typeface="Arial"/>
              </a:rPr>
              <a:t>staff</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knowledge  about whistleblowing  processes   </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164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3" name="object 193"/>
          <p:cNvSpPr txBox="1"/>
          <p:nvPr/>
        </p:nvSpPr>
        <p:spPr>
          <a:xfrm>
            <a:off x="1845057" y="4466973"/>
            <a:ext cx="38163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Radios on </a:t>
            </a:r>
            <a:r>
              <a:rPr kumimoji="0" sz="300" b="0" i="0" u="none" strike="noStrike" kern="1200" cap="none" spc="0" normalizeH="0" baseline="0" noProof="0" dirty="0">
                <a:ln>
                  <a:noFill/>
                </a:ln>
                <a:solidFill>
                  <a:prstClr val="black"/>
                </a:solidFill>
                <a:effectLst/>
                <a:uLnTx/>
                <a:uFillTx/>
                <a:latin typeface="Arial"/>
                <a:ea typeface="+mn-ea"/>
                <a:cs typeface="Arial"/>
              </a:rPr>
              <a:t>at </a:t>
            </a:r>
            <a:r>
              <a:rPr kumimoji="0" sz="300" b="0" i="0" u="none" strike="noStrike" kern="1200" cap="none" spc="-5" normalizeH="0" baseline="0" noProof="0" dirty="0">
                <a:ln>
                  <a:noFill/>
                </a:ln>
                <a:solidFill>
                  <a:prstClr val="black"/>
                </a:solidFill>
                <a:effectLst/>
                <a:uLnTx/>
                <a:uFillTx/>
                <a:latin typeface="Arial"/>
                <a:ea typeface="+mn-ea"/>
                <a:cs typeface="Arial"/>
              </a:rPr>
              <a:t>night</a:t>
            </a:r>
            <a:r>
              <a:rPr kumimoji="0" sz="300" b="0" i="0" u="none" strike="noStrike" kern="1200" cap="none" spc="-6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on  wards  </a:t>
            </a:r>
            <a:r>
              <a:rPr kumimoji="0" sz="300" b="1" i="0" u="none" strike="noStrike" kern="1200" cap="none" spc="-5" normalizeH="0" baseline="0" noProof="0" dirty="0">
                <a:ln>
                  <a:noFill/>
                </a:ln>
                <a:solidFill>
                  <a:prstClr val="black"/>
                </a:solidFill>
                <a:effectLst/>
                <a:uLnTx/>
                <a:uFillTx/>
                <a:latin typeface="Arial"/>
                <a:ea typeface="+mn-ea"/>
                <a:cs typeface="Arial"/>
              </a:rPr>
              <a:t>215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4" name="object 194"/>
          <p:cNvSpPr txBox="1"/>
          <p:nvPr/>
        </p:nvSpPr>
        <p:spPr>
          <a:xfrm>
            <a:off x="1845055" y="4322447"/>
            <a:ext cx="41402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Entrances </a:t>
            </a:r>
            <a:r>
              <a:rPr kumimoji="0" sz="300" b="0" i="0" u="none" strike="noStrike" kern="1200" cap="none" spc="0" normalizeH="0" baseline="0" noProof="0" dirty="0">
                <a:ln>
                  <a:noFill/>
                </a:ln>
                <a:solidFill>
                  <a:prstClr val="black"/>
                </a:solidFill>
                <a:effectLst/>
                <a:uLnTx/>
                <a:uFillTx/>
                <a:latin typeface="Arial"/>
                <a:ea typeface="+mn-ea"/>
                <a:cs typeface="Arial"/>
              </a:rPr>
              <a:t>to </a:t>
            </a:r>
            <a:r>
              <a:rPr kumimoji="0" sz="300" b="0" i="0" u="none" strike="noStrike" kern="1200" cap="none" spc="-5" normalizeH="0" baseline="0" noProof="0" dirty="0">
                <a:ln>
                  <a:noFill/>
                </a:ln>
                <a:solidFill>
                  <a:prstClr val="black"/>
                </a:solidFill>
                <a:effectLst/>
                <a:uLnTx/>
                <a:uFillTx/>
                <a:latin typeface="Arial"/>
                <a:ea typeface="+mn-ea"/>
                <a:cs typeface="Arial"/>
              </a:rPr>
              <a:t>wards</a:t>
            </a:r>
            <a:r>
              <a:rPr kumimoji="0" sz="300" b="0" i="0" u="none" strike="noStrike" kern="1200" cap="none" spc="-4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not  always secure    </a:t>
            </a:r>
            <a:r>
              <a:rPr kumimoji="0" sz="300" b="0" i="0" u="none" strike="noStrike" kern="1200" cap="none" spc="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91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5" name="object 195"/>
          <p:cNvSpPr txBox="1"/>
          <p:nvPr/>
        </p:nvSpPr>
        <p:spPr>
          <a:xfrm>
            <a:off x="1845055" y="4246247"/>
            <a:ext cx="4699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prstClr val="black"/>
                </a:solidFill>
                <a:effectLst/>
                <a:uLnTx/>
                <a:uFillTx/>
                <a:latin typeface="Arial"/>
                <a:ea typeface="+mn-ea"/>
                <a:cs typeface="Arial"/>
              </a:rPr>
              <a:t>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6" name="object 196"/>
          <p:cNvSpPr txBox="1"/>
          <p:nvPr/>
        </p:nvSpPr>
        <p:spPr>
          <a:xfrm>
            <a:off x="1845057" y="3946018"/>
            <a:ext cx="410845"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Not all areas</a:t>
            </a:r>
            <a:r>
              <a:rPr kumimoji="0" sz="300" b="0" i="0" u="none" strike="noStrike" kern="1200" cap="none" spc="-3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challenge  visitors on </a:t>
            </a:r>
            <a:r>
              <a:rPr kumimoji="0" sz="300" b="0" i="0" u="none" strike="noStrike" kern="1200" cap="none" spc="-10" normalizeH="0" baseline="0" noProof="0" dirty="0">
                <a:ln>
                  <a:noFill/>
                </a:ln>
                <a:solidFill>
                  <a:prstClr val="black"/>
                </a:solidFill>
                <a:effectLst/>
                <a:uLnTx/>
                <a:uFillTx/>
                <a:latin typeface="Arial"/>
                <a:ea typeface="+mn-ea"/>
                <a:cs typeface="Arial"/>
              </a:rPr>
              <a:t>ID </a:t>
            </a:r>
            <a:r>
              <a:rPr kumimoji="0" sz="300" b="0" i="0" u="none" strike="noStrike" kern="1200" cap="none" spc="-5" normalizeH="0" baseline="0" noProof="0" dirty="0">
                <a:ln>
                  <a:noFill/>
                </a:ln>
                <a:solidFill>
                  <a:prstClr val="black"/>
                </a:solidFill>
                <a:effectLst/>
                <a:uLnTx/>
                <a:uFillTx/>
                <a:latin typeface="Arial"/>
                <a:ea typeface="+mn-ea"/>
                <a:cs typeface="Arial"/>
              </a:rPr>
              <a:t>and  reason </a:t>
            </a:r>
            <a:r>
              <a:rPr kumimoji="0" sz="300" b="0" i="0" u="none" strike="noStrike" kern="1200" cap="none" spc="0" normalizeH="0" baseline="0" noProof="0" dirty="0">
                <a:ln>
                  <a:noFill/>
                </a:ln>
                <a:solidFill>
                  <a:prstClr val="black"/>
                </a:solidFill>
                <a:effectLst/>
                <a:uLnTx/>
                <a:uFillTx/>
                <a:latin typeface="Arial"/>
                <a:ea typeface="+mn-ea"/>
                <a:cs typeface="Arial"/>
              </a:rPr>
              <a:t>for </a:t>
            </a:r>
            <a:r>
              <a:rPr kumimoji="0" sz="300" b="0" i="0" u="none" strike="noStrike" kern="1200" cap="none" spc="-5" normalizeH="0" baseline="0" noProof="0" dirty="0">
                <a:ln>
                  <a:noFill/>
                </a:ln>
                <a:solidFill>
                  <a:prstClr val="black"/>
                </a:solidFill>
                <a:effectLst/>
                <a:uLnTx/>
                <a:uFillTx/>
                <a:latin typeface="Arial"/>
                <a:ea typeface="+mn-ea"/>
                <a:cs typeface="Arial"/>
              </a:rPr>
              <a:t>visit    </a:t>
            </a:r>
            <a:r>
              <a:rPr kumimoji="0" sz="300" b="0" i="0" u="none" strike="noStrike" kern="1200" cap="none" spc="4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177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7" name="object 197"/>
          <p:cNvSpPr txBox="1"/>
          <p:nvPr/>
        </p:nvSpPr>
        <p:spPr>
          <a:xfrm>
            <a:off x="1845057" y="3753994"/>
            <a:ext cx="372745"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Support </a:t>
            </a:r>
            <a:r>
              <a:rPr kumimoji="0" sz="300" b="0" i="0" u="none" strike="noStrike" kern="1200" cap="none" spc="0" normalizeH="0" baseline="0" noProof="0" dirty="0">
                <a:ln>
                  <a:noFill/>
                </a:ln>
                <a:solidFill>
                  <a:srgbClr val="FFFFFF"/>
                </a:solidFill>
                <a:effectLst/>
                <a:uLnTx/>
                <a:uFillTx/>
                <a:latin typeface="Arial"/>
                <a:ea typeface="+mn-ea"/>
                <a:cs typeface="Arial"/>
              </a:rPr>
              <a:t>to </a:t>
            </a:r>
            <a:r>
              <a:rPr kumimoji="0" sz="300" b="0" i="0" u="none" strike="noStrike" kern="1200" cap="none" spc="-5" normalizeH="0" baseline="0" noProof="0" dirty="0">
                <a:ln>
                  <a:noFill/>
                </a:ln>
                <a:solidFill>
                  <a:srgbClr val="FFFFFF"/>
                </a:solidFill>
                <a:effectLst/>
                <a:uLnTx/>
                <a:uFillTx/>
                <a:latin typeface="Arial"/>
                <a:ea typeface="+mn-ea"/>
                <a:cs typeface="Arial"/>
              </a:rPr>
              <a:t>prepare  EOLC</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Lead</a:t>
            </a:r>
            <a:r>
              <a:rPr kumimoji="0" sz="300" b="0" i="0" u="none" strike="noStrike" kern="1200" cap="none" spc="-4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for</a:t>
            </a:r>
            <a:r>
              <a:rPr kumimoji="0" sz="300" b="0" i="0" u="none" strike="noStrike" kern="1200" cap="none" spc="-2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CQC  </a:t>
            </a:r>
            <a:r>
              <a:rPr kumimoji="0" sz="300" b="1" i="0" u="none" strike="noStrike" kern="1200" cap="none" spc="-5" normalizeH="0" baseline="0" noProof="0" dirty="0">
                <a:ln>
                  <a:noFill/>
                </a:ln>
                <a:solidFill>
                  <a:srgbClr val="FFFFFF"/>
                </a:solidFill>
                <a:effectLst/>
                <a:uLnTx/>
                <a:uFillTx/>
                <a:latin typeface="Arial"/>
                <a:ea typeface="+mn-ea"/>
                <a:cs typeface="Arial"/>
              </a:rPr>
              <a:t>218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8" name="object 198"/>
          <p:cNvSpPr txBox="1"/>
          <p:nvPr/>
        </p:nvSpPr>
        <p:spPr>
          <a:xfrm>
            <a:off x="2808858" y="3239518"/>
            <a:ext cx="369570"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0" normalizeH="0" baseline="0" noProof="0" dirty="0">
                <a:ln>
                  <a:noFill/>
                </a:ln>
                <a:solidFill>
                  <a:prstClr val="black"/>
                </a:solidFill>
                <a:effectLst/>
                <a:uLnTx/>
                <a:uFillTx/>
                <a:latin typeface="Arial"/>
                <a:ea typeface="+mn-ea"/>
                <a:cs typeface="Arial"/>
              </a:rPr>
              <a:t>ET </a:t>
            </a:r>
            <a:r>
              <a:rPr kumimoji="0" sz="300" b="0" i="0" u="none" strike="noStrike" kern="1200" cap="none" spc="-5" normalizeH="0" baseline="0" noProof="0" dirty="0">
                <a:ln>
                  <a:noFill/>
                </a:ln>
                <a:solidFill>
                  <a:prstClr val="black"/>
                </a:solidFill>
                <a:effectLst/>
                <a:uLnTx/>
                <a:uFillTx/>
                <a:latin typeface="Arial"/>
                <a:ea typeface="+mn-ea"/>
                <a:cs typeface="Arial"/>
              </a:rPr>
              <a:t>tubes removed  from packaging and  pre-cut in DSU   </a:t>
            </a:r>
            <a:r>
              <a:rPr kumimoji="0" sz="300" b="0" i="0" u="none" strike="noStrike" kern="1200" cap="none" spc="4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74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199" name="object 199"/>
          <p:cNvSpPr txBox="1"/>
          <p:nvPr/>
        </p:nvSpPr>
        <p:spPr>
          <a:xfrm>
            <a:off x="2808860" y="3044191"/>
            <a:ext cx="386715" cy="220573"/>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Safeguarding/DoLs/  MCA </a:t>
            </a:r>
            <a:r>
              <a:rPr kumimoji="0" sz="300" b="0" i="0" u="none" strike="noStrike" kern="1200" cap="none" spc="0" normalizeH="0" baseline="0" noProof="0" dirty="0">
                <a:ln>
                  <a:noFill/>
                </a:ln>
                <a:solidFill>
                  <a:srgbClr val="FFFFFF"/>
                </a:solidFill>
                <a:effectLst/>
                <a:uLnTx/>
                <a:uFillTx/>
                <a:latin typeface="Arial"/>
                <a:ea typeface="+mn-ea"/>
                <a:cs typeface="Arial"/>
              </a:rPr>
              <a:t>-</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understanding  and documentation  compliance  </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0" name="object 200"/>
          <p:cNvSpPr txBox="1"/>
          <p:nvPr/>
        </p:nvSpPr>
        <p:spPr>
          <a:xfrm>
            <a:off x="2808858" y="2847215"/>
            <a:ext cx="323850"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Gundulph:</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trailing  cables </a:t>
            </a:r>
            <a:r>
              <a:rPr kumimoji="0" sz="300" b="0" i="0" u="none" strike="noStrike" kern="1200" cap="none" spc="0" normalizeH="0" baseline="0" noProof="0" dirty="0">
                <a:ln>
                  <a:noFill/>
                </a:ln>
                <a:solidFill>
                  <a:srgbClr val="FFFFFF"/>
                </a:solidFill>
                <a:effectLst/>
                <a:uLnTx/>
                <a:uFillTx/>
                <a:latin typeface="Arial"/>
                <a:ea typeface="+mn-ea"/>
                <a:cs typeface="Arial"/>
              </a:rPr>
              <a:t>at </a:t>
            </a:r>
            <a:r>
              <a:rPr kumimoji="0" sz="300" b="0" i="0" u="none" strike="noStrike" kern="1200" cap="none" spc="-5" normalizeH="0" baseline="0" noProof="0" dirty="0">
                <a:ln>
                  <a:noFill/>
                </a:ln>
                <a:solidFill>
                  <a:srgbClr val="FFFFFF"/>
                </a:solidFill>
                <a:effectLst/>
                <a:uLnTx/>
                <a:uFillTx/>
                <a:latin typeface="Arial"/>
                <a:ea typeface="+mn-ea"/>
                <a:cs typeface="Arial"/>
              </a:rPr>
              <a:t>nurses  station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318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1" name="object 201"/>
          <p:cNvSpPr txBox="1"/>
          <p:nvPr/>
        </p:nvSpPr>
        <p:spPr>
          <a:xfrm>
            <a:off x="2808860" y="4322447"/>
            <a:ext cx="36131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Variable clinical</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skill  levels </a:t>
            </a:r>
            <a:r>
              <a:rPr kumimoji="0" sz="300" b="0" i="0" u="none" strike="noStrike" kern="1200" cap="none" spc="0" normalizeH="0" baseline="0" noProof="0" dirty="0">
                <a:ln>
                  <a:noFill/>
                </a:ln>
                <a:solidFill>
                  <a:srgbClr val="FFFFFF"/>
                </a:solidFill>
                <a:effectLst/>
                <a:uLnTx/>
                <a:uFillTx/>
                <a:latin typeface="Arial"/>
                <a:ea typeface="+mn-ea"/>
                <a:cs typeface="Arial"/>
              </a:rPr>
              <a:t>of</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junior</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2" name="object 202"/>
          <p:cNvSpPr txBox="1"/>
          <p:nvPr/>
        </p:nvSpPr>
        <p:spPr>
          <a:xfrm>
            <a:off x="2808858" y="4155696"/>
            <a:ext cx="28448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Bullying</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culture  reported </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63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3" name="object 203"/>
          <p:cNvSpPr txBox="1"/>
          <p:nvPr/>
        </p:nvSpPr>
        <p:spPr>
          <a:xfrm>
            <a:off x="2808858" y="3990596"/>
            <a:ext cx="23241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delays </a:t>
            </a:r>
            <a:r>
              <a:rPr kumimoji="0" sz="300" b="0" i="0" u="none" strike="noStrike" kern="1200" cap="none" spc="2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154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4" name="object 204"/>
          <p:cNvSpPr txBox="1"/>
          <p:nvPr/>
        </p:nvSpPr>
        <p:spPr>
          <a:xfrm>
            <a:off x="2808858" y="3753992"/>
            <a:ext cx="328930" cy="194540"/>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98200"/>
              </a:lnSpc>
              <a:spcBef>
                <a:spcPts val="105"/>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Gaps in</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DNACPR  </a:t>
            </a:r>
            <a:r>
              <a:rPr kumimoji="0" sz="300" b="0" i="0" u="none" strike="noStrike" kern="1200" cap="none" spc="0" normalizeH="0" baseline="0" noProof="0" dirty="0">
                <a:ln>
                  <a:noFill/>
                </a:ln>
                <a:solidFill>
                  <a:srgbClr val="FFFFFF"/>
                </a:solidFill>
                <a:effectLst/>
                <a:uLnTx/>
                <a:uFillTx/>
                <a:latin typeface="Arial"/>
                <a:ea typeface="+mn-ea"/>
                <a:cs typeface="Arial"/>
              </a:rPr>
              <a:t>forms </a:t>
            </a:r>
            <a:r>
              <a:rPr kumimoji="0" sz="300" b="0" i="0" u="none" strike="noStrike" kern="1200" cap="none" spc="-5" normalizeH="0" baseline="0" noProof="0" dirty="0">
                <a:ln>
                  <a:noFill/>
                </a:ln>
                <a:solidFill>
                  <a:srgbClr val="FFFFFF"/>
                </a:solidFill>
                <a:effectLst/>
                <a:uLnTx/>
                <a:uFillTx/>
                <a:latin typeface="Arial"/>
                <a:ea typeface="+mn-ea"/>
                <a:cs typeface="Arial"/>
              </a:rPr>
              <a:t>including  documenting  discussions   </a:t>
            </a:r>
            <a:r>
              <a:rPr kumimoji="0" sz="300" b="0" i="0" u="none" strike="noStrike" kern="1200" cap="none" spc="1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54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5" name="object 205"/>
          <p:cNvSpPr txBox="1"/>
          <p:nvPr/>
        </p:nvSpPr>
        <p:spPr>
          <a:xfrm>
            <a:off x="2808858" y="3568067"/>
            <a:ext cx="28321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Bully</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behaviour  reported </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40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6" name="object 206"/>
          <p:cNvSpPr txBox="1"/>
          <p:nvPr/>
        </p:nvSpPr>
        <p:spPr>
          <a:xfrm>
            <a:off x="2808858" y="3514092"/>
            <a:ext cx="6858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prstClr val="black"/>
                </a:solidFill>
                <a:effectLst/>
                <a:uLnTx/>
                <a:uFillTx/>
                <a:latin typeface="Arial"/>
                <a:ea typeface="+mn-ea"/>
                <a:cs typeface="Arial"/>
              </a:rPr>
              <a:t>42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7" name="object 207"/>
          <p:cNvSpPr txBox="1"/>
          <p:nvPr/>
        </p:nvSpPr>
        <p:spPr>
          <a:xfrm>
            <a:off x="3266061" y="2707641"/>
            <a:ext cx="314325" cy="10515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accepting</a:t>
            </a:r>
            <a:r>
              <a:rPr kumimoji="0" sz="300" b="0" i="0" u="none" strike="noStrike" kern="1200" cap="none" spc="-7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returns</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127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8" name="object 208"/>
          <p:cNvSpPr txBox="1"/>
          <p:nvPr/>
        </p:nvSpPr>
        <p:spPr>
          <a:xfrm>
            <a:off x="3266061" y="4466973"/>
            <a:ext cx="33337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Unsecured</a:t>
            </a:r>
            <a:r>
              <a:rPr kumimoji="0" sz="300" b="0" i="0" u="none" strike="noStrike" kern="1200" cap="none" spc="-4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patient  notes</a:t>
            </a:r>
            <a:r>
              <a:rPr kumimoji="0" sz="300" b="0" i="0" u="none" strike="noStrike" kern="1200" cap="none" spc="6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75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09" name="object 209"/>
          <p:cNvSpPr txBox="1"/>
          <p:nvPr/>
        </p:nvSpPr>
        <p:spPr>
          <a:xfrm>
            <a:off x="3266059" y="4322447"/>
            <a:ext cx="34544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Gundulph:</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cracked  tiles and sink</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by</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0" name="object 210"/>
          <p:cNvSpPr txBox="1"/>
          <p:nvPr/>
        </p:nvSpPr>
        <p:spPr>
          <a:xfrm>
            <a:off x="1001979" y="1596010"/>
            <a:ext cx="69215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Compliance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Health </a:t>
            </a:r>
            <a:r>
              <a:rPr kumimoji="0" sz="300" b="0" i="0" u="none" strike="noStrike" kern="1200" cap="none" spc="0" normalizeH="0" baseline="0" noProof="0" dirty="0">
                <a:ln>
                  <a:noFill/>
                </a:ln>
                <a:solidFill>
                  <a:srgbClr val="FFFFFF"/>
                </a:solidFill>
                <a:effectLst/>
                <a:uLnTx/>
                <a:uFillTx/>
                <a:latin typeface="Arial"/>
                <a:ea typeface="+mn-ea"/>
                <a:cs typeface="Arial"/>
              </a:rPr>
              <a:t>&amp; </a:t>
            </a:r>
            <a:r>
              <a:rPr kumimoji="0" sz="300" b="0" i="0" u="none" strike="noStrike" kern="1200" cap="none" spc="-5" normalizeH="0" baseline="0" noProof="0" dirty="0">
                <a:ln>
                  <a:noFill/>
                </a:ln>
                <a:solidFill>
                  <a:srgbClr val="FFFFFF"/>
                </a:solidFill>
                <a:effectLst/>
                <a:uLnTx/>
                <a:uFillTx/>
                <a:latin typeface="Arial"/>
                <a:ea typeface="+mn-ea"/>
                <a:cs typeface="Arial"/>
              </a:rPr>
              <a:t>Social Care</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Act</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1" name="object 211"/>
          <p:cNvSpPr txBox="1"/>
          <p:nvPr/>
        </p:nvSpPr>
        <p:spPr>
          <a:xfrm>
            <a:off x="2345182" y="5060698"/>
            <a:ext cx="381000"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Unsafe Medical </a:t>
            </a: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0" i="0" u="none" strike="noStrike" kern="1200" cap="none" spc="-5" normalizeH="0" baseline="0" noProof="0" dirty="0">
                <a:ln>
                  <a:noFill/>
                </a:ln>
                <a:solidFill>
                  <a:srgbClr val="FFFFFF"/>
                </a:solidFill>
                <a:effectLst/>
                <a:uLnTx/>
                <a:uFillTx/>
                <a:latin typeface="Arial"/>
                <a:ea typeface="+mn-ea"/>
                <a:cs typeface="Arial"/>
              </a:rPr>
              <a:t>numbers due </a:t>
            </a:r>
            <a:r>
              <a:rPr kumimoji="0" sz="300" b="0" i="0" u="none" strike="noStrike" kern="1200" cap="none" spc="0" normalizeH="0" baseline="0" noProof="0" dirty="0">
                <a:ln>
                  <a:noFill/>
                </a:ln>
                <a:solidFill>
                  <a:srgbClr val="FFFFFF"/>
                </a:solidFill>
                <a:effectLst/>
                <a:uLnTx/>
                <a:uFillTx/>
                <a:latin typeface="Arial"/>
                <a:ea typeface="+mn-ea"/>
                <a:cs typeface="Arial"/>
              </a:rPr>
              <a:t>to</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gaps  and sickness   </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2" name="object 212"/>
          <p:cNvSpPr txBox="1"/>
          <p:nvPr/>
        </p:nvSpPr>
        <p:spPr>
          <a:xfrm>
            <a:off x="2345184" y="4817747"/>
            <a:ext cx="379095"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Complaints backlog  (Must Do Should</a:t>
            </a:r>
            <a:r>
              <a:rPr kumimoji="0" sz="300" b="0" i="0" u="none" strike="noStrike" kern="1200" cap="none" spc="-4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Do)  </a:t>
            </a:r>
            <a:r>
              <a:rPr kumimoji="0" sz="300" b="1" i="0" u="none" strike="noStrike" kern="1200" cap="none" spc="-5" normalizeH="0" baseline="0" noProof="0" dirty="0">
                <a:ln>
                  <a:noFill/>
                </a:ln>
                <a:solidFill>
                  <a:srgbClr val="FFFFFF"/>
                </a:solidFill>
                <a:effectLst/>
                <a:uLnTx/>
                <a:uFillTx/>
                <a:latin typeface="Arial"/>
                <a:ea typeface="+mn-ea"/>
                <a:cs typeface="Arial"/>
              </a:rPr>
              <a:t>30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3" name="object 213"/>
          <p:cNvSpPr txBox="1"/>
          <p:nvPr/>
        </p:nvSpPr>
        <p:spPr>
          <a:xfrm>
            <a:off x="2345184" y="4666871"/>
            <a:ext cx="454025" cy="116205"/>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55"/>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of Duty</a:t>
            </a:r>
            <a:r>
              <a:rPr kumimoji="0" sz="300" b="0" i="0" u="none" strike="noStrike" kern="1200" cap="none" spc="-7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Candour</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55"/>
              </a:lnSpc>
              <a:spcBef>
                <a:spcPts val="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and documentation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4" name="object 214"/>
          <p:cNvSpPr txBox="1"/>
          <p:nvPr/>
        </p:nvSpPr>
        <p:spPr>
          <a:xfrm>
            <a:off x="2345184" y="4466973"/>
            <a:ext cx="33464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Review dosage</a:t>
            </a:r>
            <a:r>
              <a:rPr kumimoji="0" sz="300" b="0" i="0" u="none" strike="noStrike" kern="1200" cap="none" spc="-7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on  End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Life Care  Algorithm </a:t>
            </a:r>
            <a:r>
              <a:rPr kumimoji="0" sz="300" b="0" i="0" u="none" strike="noStrike" kern="1200" cap="none" spc="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5" name="object 215"/>
          <p:cNvSpPr txBox="1"/>
          <p:nvPr/>
        </p:nvSpPr>
        <p:spPr>
          <a:xfrm>
            <a:off x="2345182" y="4322447"/>
            <a:ext cx="40005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Limited</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involvement</a:t>
            </a:r>
            <a:r>
              <a:rPr kumimoji="0" sz="300" b="0" i="0" u="none" strike="noStrike" kern="1200" cap="none" spc="-4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Spiritual Care in</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End</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6" name="object 216"/>
          <p:cNvSpPr txBox="1"/>
          <p:nvPr/>
        </p:nvSpPr>
        <p:spPr>
          <a:xfrm>
            <a:off x="2345184" y="4411219"/>
            <a:ext cx="69405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Life Care plans       </a:t>
            </a:r>
            <a:r>
              <a:rPr kumimoji="0" sz="300" b="1" i="0" u="none" strike="noStrike" kern="1200" cap="none" spc="-5" normalizeH="0" baseline="0" noProof="0" dirty="0">
                <a:ln>
                  <a:noFill/>
                </a:ln>
                <a:solidFill>
                  <a:srgbClr val="FFFFFF"/>
                </a:solidFill>
                <a:effectLst/>
                <a:uLnTx/>
                <a:uFillTx/>
                <a:latin typeface="Arial"/>
                <a:ea typeface="+mn-ea"/>
                <a:cs typeface="Arial"/>
              </a:rPr>
              <a:t>157    </a:t>
            </a:r>
            <a:r>
              <a:rPr kumimoji="0" sz="300" b="0" i="0" u="none" strike="noStrike" kern="1200" cap="none" spc="-5" normalizeH="0" baseline="0" noProof="0" dirty="0">
                <a:ln>
                  <a:noFill/>
                </a:ln>
                <a:solidFill>
                  <a:srgbClr val="FFFFFF"/>
                </a:solidFill>
                <a:effectLst/>
                <a:uLnTx/>
                <a:uFillTx/>
                <a:latin typeface="Arial"/>
                <a:ea typeface="+mn-ea"/>
                <a:cs typeface="Arial"/>
              </a:rPr>
              <a:t>doctors   </a:t>
            </a:r>
            <a:r>
              <a:rPr kumimoji="0" sz="300" b="1" i="0" u="none" strike="noStrike" kern="1200" cap="none" spc="-5" normalizeH="0" baseline="0" noProof="0" dirty="0">
                <a:ln>
                  <a:noFill/>
                </a:ln>
                <a:solidFill>
                  <a:srgbClr val="FFFFFF"/>
                </a:solidFill>
                <a:effectLst/>
                <a:uLnTx/>
                <a:uFillTx/>
                <a:latin typeface="Arial"/>
                <a:ea typeface="+mn-ea"/>
                <a:cs typeface="Arial"/>
              </a:rPr>
              <a:t>31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7" name="object 217"/>
          <p:cNvSpPr txBox="1"/>
          <p:nvPr/>
        </p:nvSpPr>
        <p:spPr>
          <a:xfrm>
            <a:off x="1855723" y="4155696"/>
            <a:ext cx="88646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Out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date workplace          </a:t>
            </a:r>
            <a:r>
              <a:rPr kumimoji="0" sz="300" b="0" i="0" u="none" strike="noStrike" kern="1200" cap="none" spc="6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Gaps in EoLC</a:t>
            </a:r>
            <a:r>
              <a:rPr kumimoji="0" sz="300" b="0" i="0" u="none" strike="noStrike" kern="1200" cap="none" spc="1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training</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8" name="object 218"/>
          <p:cNvSpPr txBox="1"/>
          <p:nvPr/>
        </p:nvSpPr>
        <p:spPr>
          <a:xfrm>
            <a:off x="1845057" y="4201797"/>
            <a:ext cx="73342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(ward) risk assessments         </a:t>
            </a:r>
            <a:r>
              <a:rPr kumimoji="0" sz="300" b="0" i="0" u="none" strike="noStrike" kern="1200" cap="none" spc="0" normalizeH="0" baseline="0" noProof="0" dirty="0">
                <a:ln>
                  <a:noFill/>
                </a:ln>
                <a:solidFill>
                  <a:srgbClr val="FFFFFF"/>
                </a:solidFill>
                <a:effectLst/>
                <a:uLnTx/>
                <a:uFillTx/>
                <a:latin typeface="Arial"/>
                <a:ea typeface="+mn-ea"/>
                <a:cs typeface="Arial"/>
              </a:rPr>
              <a:t>for staff  </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19" name="object 219"/>
          <p:cNvSpPr txBox="1"/>
          <p:nvPr/>
        </p:nvSpPr>
        <p:spPr>
          <a:xfrm>
            <a:off x="1845055" y="3568067"/>
            <a:ext cx="353060"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Liverpool Care  </a:t>
            </a:r>
            <a:r>
              <a:rPr kumimoji="0" sz="300" b="0" i="0" u="none" strike="noStrike" kern="1200" cap="none" spc="0" normalizeH="0" baseline="0" noProof="0" dirty="0">
                <a:ln>
                  <a:noFill/>
                </a:ln>
                <a:solidFill>
                  <a:srgbClr val="FFFFFF"/>
                </a:solidFill>
                <a:effectLst/>
                <a:uLnTx/>
                <a:uFillTx/>
                <a:latin typeface="Arial"/>
                <a:ea typeface="+mn-ea"/>
                <a:cs typeface="Arial"/>
              </a:rPr>
              <a:t>Pathway</a:t>
            </a:r>
            <a:r>
              <a:rPr kumimoji="0" sz="300" b="0" i="0" u="none" strike="noStrike" kern="1200" cap="none" spc="-4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leaflets</a:t>
            </a:r>
            <a:r>
              <a:rPr kumimoji="0" sz="300" b="0" i="0" u="none" strike="noStrike" kern="1200" cap="none" spc="-4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on  ward</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68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0" name="object 220"/>
          <p:cNvSpPr txBox="1"/>
          <p:nvPr/>
        </p:nvSpPr>
        <p:spPr>
          <a:xfrm>
            <a:off x="1845055" y="3425192"/>
            <a:ext cx="424180"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0" normalizeH="0" baseline="0" noProof="0" dirty="0">
                <a:ln>
                  <a:noFill/>
                </a:ln>
                <a:solidFill>
                  <a:prstClr val="black"/>
                </a:solidFill>
                <a:effectLst/>
                <a:uLnTx/>
                <a:uFillTx/>
                <a:latin typeface="Arial"/>
                <a:ea typeface="+mn-ea"/>
                <a:cs typeface="Arial"/>
              </a:rPr>
              <a:t>Limited </a:t>
            </a:r>
            <a:r>
              <a:rPr kumimoji="0" sz="300" b="0" i="0" u="none" strike="noStrike" kern="1200" cap="none" spc="-5" normalizeH="0" baseline="0" noProof="0" dirty="0">
                <a:ln>
                  <a:noFill/>
                </a:ln>
                <a:solidFill>
                  <a:prstClr val="black"/>
                </a:solidFill>
                <a:effectLst/>
                <a:uLnTx/>
                <a:uFillTx/>
                <a:latin typeface="Arial"/>
                <a:ea typeface="+mn-ea"/>
                <a:cs typeface="Arial"/>
              </a:rPr>
              <a:t>Mortuary  capacity and flow     </a:t>
            </a:r>
            <a:r>
              <a:rPr kumimoji="0" sz="300" b="0" i="0" u="none" strike="noStrike" kern="1200" cap="none" spc="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44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1" name="object 221"/>
          <p:cNvSpPr txBox="1"/>
          <p:nvPr/>
        </p:nvSpPr>
        <p:spPr>
          <a:xfrm>
            <a:off x="1845055" y="2286761"/>
            <a:ext cx="829944" cy="160020"/>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tab pos="512445" algn="l"/>
              </a:tabLst>
              <a:defRPr/>
            </a:pPr>
            <a:r>
              <a:rPr kumimoji="0" sz="300" b="0" i="0" u="none" strike="noStrike" kern="1200" cap="none" spc="0" normalizeH="0" baseline="0" noProof="0" dirty="0">
                <a:ln>
                  <a:noFill/>
                </a:ln>
                <a:solidFill>
                  <a:prstClr val="black"/>
                </a:solidFill>
                <a:effectLst/>
                <a:uLnTx/>
                <a:uFillTx/>
                <a:latin typeface="Arial"/>
                <a:ea typeface="+mn-ea"/>
                <a:cs typeface="Arial"/>
              </a:rPr>
              <a:t>Limited </a:t>
            </a:r>
            <a:r>
              <a:rPr kumimoji="0" sz="300" b="0" i="0" u="none" strike="noStrike" kern="1200" cap="none" spc="-5" normalizeH="0" baseline="0" noProof="0" dirty="0">
                <a:ln>
                  <a:noFill/>
                </a:ln>
                <a:solidFill>
                  <a:prstClr val="black"/>
                </a:solidFill>
                <a:effectLst/>
                <a:uLnTx/>
                <a:uFillTx/>
                <a:latin typeface="Arial"/>
                <a:ea typeface="+mn-ea"/>
                <a:cs typeface="Arial"/>
              </a:rPr>
              <a:t>knowledge about</a:t>
            </a:r>
            <a:r>
              <a:rPr kumimoji="0" sz="300" b="0" i="0" u="none" strike="noStrike" kern="1200" cap="none" spc="5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Medical staffing </a:t>
            </a:r>
            <a:r>
              <a:rPr kumimoji="0" sz="300" b="0" i="0" u="none" strike="noStrike" kern="1200" cap="none" spc="0" normalizeH="0" baseline="0" noProof="0" dirty="0">
                <a:ln>
                  <a:noFill/>
                </a:ln>
                <a:solidFill>
                  <a:srgbClr val="FFFFFF"/>
                </a:solidFill>
                <a:effectLst/>
                <a:uLnTx/>
                <a:uFillTx/>
                <a:latin typeface="Arial"/>
                <a:ea typeface="+mn-ea"/>
                <a:cs typeface="Arial"/>
              </a:rPr>
              <a:t>at  </a:t>
            </a:r>
            <a:r>
              <a:rPr kumimoji="0" sz="300" b="0" i="0" u="none" strike="noStrike" kern="1200" cap="none" spc="-5" normalizeH="0" baseline="0" noProof="0" dirty="0">
                <a:ln>
                  <a:noFill/>
                </a:ln>
                <a:solidFill>
                  <a:prstClr val="black"/>
                </a:solidFill>
                <a:effectLst/>
                <a:uLnTx/>
                <a:uFillTx/>
                <a:latin typeface="Arial"/>
                <a:ea typeface="+mn-ea"/>
                <a:cs typeface="Arial"/>
              </a:rPr>
              <a:t>incidents,</a:t>
            </a:r>
            <a:r>
              <a:rPr kumimoji="0" sz="300" b="0" i="0" u="none" strike="noStrike" kern="1200" cap="none" spc="-25"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themes</a:t>
            </a:r>
            <a:r>
              <a:rPr kumimoji="0" sz="300" b="0" i="0" u="none" strike="noStrike" kern="1200" cap="none" spc="-5" normalizeH="0" baseline="0" noProof="0" dirty="0">
                <a:ln>
                  <a:noFill/>
                </a:ln>
                <a:solidFill>
                  <a:prstClr val="black"/>
                </a:solidFill>
                <a:effectLst/>
                <a:uLnTx/>
                <a:uFillTx/>
                <a:latin typeface="Arial"/>
                <a:ea typeface="+mn-ea"/>
                <a:cs typeface="Arial"/>
              </a:rPr>
              <a:t> and	</a:t>
            </a:r>
            <a:r>
              <a:rPr kumimoji="0" sz="300" b="0" i="0" u="none" strike="noStrike" kern="1200" cap="none" spc="-5" normalizeH="0" baseline="0" noProof="0" dirty="0">
                <a:ln>
                  <a:noFill/>
                </a:ln>
                <a:solidFill>
                  <a:srgbClr val="FFFFFF"/>
                </a:solidFill>
                <a:effectLst/>
                <a:uLnTx/>
                <a:uFillTx/>
                <a:latin typeface="Arial"/>
                <a:ea typeface="+mn-ea"/>
                <a:cs typeface="Arial"/>
              </a:rPr>
              <a:t>night</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51</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40"/>
              </a:lnSpc>
              <a:spcBef>
                <a:spcPts val="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trends  </a:t>
            </a:r>
            <a:r>
              <a:rPr kumimoji="0" sz="300" b="1" i="0" u="none" strike="noStrike" kern="1200" cap="none" spc="-5" normalizeH="0" baseline="0" noProof="0" dirty="0">
                <a:ln>
                  <a:noFill/>
                </a:ln>
                <a:solidFill>
                  <a:prstClr val="black"/>
                </a:solidFill>
                <a:effectLst/>
                <a:uLnTx/>
                <a:uFillTx/>
                <a:latin typeface="Arial"/>
                <a:ea typeface="+mn-ea"/>
                <a:cs typeface="Arial"/>
              </a:rPr>
              <a:t>22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2" name="object 222"/>
          <p:cNvSpPr txBox="1"/>
          <p:nvPr/>
        </p:nvSpPr>
        <p:spPr>
          <a:xfrm>
            <a:off x="1001981" y="1804163"/>
            <a:ext cx="53022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Secure </a:t>
            </a:r>
            <a:r>
              <a:rPr kumimoji="0" sz="300" b="0" i="0" u="none" strike="noStrike" kern="1200" cap="none" spc="-10" normalizeH="0" baseline="0" noProof="0" dirty="0">
                <a:ln>
                  <a:noFill/>
                </a:ln>
                <a:solidFill>
                  <a:prstClr val="black"/>
                </a:solidFill>
                <a:effectLst/>
                <a:uLnTx/>
                <a:uFillTx/>
                <a:latin typeface="Arial"/>
                <a:ea typeface="+mn-ea"/>
                <a:cs typeface="Arial"/>
              </a:rPr>
              <a:t>IV  </a:t>
            </a:r>
            <a:r>
              <a:rPr kumimoji="0" sz="300" b="0" i="0" u="none" strike="noStrike" kern="1200" cap="none" spc="-5" normalizeH="0" baseline="0" noProof="0" dirty="0">
                <a:ln>
                  <a:noFill/>
                </a:ln>
                <a:solidFill>
                  <a:prstClr val="black"/>
                </a:solidFill>
                <a:effectLst/>
                <a:uLnTx/>
                <a:uFillTx/>
                <a:latin typeface="Arial"/>
                <a:ea typeface="+mn-ea"/>
                <a:cs typeface="Arial"/>
              </a:rPr>
              <a:t>fluid storage     </a:t>
            </a:r>
            <a:r>
              <a:rPr kumimoji="0" sz="300" b="0" i="0" u="none" strike="noStrike" kern="1200" cap="none" spc="5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70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3" name="object 223"/>
          <p:cNvSpPr txBox="1"/>
          <p:nvPr/>
        </p:nvSpPr>
        <p:spPr>
          <a:xfrm>
            <a:off x="1845057" y="1804163"/>
            <a:ext cx="431165"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Variable pharmacy  support </a:t>
            </a:r>
            <a:r>
              <a:rPr kumimoji="0" sz="300" b="0" i="0" u="none" strike="noStrike" kern="1200" cap="none" spc="0" normalizeH="0" baseline="0" noProof="0" dirty="0">
                <a:ln>
                  <a:noFill/>
                </a:ln>
                <a:solidFill>
                  <a:srgbClr val="FFFFFF"/>
                </a:solidFill>
                <a:effectLst/>
                <a:uLnTx/>
                <a:uFillTx/>
                <a:latin typeface="Arial"/>
                <a:ea typeface="+mn-ea"/>
                <a:cs typeface="Arial"/>
              </a:rPr>
              <a:t>to </a:t>
            </a:r>
            <a:r>
              <a:rPr kumimoji="0" sz="300" b="0" i="0" u="none" strike="noStrike" kern="1200" cap="none" spc="-5" normalizeH="0" baseline="0" noProof="0" dirty="0">
                <a:ln>
                  <a:noFill/>
                </a:ln>
                <a:solidFill>
                  <a:srgbClr val="FFFFFF"/>
                </a:solidFill>
                <a:effectLst/>
                <a:uLnTx/>
                <a:uFillTx/>
                <a:latin typeface="Arial"/>
                <a:ea typeface="+mn-ea"/>
                <a:cs typeface="Arial"/>
              </a:rPr>
              <a:t>wards    </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106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4" name="object 224"/>
          <p:cNvSpPr txBox="1"/>
          <p:nvPr/>
        </p:nvSpPr>
        <p:spPr>
          <a:xfrm>
            <a:off x="1800605" y="1596010"/>
            <a:ext cx="50165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3  </a:t>
            </a:r>
            <a:r>
              <a:rPr kumimoji="0" sz="300" b="0" i="0" u="none" strike="noStrike" kern="1200" cap="none" spc="-5" normalizeH="0" baseline="0" noProof="0" dirty="0">
                <a:ln>
                  <a:noFill/>
                </a:ln>
                <a:solidFill>
                  <a:srgbClr val="FFFFFF"/>
                </a:solidFill>
                <a:effectLst/>
                <a:uLnTx/>
                <a:uFillTx/>
                <a:latin typeface="Arial"/>
                <a:ea typeface="+mn-ea"/>
                <a:cs typeface="Arial"/>
              </a:rPr>
              <a:t>Gaps in EOLC care</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plans</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5" name="object 225"/>
          <p:cNvSpPr txBox="1"/>
          <p:nvPr/>
        </p:nvSpPr>
        <p:spPr>
          <a:xfrm>
            <a:off x="1845055" y="5060698"/>
            <a:ext cx="37465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No Help Alarm in</a:t>
            </a:r>
            <a:r>
              <a:rPr kumimoji="0" sz="300" b="0" i="0" u="none" strike="noStrike" kern="1200" cap="none" spc="-5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ED  waiting room   </a:t>
            </a:r>
            <a:r>
              <a:rPr kumimoji="0" sz="300" b="0" i="0" u="none" strike="noStrike" kern="1200" cap="none" spc="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110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6" name="object 226"/>
          <p:cNvSpPr txBox="1"/>
          <p:nvPr/>
        </p:nvSpPr>
        <p:spPr>
          <a:xfrm>
            <a:off x="2345182" y="2150112"/>
            <a:ext cx="353060"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Congested theatre  flow delaying</a:t>
            </a:r>
            <a:r>
              <a:rPr kumimoji="0" sz="300" b="0" i="0" u="none" strike="noStrike" kern="1200" cap="none" spc="-7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#NOF  cases </a:t>
            </a:r>
            <a:r>
              <a:rPr kumimoji="0" sz="300" b="0" i="0" u="none" strike="noStrike" kern="1200" cap="none" spc="3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146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7" name="object 227"/>
          <p:cNvSpPr txBox="1"/>
          <p:nvPr/>
        </p:nvSpPr>
        <p:spPr>
          <a:xfrm>
            <a:off x="2345182" y="3946018"/>
            <a:ext cx="40005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0" i="0" u="none" strike="noStrike" kern="1200" cap="none" spc="-5" normalizeH="0" baseline="0" noProof="0" dirty="0">
                <a:ln>
                  <a:noFill/>
                </a:ln>
                <a:solidFill>
                  <a:srgbClr val="FFFFFF"/>
                </a:solidFill>
                <a:effectLst/>
                <a:uLnTx/>
                <a:uFillTx/>
                <a:latin typeface="Arial"/>
                <a:ea typeface="+mn-ea"/>
                <a:cs typeface="Arial"/>
              </a:rPr>
              <a:t>reporting</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staffing  </a:t>
            </a:r>
            <a:r>
              <a:rPr kumimoji="0" sz="300" b="0" i="0" u="none" strike="noStrike" kern="1200" cap="none" spc="-5" normalizeH="0" baseline="0" noProof="0" dirty="0">
                <a:ln>
                  <a:noFill/>
                </a:ln>
                <a:solidFill>
                  <a:srgbClr val="FFFFFF"/>
                </a:solidFill>
                <a:effectLst/>
                <a:uLnTx/>
                <a:uFillTx/>
                <a:latin typeface="Arial"/>
                <a:ea typeface="+mn-ea"/>
                <a:cs typeface="Arial"/>
              </a:rPr>
              <a:t>levels worse   </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73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8" name="object 228"/>
          <p:cNvSpPr txBox="1"/>
          <p:nvPr/>
        </p:nvSpPr>
        <p:spPr>
          <a:xfrm>
            <a:off x="2345182" y="3753994"/>
            <a:ext cx="370840"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Deteriorating</a:t>
            </a:r>
            <a:r>
              <a:rPr kumimoji="0" sz="300" b="0" i="0" u="none" strike="noStrike" kern="1200" cap="none" spc="-3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Patient  not featured in Site  Meetings </a:t>
            </a:r>
            <a:r>
              <a:rPr kumimoji="0" sz="300" b="0" i="0" u="none" strike="noStrike" kern="1200" cap="none" spc="6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25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29" name="object 229"/>
          <p:cNvSpPr txBox="1"/>
          <p:nvPr/>
        </p:nvSpPr>
        <p:spPr>
          <a:xfrm>
            <a:off x="2345182" y="3568067"/>
            <a:ext cx="39624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Variable use </a:t>
            </a:r>
            <a:r>
              <a:rPr kumimoji="0" sz="300" b="0" i="0" u="none" strike="noStrike" kern="1200" cap="none" spc="0" normalizeH="0" baseline="0" noProof="0" dirty="0">
                <a:ln>
                  <a:noFill/>
                </a:ln>
                <a:solidFill>
                  <a:prstClr val="black"/>
                </a:solidFill>
                <a:effectLst/>
                <a:uLnTx/>
                <a:uFillTx/>
                <a:latin typeface="Arial"/>
                <a:ea typeface="+mn-ea"/>
                <a:cs typeface="Arial"/>
              </a:rPr>
              <a:t>of</a:t>
            </a:r>
            <a:r>
              <a:rPr kumimoji="0" sz="300" b="0" i="0" u="none" strike="noStrike" kern="1200" cap="none" spc="-6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gloves  and </a:t>
            </a:r>
            <a:r>
              <a:rPr kumimoji="0" sz="300" b="0" i="0" u="none" strike="noStrike" kern="1200" cap="none" spc="0" normalizeH="0" baseline="0" noProof="0" dirty="0">
                <a:ln>
                  <a:noFill/>
                </a:ln>
                <a:solidFill>
                  <a:prstClr val="black"/>
                </a:solidFill>
                <a:effectLst/>
                <a:uLnTx/>
                <a:uFillTx/>
                <a:latin typeface="Arial"/>
                <a:ea typeface="+mn-ea"/>
                <a:cs typeface="Arial"/>
              </a:rPr>
              <a:t>gowns </a:t>
            </a:r>
            <a:r>
              <a:rPr kumimoji="0" sz="300" b="0" i="0" u="none" strike="noStrike" kern="1200" cap="none" spc="5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76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0" name="object 230"/>
          <p:cNvSpPr txBox="1"/>
          <p:nvPr/>
        </p:nvSpPr>
        <p:spPr>
          <a:xfrm>
            <a:off x="2345184" y="3425192"/>
            <a:ext cx="39052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Community Midwifery  folder missing PGDs  </a:t>
            </a:r>
            <a:r>
              <a:rPr kumimoji="0" sz="300" b="1" i="0" u="none" strike="noStrike" kern="1200" cap="none" spc="-5" normalizeH="0" baseline="0" noProof="0" dirty="0">
                <a:ln>
                  <a:noFill/>
                </a:ln>
                <a:solidFill>
                  <a:prstClr val="black"/>
                </a:solidFill>
                <a:effectLst/>
                <a:uLnTx/>
                <a:uFillTx/>
                <a:latin typeface="Arial"/>
                <a:ea typeface="+mn-ea"/>
                <a:cs typeface="Arial"/>
              </a:rPr>
              <a:t>45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1" name="object 231"/>
          <p:cNvSpPr txBox="1"/>
          <p:nvPr/>
        </p:nvSpPr>
        <p:spPr>
          <a:xfrm>
            <a:off x="2345184" y="3239516"/>
            <a:ext cx="349885" cy="11557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55"/>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0" i="0" u="none" strike="noStrike" kern="1200" cap="none" spc="-5" normalizeH="0" baseline="0" noProof="0" dirty="0">
                <a:ln>
                  <a:noFill/>
                </a:ln>
                <a:solidFill>
                  <a:srgbClr val="FFFFFF"/>
                </a:solidFill>
                <a:effectLst/>
                <a:uLnTx/>
                <a:uFillTx/>
                <a:latin typeface="Arial"/>
                <a:ea typeface="+mn-ea"/>
                <a:cs typeface="Arial"/>
              </a:rPr>
              <a:t>reporting</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1:13</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55"/>
              </a:lnSpc>
              <a:spcBef>
                <a:spcPts val="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0" i="0" u="none" strike="noStrike" kern="1200" cap="none" spc="-5" normalizeH="0" baseline="0" noProof="0" dirty="0">
                <a:ln>
                  <a:noFill/>
                </a:ln>
                <a:solidFill>
                  <a:srgbClr val="FFFFFF"/>
                </a:solidFill>
                <a:effectLst/>
                <a:uLnTx/>
                <a:uFillTx/>
                <a:latin typeface="Arial"/>
                <a:ea typeface="+mn-ea"/>
                <a:cs typeface="Arial"/>
              </a:rPr>
              <a:t>ratios  </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2" name="object 232"/>
          <p:cNvSpPr txBox="1"/>
          <p:nvPr/>
        </p:nvSpPr>
        <p:spPr>
          <a:xfrm>
            <a:off x="4145660" y="5060698"/>
            <a:ext cx="36957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Empty/Missing</a:t>
            </a:r>
            <a:r>
              <a:rPr kumimoji="0" sz="300" b="0" i="0" u="none" strike="noStrike" kern="1200" cap="none" spc="-3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hand  gels</a:t>
            </a:r>
            <a:r>
              <a:rPr kumimoji="0" sz="300" b="0" i="0" u="none" strike="noStrike" kern="1200" cap="none" spc="2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333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3" name="object 233"/>
          <p:cNvSpPr txBox="1"/>
          <p:nvPr/>
        </p:nvSpPr>
        <p:spPr>
          <a:xfrm>
            <a:off x="4145660" y="4817745"/>
            <a:ext cx="408940" cy="205104"/>
          </a:xfrm>
          <a:prstGeom prst="rect">
            <a:avLst/>
          </a:prstGeom>
        </p:spPr>
        <p:txBody>
          <a:bodyPr vert="horz" wrap="square" lIns="0" tIns="12700" rIns="0" bIns="0" rtlCol="0">
            <a:spAutoFit/>
          </a:bodyPr>
          <a:lstStyle/>
          <a:p>
            <a:pPr marL="12700" marR="18415" lvl="0" indent="0" algn="just"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0" i="0" u="none" strike="noStrike" kern="1200" cap="none" spc="-5" normalizeH="0" baseline="0" noProof="0" dirty="0">
                <a:ln>
                  <a:noFill/>
                </a:ln>
                <a:solidFill>
                  <a:srgbClr val="FFFFFF"/>
                </a:solidFill>
                <a:effectLst/>
                <a:uLnTx/>
                <a:uFillTx/>
                <a:latin typeface="Arial"/>
                <a:ea typeface="+mn-ea"/>
                <a:cs typeface="Arial"/>
              </a:rPr>
              <a:t>understanding</a:t>
            </a:r>
            <a:r>
              <a:rPr kumimoji="0" sz="300" b="0" i="0" u="none" strike="noStrike" kern="1200" cap="none" spc="-7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escalation pathway </a:t>
            </a:r>
            <a:r>
              <a:rPr kumimoji="0" sz="300" b="0" i="0" u="none" strike="noStrike" kern="1200" cap="none" spc="0" normalizeH="0" baseline="0" noProof="0" dirty="0">
                <a:ln>
                  <a:noFill/>
                </a:ln>
                <a:solidFill>
                  <a:srgbClr val="FFFFFF"/>
                </a:solidFill>
                <a:effectLst/>
                <a:uLnTx/>
                <a:uFillTx/>
                <a:latin typeface="Arial"/>
                <a:ea typeface="+mn-ea"/>
                <a:cs typeface="Arial"/>
              </a:rPr>
              <a:t>to  </a:t>
            </a:r>
            <a:r>
              <a:rPr kumimoji="0" sz="300" b="0" i="0" u="none" strike="noStrike" kern="1200" cap="none" spc="-5" normalizeH="0" baseline="0" noProof="0" dirty="0">
                <a:ln>
                  <a:noFill/>
                </a:ln>
                <a:solidFill>
                  <a:srgbClr val="FFFFFF"/>
                </a:solidFill>
                <a:effectLst/>
                <a:uLnTx/>
                <a:uFillTx/>
                <a:latin typeface="Arial"/>
                <a:ea typeface="+mn-ea"/>
                <a:cs typeface="Arial"/>
              </a:rPr>
              <a:t>C</a:t>
            </a:r>
            <a:r>
              <a:rPr kumimoji="0" sz="300" b="0" i="0" u="none" strike="noStrike" kern="1200" cap="none" spc="-10" normalizeH="0" baseline="0" noProof="0" dirty="0">
                <a:ln>
                  <a:noFill/>
                </a:ln>
                <a:solidFill>
                  <a:srgbClr val="FFFFFF"/>
                </a:solidFill>
                <a:effectLst/>
                <a:uLnTx/>
                <a:uFillTx/>
                <a:latin typeface="Arial"/>
                <a:ea typeface="+mn-ea"/>
                <a:cs typeface="Arial"/>
              </a:rPr>
              <a:t>r</a:t>
            </a:r>
            <a:r>
              <a:rPr kumimoji="0" sz="300" b="0" i="0" u="none" strike="noStrike" kern="1200" cap="none" spc="0" normalizeH="0" baseline="0" noProof="0" dirty="0">
                <a:ln>
                  <a:noFill/>
                </a:ln>
                <a:solidFill>
                  <a:srgbClr val="FFFFFF"/>
                </a:solidFill>
                <a:effectLst/>
                <a:uLnTx/>
                <a:uFillTx/>
                <a:latin typeface="Arial"/>
                <a:ea typeface="+mn-ea"/>
                <a:cs typeface="Arial"/>
              </a:rPr>
              <a:t>itic</a:t>
            </a:r>
            <a:r>
              <a:rPr kumimoji="0" sz="300" b="0" i="0" u="none" strike="noStrike" kern="1200" cap="none" spc="-5" normalizeH="0" baseline="0" noProof="0" dirty="0">
                <a:ln>
                  <a:noFill/>
                </a:ln>
                <a:solidFill>
                  <a:srgbClr val="FFFFFF"/>
                </a:solidFill>
                <a:effectLst/>
                <a:uLnTx/>
                <a:uFillTx/>
                <a:latin typeface="Arial"/>
                <a:ea typeface="+mn-ea"/>
                <a:cs typeface="Arial"/>
              </a:rPr>
              <a:t>al</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Ca</a:t>
            </a:r>
            <a:r>
              <a:rPr kumimoji="0" sz="300" b="0" i="0" u="none" strike="noStrike" kern="1200" cap="none" spc="-10" normalizeH="0" baseline="0" noProof="0" dirty="0">
                <a:ln>
                  <a:noFill/>
                </a:ln>
                <a:solidFill>
                  <a:srgbClr val="FFFFFF"/>
                </a:solidFill>
                <a:effectLst/>
                <a:uLnTx/>
                <a:uFillTx/>
                <a:latin typeface="Arial"/>
                <a:ea typeface="+mn-ea"/>
                <a:cs typeface="Arial"/>
              </a:rPr>
              <a:t>r</a:t>
            </a:r>
            <a:r>
              <a:rPr kumimoji="0" sz="300" b="0" i="0" u="none" strike="noStrike" kern="1200" cap="none" spc="-5" normalizeH="0" baseline="0" noProof="0" dirty="0">
                <a:ln>
                  <a:noFill/>
                </a:ln>
                <a:solidFill>
                  <a:srgbClr val="FFFFFF"/>
                </a:solidFill>
                <a:effectLst/>
                <a:uLnTx/>
                <a:uFillTx/>
                <a:latin typeface="Arial"/>
                <a:ea typeface="+mn-ea"/>
                <a:cs typeface="Arial"/>
              </a:rPr>
              <a:t>e</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just" defTabSz="914400" rtl="0" eaLnBrk="1" fontAlgn="auto" latinLnBrk="0" hangingPunct="1">
              <a:lnSpc>
                <a:spcPts val="350"/>
              </a:lnSpc>
              <a:spcBef>
                <a:spcPts val="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Outreach </a:t>
            </a:r>
            <a:r>
              <a:rPr kumimoji="0" sz="300" b="0" i="0" u="none" strike="noStrike" kern="1200" cap="none" spc="-10" normalizeH="0" baseline="0" noProof="0" dirty="0">
                <a:ln>
                  <a:noFill/>
                </a:ln>
                <a:solidFill>
                  <a:srgbClr val="FFFFFF"/>
                </a:solidFill>
                <a:effectLst/>
                <a:uLnTx/>
                <a:uFillTx/>
                <a:latin typeface="Arial"/>
                <a:ea typeface="+mn-ea"/>
                <a:cs typeface="Arial"/>
              </a:rPr>
              <a:t>Team    </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162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4" name="object 234"/>
          <p:cNvSpPr txBox="1"/>
          <p:nvPr/>
        </p:nvSpPr>
        <p:spPr>
          <a:xfrm>
            <a:off x="4145660" y="4622421"/>
            <a:ext cx="38608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Completion</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NEW</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S  </a:t>
            </a:r>
            <a:r>
              <a:rPr kumimoji="0" sz="300" b="0" i="0" u="none" strike="noStrike" kern="1200" cap="none" spc="-5" normalizeH="0" baseline="0" noProof="0" dirty="0">
                <a:ln>
                  <a:noFill/>
                </a:ln>
                <a:solidFill>
                  <a:srgbClr val="FFFFFF"/>
                </a:solidFill>
                <a:effectLst/>
                <a:uLnTx/>
                <a:uFillTx/>
                <a:latin typeface="Arial"/>
                <a:ea typeface="+mn-ea"/>
                <a:cs typeface="Arial"/>
              </a:rPr>
              <a:t>Scores </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192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5" name="object 235"/>
          <p:cNvSpPr txBox="1"/>
          <p:nvPr/>
        </p:nvSpPr>
        <p:spPr>
          <a:xfrm>
            <a:off x="4145662" y="4466973"/>
            <a:ext cx="36766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Recording</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a:t>
            </a:r>
            <a:r>
              <a:rPr kumimoji="0" sz="300" b="0" i="0" u="none" strike="noStrike" kern="1200" cap="none" spc="-4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NEW</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S  </a:t>
            </a:r>
            <a:r>
              <a:rPr kumimoji="0" sz="300" b="0" i="0" u="none" strike="noStrike" kern="1200" cap="none" spc="-5" normalizeH="0" baseline="0" noProof="0" dirty="0">
                <a:ln>
                  <a:noFill/>
                </a:ln>
                <a:solidFill>
                  <a:srgbClr val="FFFFFF"/>
                </a:solidFill>
                <a:effectLst/>
                <a:uLnTx/>
                <a:uFillTx/>
                <a:latin typeface="Arial"/>
                <a:ea typeface="+mn-ea"/>
                <a:cs typeface="Arial"/>
              </a:rPr>
              <a:t>scores escalation  actions </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189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6" name="object 236"/>
          <p:cNvSpPr txBox="1"/>
          <p:nvPr/>
        </p:nvSpPr>
        <p:spPr>
          <a:xfrm>
            <a:off x="3266059" y="3239516"/>
            <a:ext cx="364490" cy="193130"/>
          </a:xfrm>
          <a:prstGeom prst="rect">
            <a:avLst/>
          </a:prstGeom>
        </p:spPr>
        <p:txBody>
          <a:bodyPr vert="horz" wrap="square" lIns="0" tIns="13970" rIns="0" bIns="0" rtlCol="0">
            <a:spAutoFit/>
          </a:bodyPr>
          <a:lstStyle/>
          <a:p>
            <a:pPr marL="12700" marR="5080" lvl="0" indent="0" algn="l" defTabSz="914400" rtl="0" eaLnBrk="1" fontAlgn="auto" latinLnBrk="0" hangingPunct="1">
              <a:lnSpc>
                <a:spcPct val="97100"/>
              </a:lnSpc>
              <a:spcBef>
                <a:spcPts val="11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Medical Outliers on  </a:t>
            </a:r>
            <a:r>
              <a:rPr kumimoji="0" sz="300" b="0" i="0" u="none" strike="noStrike" kern="1200" cap="none" spc="-10" normalizeH="0" baseline="0" noProof="0" dirty="0">
                <a:ln>
                  <a:noFill/>
                </a:ln>
                <a:solidFill>
                  <a:prstClr val="black"/>
                </a:solidFill>
                <a:effectLst/>
                <a:uLnTx/>
                <a:uFillTx/>
                <a:latin typeface="Arial"/>
                <a:ea typeface="+mn-ea"/>
                <a:cs typeface="Arial"/>
              </a:rPr>
              <a:t>T&amp;O </a:t>
            </a:r>
            <a:r>
              <a:rPr kumimoji="0" sz="300" b="0" i="0" u="none" strike="noStrike" kern="1200" cap="none" spc="-5" normalizeH="0" baseline="0" noProof="0" dirty="0">
                <a:ln>
                  <a:noFill/>
                </a:ln>
                <a:solidFill>
                  <a:prstClr val="black"/>
                </a:solidFill>
                <a:effectLst/>
                <a:uLnTx/>
                <a:uFillTx/>
                <a:latin typeface="Arial"/>
                <a:ea typeface="+mn-ea"/>
                <a:cs typeface="Arial"/>
              </a:rPr>
              <a:t>not covered by  medical consultant  </a:t>
            </a:r>
            <a:r>
              <a:rPr kumimoji="0" sz="300" b="1" i="0" u="none" strike="noStrike" kern="1200" cap="none" spc="-5" normalizeH="0" baseline="0" noProof="0" dirty="0">
                <a:ln>
                  <a:noFill/>
                </a:ln>
                <a:solidFill>
                  <a:prstClr val="black"/>
                </a:solidFill>
                <a:effectLst/>
                <a:uLnTx/>
                <a:uFillTx/>
                <a:latin typeface="Arial"/>
                <a:ea typeface="+mn-ea"/>
                <a:cs typeface="Arial"/>
              </a:rPr>
              <a:t>39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7" name="object 237"/>
          <p:cNvSpPr txBox="1"/>
          <p:nvPr/>
        </p:nvSpPr>
        <p:spPr>
          <a:xfrm>
            <a:off x="3707386" y="5060698"/>
            <a:ext cx="35242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Gaps in Sepsis  boxes checks   </a:t>
            </a:r>
            <a:r>
              <a:rPr kumimoji="0" sz="300" b="0" i="0" u="none" strike="noStrike" kern="1200" cap="none" spc="5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50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8" name="object 238"/>
          <p:cNvSpPr txBox="1"/>
          <p:nvPr/>
        </p:nvSpPr>
        <p:spPr>
          <a:xfrm>
            <a:off x="3707384" y="4817747"/>
            <a:ext cx="34925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Limited </a:t>
            </a:r>
            <a:r>
              <a:rPr kumimoji="0" sz="300" b="0" i="0" u="none" strike="noStrike" kern="1200" cap="none" spc="-5" normalizeH="0" baseline="0" noProof="0" dirty="0">
                <a:ln>
                  <a:noFill/>
                </a:ln>
                <a:solidFill>
                  <a:srgbClr val="FFFFFF"/>
                </a:solidFill>
                <a:effectLst/>
                <a:uLnTx/>
                <a:uFillTx/>
                <a:latin typeface="Arial"/>
                <a:ea typeface="+mn-ea"/>
                <a:cs typeface="Arial"/>
              </a:rPr>
              <a:t>visibility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senior nurses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72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39" name="object 239"/>
          <p:cNvSpPr txBox="1"/>
          <p:nvPr/>
        </p:nvSpPr>
        <p:spPr>
          <a:xfrm>
            <a:off x="3266061" y="4622421"/>
            <a:ext cx="77533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Unlabelled sedation           Out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Hours</a:t>
            </a:r>
            <a:r>
              <a:rPr kumimoji="0" sz="300" b="0" i="0" u="none" strike="noStrike" kern="1200" cap="none" spc="0" normalizeH="0" baseline="0" noProof="0" dirty="0">
                <a:ln>
                  <a:noFill/>
                </a:ln>
                <a:solidFill>
                  <a:prstClr val="black"/>
                </a:solidFill>
                <a:effectLst/>
                <a:uLnTx/>
                <a:uFillTx/>
                <a:latin typeface="Arial"/>
                <a:ea typeface="+mn-ea"/>
                <a:cs typeface="Arial"/>
              </a:rPr>
              <a:t> </a:t>
            </a:r>
            <a:r>
              <a:rPr kumimoji="0" sz="300" b="0" i="0" u="none" strike="noStrike" kern="1200" cap="none" spc="-10" normalizeH="0" baseline="0" noProof="0" dirty="0">
                <a:ln>
                  <a:noFill/>
                </a:ln>
                <a:solidFill>
                  <a:prstClr val="black"/>
                </a:solidFill>
                <a:effectLst/>
                <a:uLnTx/>
                <a:uFillTx/>
                <a:latin typeface="Arial"/>
                <a:ea typeface="+mn-ea"/>
                <a:cs typeface="Arial"/>
              </a:rPr>
              <a:t>x-ray</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0" name="object 240"/>
          <p:cNvSpPr txBox="1"/>
          <p:nvPr/>
        </p:nvSpPr>
        <p:spPr>
          <a:xfrm>
            <a:off x="3707384" y="4711448"/>
            <a:ext cx="26416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delaying</a:t>
            </a:r>
            <a:r>
              <a:rPr kumimoji="0" sz="300" b="0" i="0" u="none" strike="noStrike" kern="1200" cap="none" spc="-7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ED </a:t>
            </a:r>
            <a:r>
              <a:rPr kumimoji="0" sz="300" b="0" i="0" u="none" strike="noStrike" kern="1200" cap="none" spc="0" normalizeH="0" baseline="0" noProof="0" dirty="0">
                <a:ln>
                  <a:noFill/>
                </a:ln>
                <a:solidFill>
                  <a:prstClr val="black"/>
                </a:solidFill>
                <a:effectLst/>
                <a:uLnTx/>
                <a:uFillTx/>
                <a:latin typeface="Arial"/>
                <a:ea typeface="+mn-ea"/>
                <a:cs typeface="Arial"/>
              </a:rPr>
              <a:t>&amp;  </a:t>
            </a:r>
            <a:r>
              <a:rPr kumimoji="0" sz="300" b="0" i="0" u="none" strike="noStrike" kern="1200" cap="none" spc="-5" normalizeH="0" baseline="0" noProof="0" dirty="0">
                <a:ln>
                  <a:noFill/>
                </a:ln>
                <a:solidFill>
                  <a:prstClr val="black"/>
                </a:solidFill>
                <a:effectLst/>
                <a:uLnTx/>
                <a:uFillTx/>
                <a:latin typeface="Arial"/>
                <a:ea typeface="+mn-ea"/>
                <a:cs typeface="Arial"/>
              </a:rPr>
              <a:t>Theatre </a:t>
            </a:r>
            <a:r>
              <a:rPr kumimoji="0" sz="300" b="0" i="0" u="none" strike="noStrike" kern="1200" cap="none" spc="3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117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1" name="object 241"/>
          <p:cNvSpPr txBox="1"/>
          <p:nvPr/>
        </p:nvSpPr>
        <p:spPr>
          <a:xfrm>
            <a:off x="3707386" y="4466973"/>
            <a:ext cx="36639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Variable</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compliance  </a:t>
            </a:r>
            <a:r>
              <a:rPr kumimoji="0" sz="300" b="0" i="0" u="none" strike="noStrike" kern="1200" cap="none" spc="0" normalizeH="0" baseline="0" noProof="0" dirty="0">
                <a:ln>
                  <a:noFill/>
                </a:ln>
                <a:solidFill>
                  <a:srgbClr val="FFFFFF"/>
                </a:solidFill>
                <a:effectLst/>
                <a:uLnTx/>
                <a:uFillTx/>
                <a:latin typeface="Arial"/>
                <a:ea typeface="+mn-ea"/>
                <a:cs typeface="Arial"/>
              </a:rPr>
              <a:t>with Stat &amp; </a:t>
            </a:r>
            <a:r>
              <a:rPr kumimoji="0" sz="300" b="0" i="0" u="none" strike="noStrike" kern="1200" cap="none" spc="-5" normalizeH="0" baseline="0" noProof="0" dirty="0">
                <a:ln>
                  <a:noFill/>
                </a:ln>
                <a:solidFill>
                  <a:srgbClr val="FFFFFF"/>
                </a:solidFill>
                <a:effectLst/>
                <a:uLnTx/>
                <a:uFillTx/>
                <a:latin typeface="Arial"/>
                <a:ea typeface="+mn-ea"/>
                <a:cs typeface="Arial"/>
              </a:rPr>
              <a:t>Mand  training </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2" name="object 242"/>
          <p:cNvSpPr txBox="1"/>
          <p:nvPr/>
        </p:nvSpPr>
        <p:spPr>
          <a:xfrm>
            <a:off x="3707386" y="4322447"/>
            <a:ext cx="808355" cy="116205"/>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55"/>
              </a:lnSpc>
              <a:spcBef>
                <a:spcPts val="100"/>
              </a:spcBef>
              <a:spcAft>
                <a:spcPts val="0"/>
              </a:spcAft>
              <a:buClrTx/>
              <a:buSzTx/>
              <a:buFontTx/>
              <a:buNone/>
              <a:tabLst>
                <a:tab pos="450850" algn="l"/>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Leaking</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air-con</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in	O2 prescribing   </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61</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55"/>
              </a:lnSpc>
              <a:spcBef>
                <a:spcPts val="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Imaging</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department</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3" name="object 243"/>
          <p:cNvSpPr txBox="1"/>
          <p:nvPr/>
        </p:nvSpPr>
        <p:spPr>
          <a:xfrm>
            <a:off x="3266059" y="4411219"/>
            <a:ext cx="53086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nursing station    </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328     </a:t>
            </a:r>
            <a:r>
              <a:rPr kumimoji="0" sz="300" b="1" i="0" u="none" strike="noStrike" kern="1200" cap="none" spc="5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116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4" name="object 244"/>
          <p:cNvSpPr txBox="1"/>
          <p:nvPr/>
        </p:nvSpPr>
        <p:spPr>
          <a:xfrm>
            <a:off x="3707384" y="4246247"/>
            <a:ext cx="6858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57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5" name="object 245"/>
          <p:cNvSpPr txBox="1"/>
          <p:nvPr/>
        </p:nvSpPr>
        <p:spPr>
          <a:xfrm>
            <a:off x="3707386" y="3946018"/>
            <a:ext cx="36258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Broken blinds in  clinical areas   </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346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6" name="object 246"/>
          <p:cNvSpPr txBox="1"/>
          <p:nvPr/>
        </p:nvSpPr>
        <p:spPr>
          <a:xfrm>
            <a:off x="3707384" y="3800096"/>
            <a:ext cx="32258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handover  environment  </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49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7" name="object 247"/>
          <p:cNvSpPr txBox="1"/>
          <p:nvPr/>
        </p:nvSpPr>
        <p:spPr>
          <a:xfrm>
            <a:off x="3707384" y="3568065"/>
            <a:ext cx="353060" cy="205104"/>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Review IP&amp;C  Governance  arrange</a:t>
            </a:r>
            <a:r>
              <a:rPr kumimoji="0" sz="300" b="0" i="0" u="none" strike="noStrike" kern="1200" cap="none" spc="5" normalizeH="0" baseline="0" noProof="0" dirty="0">
                <a:ln>
                  <a:noFill/>
                </a:ln>
                <a:solidFill>
                  <a:srgbClr val="FFFFFF"/>
                </a:solidFill>
                <a:effectLst/>
                <a:uLnTx/>
                <a:uFillTx/>
                <a:latin typeface="Arial"/>
                <a:ea typeface="+mn-ea"/>
                <a:cs typeface="Arial"/>
              </a:rPr>
              <a:t>m</a:t>
            </a:r>
            <a:r>
              <a:rPr kumimoji="0" sz="300" b="0" i="0" u="none" strike="noStrike" kern="1200" cap="none" spc="-5" normalizeH="0" baseline="0" noProof="0" dirty="0">
                <a:ln>
                  <a:noFill/>
                </a:ln>
                <a:solidFill>
                  <a:srgbClr val="FFFFFF"/>
                </a:solidFill>
                <a:effectLst/>
                <a:uLnTx/>
                <a:uFillTx/>
                <a:latin typeface="Arial"/>
                <a:ea typeface="+mn-ea"/>
                <a:cs typeface="Arial"/>
              </a:rPr>
              <a:t>e</a:t>
            </a:r>
            <a:r>
              <a:rPr kumimoji="0" sz="300" b="0" i="0" u="none" strike="noStrike" kern="1200" cap="none" spc="-20" normalizeH="0" baseline="0" noProof="0" dirty="0">
                <a:ln>
                  <a:noFill/>
                </a:ln>
                <a:solidFill>
                  <a:srgbClr val="FFFFFF"/>
                </a:solidFill>
                <a:effectLst/>
                <a:uLnTx/>
                <a:uFillTx/>
                <a:latin typeface="Arial"/>
                <a:ea typeface="+mn-ea"/>
                <a:cs typeface="Arial"/>
              </a:rPr>
              <a:t>n</a:t>
            </a:r>
            <a:r>
              <a:rPr kumimoji="0" sz="300" b="0" i="0" u="none" strike="noStrike" kern="1200" cap="none" spc="0" normalizeH="0" baseline="0" noProof="0" dirty="0">
                <a:ln>
                  <a:noFill/>
                </a:ln>
                <a:solidFill>
                  <a:srgbClr val="FFFFFF"/>
                </a:solidFill>
                <a:effectLst/>
                <a:uLnTx/>
                <a:uFillTx/>
                <a:latin typeface="Arial"/>
                <a:ea typeface="+mn-ea"/>
                <a:cs typeface="Arial"/>
              </a:rPr>
              <a:t>t</a:t>
            </a:r>
            <a:r>
              <a:rPr kumimoji="0" sz="300" b="0" i="0" u="none" strike="noStrike" kern="1200" cap="none" spc="-10" normalizeH="0" baseline="0" noProof="0" dirty="0">
                <a:ln>
                  <a:noFill/>
                </a:ln>
                <a:solidFill>
                  <a:srgbClr val="FFFFFF"/>
                </a:solidFill>
                <a:effectLst/>
                <a:uLnTx/>
                <a:uFillTx/>
                <a:latin typeface="Arial"/>
                <a:ea typeface="+mn-ea"/>
                <a:cs typeface="Arial"/>
              </a:rPr>
              <a:t>s</a:t>
            </a:r>
            <a:r>
              <a:rPr kumimoji="0" sz="300" b="0" i="0" u="none" strike="noStrike" kern="1200" cap="none" spc="10" normalizeH="0" baseline="0" noProof="0" dirty="0">
                <a:ln>
                  <a:noFill/>
                </a:ln>
                <a:solidFill>
                  <a:srgbClr val="FFFFFF"/>
                </a:solidFill>
                <a:effectLst/>
                <a:uLnTx/>
                <a:uFillTx/>
                <a:latin typeface="Arial"/>
                <a:ea typeface="+mn-ea"/>
                <a:cs typeface="Arial"/>
              </a:rPr>
              <a:t>W</a:t>
            </a:r>
            <a:r>
              <a:rPr kumimoji="0" sz="300" b="0" i="0" u="none" strike="noStrike" kern="1200" cap="none" spc="-5" normalizeH="0" baseline="0" noProof="0" dirty="0">
                <a:ln>
                  <a:noFill/>
                </a:ln>
                <a:solidFill>
                  <a:srgbClr val="FFFFFF"/>
                </a:solidFill>
                <a:effectLst/>
                <a:uLnTx/>
                <a:uFillTx/>
                <a:latin typeface="Arial"/>
                <a:ea typeface="+mn-ea"/>
                <a:cs typeface="Arial"/>
              </a:rPr>
              <a:t>ard  </a:t>
            </a:r>
            <a:r>
              <a:rPr kumimoji="0" sz="300" b="0" i="0" u="none" strike="noStrike" kern="1200" cap="none" spc="0" normalizeH="0" baseline="0" noProof="0" dirty="0">
                <a:ln>
                  <a:noFill/>
                </a:ln>
                <a:solidFill>
                  <a:srgbClr val="FFFFFF"/>
                </a:solidFill>
                <a:effectLst/>
                <a:uLnTx/>
                <a:uFillTx/>
                <a:latin typeface="Arial"/>
                <a:ea typeface="+mn-ea"/>
                <a:cs typeface="Arial"/>
              </a:rPr>
              <a:t>to </a:t>
            </a:r>
            <a:r>
              <a:rPr kumimoji="0" sz="300" b="0" i="0" u="none" strike="noStrike" kern="1200" cap="none" spc="-5" normalizeH="0" baseline="0" noProof="0" dirty="0">
                <a:ln>
                  <a:noFill/>
                </a:ln>
                <a:solidFill>
                  <a:srgbClr val="FFFFFF"/>
                </a:solidFill>
                <a:effectLst/>
                <a:uLnTx/>
                <a:uFillTx/>
                <a:latin typeface="Arial"/>
                <a:ea typeface="+mn-ea"/>
                <a:cs typeface="Arial"/>
              </a:rPr>
              <a:t>Board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8" name="object 248"/>
          <p:cNvSpPr txBox="1"/>
          <p:nvPr/>
        </p:nvSpPr>
        <p:spPr>
          <a:xfrm>
            <a:off x="3707384" y="3425192"/>
            <a:ext cx="370840"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Side room door not  closed </a:t>
            </a:r>
            <a:r>
              <a:rPr kumimoji="0" sz="300" b="0" i="0" u="none" strike="noStrike" kern="1200" cap="none" spc="0" normalizeH="0" baseline="0" noProof="0" dirty="0">
                <a:ln>
                  <a:noFill/>
                </a:ln>
                <a:solidFill>
                  <a:srgbClr val="FFFFFF"/>
                </a:solidFill>
                <a:effectLst/>
                <a:uLnTx/>
                <a:uFillTx/>
                <a:latin typeface="Arial"/>
                <a:ea typeface="+mn-ea"/>
                <a:cs typeface="Arial"/>
              </a:rPr>
              <a:t>when </a:t>
            </a:r>
            <a:r>
              <a:rPr kumimoji="0" sz="300" b="0" i="0" u="none" strike="noStrike" kern="1200" cap="none" spc="-5" normalizeH="0" baseline="0" noProof="0" dirty="0">
                <a:ln>
                  <a:noFill/>
                </a:ln>
                <a:solidFill>
                  <a:srgbClr val="FFFFFF"/>
                </a:solidFill>
                <a:effectLst/>
                <a:uLnTx/>
                <a:uFillTx/>
                <a:latin typeface="Arial"/>
                <a:ea typeface="+mn-ea"/>
                <a:cs typeface="Arial"/>
              </a:rPr>
              <a:t>patient  in isolation  </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99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49" name="object 249"/>
          <p:cNvSpPr txBox="1"/>
          <p:nvPr/>
        </p:nvSpPr>
        <p:spPr>
          <a:xfrm>
            <a:off x="3707386" y="3239518"/>
            <a:ext cx="31305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Allergies not  recorded on</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drug  charts </a:t>
            </a:r>
            <a:r>
              <a:rPr kumimoji="0" sz="300" b="0" i="0" u="none" strike="noStrike" kern="1200" cap="none" spc="1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400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0" name="object 250"/>
          <p:cNvSpPr txBox="1"/>
          <p:nvPr/>
        </p:nvSpPr>
        <p:spPr>
          <a:xfrm>
            <a:off x="3707386" y="4155696"/>
            <a:ext cx="78168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50850" algn="l"/>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Unsafe</a:t>
            </a:r>
            <a:r>
              <a:rPr kumimoji="0" sz="300" b="0" i="0" u="none" strike="noStrike" kern="1200" cap="none" spc="-1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storage</a:t>
            </a:r>
            <a:r>
              <a:rPr kumimoji="0" sz="300" b="0" i="0" u="none" strike="noStrike" kern="1200" cap="none" spc="0" normalizeH="0" baseline="0" noProof="0" dirty="0">
                <a:ln>
                  <a:noFill/>
                </a:ln>
                <a:solidFill>
                  <a:srgbClr val="FFFFFF"/>
                </a:solidFill>
                <a:effectLst/>
                <a:uLnTx/>
                <a:uFillTx/>
                <a:latin typeface="Arial"/>
                <a:ea typeface="+mn-ea"/>
                <a:cs typeface="Arial"/>
              </a:rPr>
              <a:t> of	</a:t>
            </a:r>
            <a:r>
              <a:rPr kumimoji="0" sz="300" b="0" i="0" u="none" strike="noStrike" kern="1200" cap="none" spc="-5" normalizeH="0" baseline="0" noProof="0" dirty="0">
                <a:ln>
                  <a:noFill/>
                </a:ln>
                <a:solidFill>
                  <a:srgbClr val="FFFFFF"/>
                </a:solidFill>
                <a:effectLst/>
                <a:uLnTx/>
                <a:uFillTx/>
                <a:latin typeface="Arial"/>
                <a:ea typeface="+mn-ea"/>
                <a:cs typeface="Arial"/>
              </a:rPr>
              <a:t>Missing weights</a:t>
            </a:r>
            <a:r>
              <a:rPr kumimoji="0" sz="300" b="0" i="0" u="none" strike="noStrike" kern="1200" cap="none" spc="-7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on</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1" name="object 251"/>
          <p:cNvSpPr txBox="1"/>
          <p:nvPr/>
        </p:nvSpPr>
        <p:spPr>
          <a:xfrm>
            <a:off x="3707384" y="4201797"/>
            <a:ext cx="74041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medical gas cylinders        drug charts  </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2" name="object 252"/>
          <p:cNvSpPr txBox="1"/>
          <p:nvPr/>
        </p:nvSpPr>
        <p:spPr>
          <a:xfrm>
            <a:off x="4145660" y="3946018"/>
            <a:ext cx="349250" cy="116205"/>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55"/>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Drug chart</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legibility</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55"/>
              </a:lnSpc>
              <a:spcBef>
                <a:spcPts val="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401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3" name="object 253"/>
          <p:cNvSpPr txBox="1"/>
          <p:nvPr/>
        </p:nvSpPr>
        <p:spPr>
          <a:xfrm>
            <a:off x="4145662" y="3753992"/>
            <a:ext cx="357505" cy="194540"/>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98200"/>
              </a:lnSpc>
              <a:spcBef>
                <a:spcPts val="105"/>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Pharmacy review</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drug charts and  medicines  reconciliation   </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95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4" name="object 254"/>
          <p:cNvSpPr txBox="1"/>
          <p:nvPr/>
        </p:nvSpPr>
        <p:spPr>
          <a:xfrm>
            <a:off x="3266061" y="4155696"/>
            <a:ext cx="310515"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CD cupboard</a:t>
            </a:r>
            <a:r>
              <a:rPr kumimoji="0" sz="300" b="0" i="0" u="none" strike="noStrike" kern="1200" cap="none" spc="-6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not  large enough </a:t>
            </a:r>
            <a:r>
              <a:rPr kumimoji="0" sz="300" b="0" i="0" u="none" strike="noStrike" kern="1200" cap="none" spc="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Phoenix </a:t>
            </a:r>
            <a:r>
              <a:rPr kumimoji="0" sz="300" b="0" i="0" u="none" strike="noStrike" kern="1200" cap="none" spc="3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125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5" name="object 255"/>
          <p:cNvSpPr txBox="1"/>
          <p:nvPr/>
        </p:nvSpPr>
        <p:spPr>
          <a:xfrm>
            <a:off x="3707386" y="3044191"/>
            <a:ext cx="38798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Not all wards  receiving daily  pharmacy visit    </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342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6" name="object 256"/>
          <p:cNvSpPr txBox="1"/>
          <p:nvPr/>
        </p:nvSpPr>
        <p:spPr>
          <a:xfrm>
            <a:off x="4145662" y="3568067"/>
            <a:ext cx="30416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Poor</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prescribing  practice  </a:t>
            </a:r>
            <a:r>
              <a:rPr kumimoji="0" sz="300" b="0" i="0" u="none" strike="noStrike" kern="1200" cap="none" spc="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130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7" name="object 257"/>
          <p:cNvSpPr txBox="1"/>
          <p:nvPr/>
        </p:nvSpPr>
        <p:spPr>
          <a:xfrm>
            <a:off x="2345182" y="1921512"/>
            <a:ext cx="34036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Poorly written</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drug  charts </a:t>
            </a:r>
            <a:r>
              <a:rPr kumimoji="0" sz="300" b="0" i="0" u="none" strike="noStrike" kern="1200" cap="none" spc="1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58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8" name="object 258"/>
          <p:cNvSpPr txBox="1"/>
          <p:nvPr/>
        </p:nvSpPr>
        <p:spPr>
          <a:xfrm>
            <a:off x="3266061" y="2437640"/>
            <a:ext cx="387985" cy="271869"/>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Consent </a:t>
            </a:r>
            <a:r>
              <a:rPr kumimoji="0" sz="300" b="0" i="0" u="none" strike="noStrike" kern="1200" cap="none" spc="0" normalizeH="0" baseline="0" noProof="0" dirty="0">
                <a:ln>
                  <a:noFill/>
                </a:ln>
                <a:solidFill>
                  <a:srgbClr val="FFFFFF"/>
                </a:solidFill>
                <a:effectLst/>
                <a:uLnTx/>
                <a:uFillTx/>
                <a:latin typeface="Arial"/>
                <a:ea typeface="+mn-ea"/>
                <a:cs typeface="Arial"/>
              </a:rPr>
              <a:t>- staff  </a:t>
            </a:r>
            <a:r>
              <a:rPr kumimoji="0" sz="300" b="0" i="0" u="none" strike="noStrike" kern="1200" cap="none" spc="-5" normalizeH="0" baseline="0" noProof="0" dirty="0">
                <a:ln>
                  <a:noFill/>
                </a:ln>
                <a:solidFill>
                  <a:srgbClr val="FFFFFF"/>
                </a:solidFill>
                <a:effectLst/>
                <a:uLnTx/>
                <a:uFillTx/>
                <a:latin typeface="Arial"/>
                <a:ea typeface="+mn-ea"/>
                <a:cs typeface="Arial"/>
              </a:rPr>
              <a:t>understanding</a:t>
            </a:r>
            <a:r>
              <a:rPr kumimoji="0" sz="300" b="0" i="0" u="none" strike="noStrike" kern="1200" cap="none" spc="-7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of who  </a:t>
            </a:r>
            <a:r>
              <a:rPr kumimoji="0" sz="300" b="0" i="0" u="none" strike="noStrike" kern="1200" cap="none" spc="-5" normalizeH="0" baseline="0" noProof="0" dirty="0">
                <a:ln>
                  <a:noFill/>
                </a:ln>
                <a:solidFill>
                  <a:srgbClr val="FFFFFF"/>
                </a:solidFill>
                <a:effectLst/>
                <a:uLnTx/>
                <a:uFillTx/>
                <a:latin typeface="Arial"/>
                <a:ea typeface="+mn-ea"/>
                <a:cs typeface="Arial"/>
              </a:rPr>
              <a:t>can take </a:t>
            </a:r>
            <a:r>
              <a:rPr kumimoji="0" sz="300" b="0" i="0" u="none" strike="noStrike" kern="1200" cap="none" spc="0" normalizeH="0" baseline="0" noProof="0" dirty="0">
                <a:ln>
                  <a:noFill/>
                </a:ln>
                <a:solidFill>
                  <a:srgbClr val="FFFFFF"/>
                </a:solidFill>
                <a:effectLst/>
                <a:uLnTx/>
                <a:uFillTx/>
                <a:latin typeface="Arial"/>
                <a:ea typeface="+mn-ea"/>
                <a:cs typeface="Arial"/>
              </a:rPr>
              <a:t>it </a:t>
            </a:r>
            <a:r>
              <a:rPr kumimoji="0" sz="300" b="0" i="0" u="none" strike="noStrike" kern="1200" cap="none" spc="-5" normalizeH="0" baseline="0" noProof="0" dirty="0">
                <a:ln>
                  <a:noFill/>
                </a:ln>
                <a:solidFill>
                  <a:srgbClr val="FFFFFF"/>
                </a:solidFill>
                <a:effectLst/>
                <a:uLnTx/>
                <a:uFillTx/>
                <a:latin typeface="Arial"/>
                <a:ea typeface="+mn-ea"/>
                <a:cs typeface="Arial"/>
              </a:rPr>
              <a:t>and  supporting  documentation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48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59" name="object 259"/>
          <p:cNvSpPr txBox="1"/>
          <p:nvPr/>
        </p:nvSpPr>
        <p:spPr>
          <a:xfrm>
            <a:off x="3707386" y="2847215"/>
            <a:ext cx="32956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Variable</a:t>
            </a:r>
            <a:r>
              <a:rPr kumimoji="0" sz="300" b="0" i="0" u="none" strike="noStrike" kern="1200" cap="none" spc="-4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appraisal  rates</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0" name="object 260"/>
          <p:cNvSpPr txBox="1"/>
          <p:nvPr/>
        </p:nvSpPr>
        <p:spPr>
          <a:xfrm>
            <a:off x="4145662" y="3425192"/>
            <a:ext cx="396875"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Excess midazolam on  Milton </a:t>
            </a:r>
            <a:r>
              <a:rPr kumimoji="0" sz="300" b="0" i="0" u="none" strike="noStrike" kern="1200" cap="none" spc="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208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1" name="object 261"/>
          <p:cNvSpPr txBox="1"/>
          <p:nvPr/>
        </p:nvSpPr>
        <p:spPr>
          <a:xfrm>
            <a:off x="1001979" y="1921512"/>
            <a:ext cx="51562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Storage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10" normalizeH="0" baseline="0" noProof="0" dirty="0">
                <a:ln>
                  <a:noFill/>
                </a:ln>
                <a:solidFill>
                  <a:prstClr val="black"/>
                </a:solidFill>
                <a:effectLst/>
                <a:uLnTx/>
                <a:uFillTx/>
                <a:latin typeface="Arial"/>
                <a:ea typeface="+mn-ea"/>
                <a:cs typeface="Arial"/>
              </a:rPr>
              <a:t>IV  </a:t>
            </a:r>
            <a:r>
              <a:rPr kumimoji="0" sz="300" b="0" i="0" u="none" strike="noStrike" kern="1200" cap="none" spc="-5" normalizeH="0" baseline="0" noProof="0" dirty="0">
                <a:ln>
                  <a:noFill/>
                </a:ln>
                <a:solidFill>
                  <a:prstClr val="black"/>
                </a:solidFill>
                <a:effectLst/>
                <a:uLnTx/>
                <a:uFillTx/>
                <a:latin typeface="Arial"/>
                <a:ea typeface="+mn-ea"/>
                <a:cs typeface="Arial"/>
              </a:rPr>
              <a:t>dilutents     </a:t>
            </a:r>
            <a:r>
              <a:rPr kumimoji="0" sz="300" b="0" i="0" u="none" strike="noStrike" kern="1200" cap="none" spc="1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64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2" name="object 262"/>
          <p:cNvSpPr txBox="1"/>
          <p:nvPr/>
        </p:nvSpPr>
        <p:spPr>
          <a:xfrm>
            <a:off x="1845055" y="1921512"/>
            <a:ext cx="38862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Mislabelled drugs  patients</a:t>
            </a:r>
            <a:r>
              <a:rPr kumimoji="0" sz="300" b="0" i="0" u="none" strike="noStrike" kern="1200" cap="none" spc="-30"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own</a:t>
            </a:r>
            <a:r>
              <a:rPr kumimoji="0" sz="300" b="0" i="0" u="none" strike="noStrike" kern="1200" cap="none" spc="-3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as</a:t>
            </a:r>
            <a:r>
              <a:rPr kumimoji="0" sz="300" b="0" i="0" u="none" strike="noStrike" kern="1200" cap="none" spc="-20"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stock</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3" name="object 263"/>
          <p:cNvSpPr txBox="1"/>
          <p:nvPr/>
        </p:nvSpPr>
        <p:spPr>
          <a:xfrm>
            <a:off x="1845055" y="2017016"/>
            <a:ext cx="407034" cy="14997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98900"/>
              </a:lnSpc>
              <a:spcBef>
                <a:spcPts val="100"/>
              </a:spcBef>
              <a:spcAft>
                <a:spcPts val="0"/>
              </a:spcAft>
              <a:buClrTx/>
              <a:buSzTx/>
              <a:buFontTx/>
              <a:buNone/>
              <a:tabLst/>
              <a:defRPr/>
            </a:pPr>
            <a:r>
              <a:rPr kumimoji="0" sz="450" b="1" i="0" u="none" strike="noStrike" kern="1200" cap="none" spc="-75" normalizeH="0" baseline="9259" noProof="0" dirty="0">
                <a:ln>
                  <a:noFill/>
                </a:ln>
                <a:solidFill>
                  <a:prstClr val="black"/>
                </a:solidFill>
                <a:effectLst/>
                <a:uLnTx/>
                <a:uFillTx/>
                <a:latin typeface="Arial"/>
                <a:ea typeface="+mn-ea"/>
                <a:cs typeface="Arial"/>
              </a:rPr>
              <a:t>1</a:t>
            </a:r>
            <a:r>
              <a:rPr kumimoji="0" sz="300" b="0" i="0" u="none" strike="noStrike" kern="1200" cap="none" spc="-50" normalizeH="0" baseline="0" noProof="0" dirty="0">
                <a:ln>
                  <a:noFill/>
                </a:ln>
                <a:solidFill>
                  <a:prstClr val="black"/>
                </a:solidFill>
                <a:effectLst/>
                <a:uLnTx/>
                <a:uFillTx/>
                <a:latin typeface="Arial"/>
                <a:ea typeface="+mn-ea"/>
                <a:cs typeface="Arial"/>
              </a:rPr>
              <a:t>Li</a:t>
            </a:r>
            <a:r>
              <a:rPr kumimoji="0" sz="450" b="1" i="0" u="none" strike="noStrike" kern="1200" cap="none" spc="-75" normalizeH="0" baseline="9259" noProof="0" dirty="0">
                <a:ln>
                  <a:noFill/>
                </a:ln>
                <a:solidFill>
                  <a:prstClr val="black"/>
                </a:solidFill>
                <a:effectLst/>
                <a:uLnTx/>
                <a:uFillTx/>
                <a:latin typeface="Arial"/>
                <a:ea typeface="+mn-ea"/>
                <a:cs typeface="Arial"/>
              </a:rPr>
              <a:t>6</a:t>
            </a:r>
            <a:r>
              <a:rPr kumimoji="0" sz="300" b="0" i="0" u="none" strike="noStrike" kern="1200" cap="none" spc="-50" normalizeH="0" baseline="0" noProof="0" dirty="0">
                <a:ln>
                  <a:noFill/>
                </a:ln>
                <a:solidFill>
                  <a:prstClr val="black"/>
                </a:solidFill>
                <a:effectLst/>
                <a:uLnTx/>
                <a:uFillTx/>
                <a:latin typeface="Arial"/>
                <a:ea typeface="+mn-ea"/>
                <a:cs typeface="Arial"/>
              </a:rPr>
              <a:t>m</a:t>
            </a:r>
            <a:r>
              <a:rPr kumimoji="0" sz="450" b="1" i="0" u="none" strike="noStrike" kern="1200" cap="none" spc="-75" normalizeH="0" baseline="9259" noProof="0" dirty="0">
                <a:ln>
                  <a:noFill/>
                </a:ln>
                <a:solidFill>
                  <a:prstClr val="black"/>
                </a:solidFill>
                <a:effectLst/>
                <a:uLnTx/>
                <a:uFillTx/>
                <a:latin typeface="Arial"/>
                <a:ea typeface="+mn-ea"/>
                <a:cs typeface="Arial"/>
              </a:rPr>
              <a:t>1</a:t>
            </a:r>
            <a:r>
              <a:rPr kumimoji="0" sz="300" b="0" i="0" u="none" strike="noStrike" kern="1200" cap="none" spc="-50" normalizeH="0" baseline="0" noProof="0" dirty="0">
                <a:ln>
                  <a:noFill/>
                </a:ln>
                <a:solidFill>
                  <a:prstClr val="black"/>
                </a:solidFill>
                <a:effectLst/>
                <a:uLnTx/>
                <a:uFillTx/>
                <a:latin typeface="Arial"/>
                <a:ea typeface="+mn-ea"/>
                <a:cs typeface="Arial"/>
              </a:rPr>
              <a:t>ited </a:t>
            </a:r>
            <a:r>
              <a:rPr kumimoji="0" sz="300" b="0" i="0" u="none" strike="noStrike" kern="1200" cap="none" spc="-5" normalizeH="0" baseline="0" noProof="0" dirty="0">
                <a:ln>
                  <a:noFill/>
                </a:ln>
                <a:solidFill>
                  <a:prstClr val="black"/>
                </a:solidFill>
                <a:effectLst/>
                <a:uLnTx/>
                <a:uFillTx/>
                <a:latin typeface="Arial"/>
                <a:ea typeface="+mn-ea"/>
                <a:cs typeface="Arial"/>
              </a:rPr>
              <a:t>sharing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learning from incidents  </a:t>
            </a:r>
            <a:r>
              <a:rPr kumimoji="0" sz="300" b="1" i="0" u="none" strike="noStrike" kern="1200" cap="none" spc="-5" normalizeH="0" baseline="0" noProof="0" dirty="0">
                <a:ln>
                  <a:noFill/>
                </a:ln>
                <a:solidFill>
                  <a:prstClr val="black"/>
                </a:solidFill>
                <a:effectLst/>
                <a:uLnTx/>
                <a:uFillTx/>
                <a:latin typeface="Arial"/>
                <a:ea typeface="+mn-ea"/>
                <a:cs typeface="Arial"/>
              </a:rPr>
              <a:t>14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4" name="object 264"/>
          <p:cNvSpPr txBox="1"/>
          <p:nvPr/>
        </p:nvSpPr>
        <p:spPr>
          <a:xfrm>
            <a:off x="2345182" y="2017016"/>
            <a:ext cx="373380"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Review and replace  CD drug books   </a:t>
            </a:r>
            <a:r>
              <a:rPr kumimoji="0" sz="300" b="0" i="0" u="none" strike="noStrike" kern="1200" cap="none" spc="3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46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5" name="object 265"/>
          <p:cNvSpPr txBox="1"/>
          <p:nvPr/>
        </p:nvSpPr>
        <p:spPr>
          <a:xfrm>
            <a:off x="2808858" y="2286763"/>
            <a:ext cx="375920"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Omitted drug doses  not followed up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53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6" name="object 266"/>
          <p:cNvSpPr txBox="1"/>
          <p:nvPr/>
        </p:nvSpPr>
        <p:spPr>
          <a:xfrm>
            <a:off x="3266059" y="3044191"/>
            <a:ext cx="308610"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Out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date</a:t>
            </a:r>
            <a:r>
              <a:rPr kumimoji="0" sz="300" b="0" i="0" u="none" strike="noStrike" kern="1200" cap="none" spc="-4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ward  </a:t>
            </a:r>
            <a:r>
              <a:rPr kumimoji="0" sz="300" b="0" i="0" u="none" strike="noStrike" kern="1200" cap="none" spc="0" normalizeH="0" baseline="0" noProof="0" dirty="0">
                <a:ln>
                  <a:noFill/>
                </a:ln>
                <a:solidFill>
                  <a:srgbClr val="FFFFFF"/>
                </a:solidFill>
                <a:effectLst/>
                <a:uLnTx/>
                <a:uFillTx/>
                <a:latin typeface="Arial"/>
                <a:ea typeface="+mn-ea"/>
                <a:cs typeface="Arial"/>
              </a:rPr>
              <a:t>stock </a:t>
            </a:r>
            <a:r>
              <a:rPr kumimoji="0" sz="300" b="0" i="0" u="none" strike="noStrike" kern="1200" cap="none" spc="-5" normalizeH="0" baseline="0" noProof="0" dirty="0">
                <a:ln>
                  <a:noFill/>
                </a:ln>
                <a:solidFill>
                  <a:srgbClr val="FFFFFF"/>
                </a:solidFill>
                <a:effectLst/>
                <a:uLnTx/>
                <a:uFillTx/>
                <a:latin typeface="Arial"/>
                <a:ea typeface="+mn-ea"/>
                <a:cs typeface="Arial"/>
              </a:rPr>
              <a:t>list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7" name="object 267"/>
          <p:cNvSpPr txBox="1"/>
          <p:nvPr/>
        </p:nvSpPr>
        <p:spPr>
          <a:xfrm>
            <a:off x="3266061" y="2847215"/>
            <a:ext cx="36766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Drugs out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original  packaging   </a:t>
            </a:r>
            <a:r>
              <a:rPr kumimoji="0" sz="300" b="1" i="0" u="none" strike="noStrike" kern="1200" cap="none" spc="-5" normalizeH="0" baseline="0" noProof="0" dirty="0">
                <a:ln>
                  <a:noFill/>
                </a:ln>
                <a:solidFill>
                  <a:prstClr val="black"/>
                </a:solidFill>
                <a:effectLst/>
                <a:uLnTx/>
                <a:uFillTx/>
                <a:latin typeface="Arial"/>
                <a:ea typeface="+mn-ea"/>
                <a:cs typeface="Arial"/>
              </a:rPr>
              <a:t>35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8" name="object 268"/>
          <p:cNvSpPr txBox="1"/>
          <p:nvPr/>
        </p:nvSpPr>
        <p:spPr>
          <a:xfrm>
            <a:off x="1001981" y="2150112"/>
            <a:ext cx="54165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Out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date </a:t>
            </a:r>
            <a:r>
              <a:rPr kumimoji="0" sz="300" b="0" i="0" u="none" strike="noStrike" kern="1200" cap="none" spc="0" normalizeH="0" baseline="0" noProof="0" dirty="0">
                <a:ln>
                  <a:noFill/>
                </a:ln>
                <a:solidFill>
                  <a:srgbClr val="FFFFFF"/>
                </a:solidFill>
                <a:effectLst/>
                <a:uLnTx/>
                <a:uFillTx/>
                <a:latin typeface="Arial"/>
                <a:ea typeface="+mn-ea"/>
                <a:cs typeface="Arial"/>
              </a:rPr>
              <a:t>PAT </a:t>
            </a:r>
            <a:r>
              <a:rPr kumimoji="0" sz="300" b="0" i="0" u="none" strike="noStrike" kern="1200" cap="none" spc="-5" normalizeH="0" baseline="0" noProof="0" dirty="0">
                <a:ln>
                  <a:noFill/>
                </a:ln>
                <a:solidFill>
                  <a:srgbClr val="FFFFFF"/>
                </a:solidFill>
                <a:effectLst/>
                <a:uLnTx/>
                <a:uFillTx/>
                <a:latin typeface="Arial"/>
                <a:ea typeface="+mn-ea"/>
                <a:cs typeface="Arial"/>
              </a:rPr>
              <a:t>testing      </a:t>
            </a:r>
            <a:r>
              <a:rPr kumimoji="0" sz="300" b="0" i="0" u="none" strike="noStrike" kern="1200" cap="none" spc="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10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69" name="object 269"/>
          <p:cNvSpPr txBox="1"/>
          <p:nvPr/>
        </p:nvSpPr>
        <p:spPr>
          <a:xfrm>
            <a:off x="1001981" y="2017016"/>
            <a:ext cx="47180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Blocked fire </a:t>
            </a:r>
            <a:r>
              <a:rPr kumimoji="0" sz="300" b="0" i="0" u="none" strike="noStrike" kern="1200" cap="none" spc="-10" normalizeH="0" baseline="0" noProof="0" dirty="0">
                <a:ln>
                  <a:noFill/>
                </a:ln>
                <a:solidFill>
                  <a:prstClr val="black"/>
                </a:solidFill>
                <a:effectLst/>
                <a:uLnTx/>
                <a:uFillTx/>
                <a:latin typeface="Arial"/>
                <a:ea typeface="+mn-ea"/>
                <a:cs typeface="Arial"/>
              </a:rPr>
              <a:t>exit </a:t>
            </a:r>
            <a:r>
              <a:rPr kumimoji="0" sz="300" b="0" i="0" u="none" strike="noStrike" kern="1200" cap="none" spc="-5" normalizeH="0" baseline="0" noProof="0" dirty="0">
                <a:ln>
                  <a:noFill/>
                </a:ln>
                <a:solidFill>
                  <a:prstClr val="black"/>
                </a:solidFill>
                <a:effectLst/>
                <a:uLnTx/>
                <a:uFillTx/>
                <a:latin typeface="Arial"/>
                <a:ea typeface="+mn-ea"/>
                <a:cs typeface="Arial"/>
              </a:rPr>
              <a:t>ED      </a:t>
            </a:r>
            <a:r>
              <a:rPr kumimoji="0" sz="300" b="0" i="0" u="none" strike="noStrike" kern="1200" cap="none" spc="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0" name="object 270"/>
          <p:cNvSpPr txBox="1"/>
          <p:nvPr/>
        </p:nvSpPr>
        <p:spPr>
          <a:xfrm>
            <a:off x="1845057" y="1446659"/>
            <a:ext cx="43370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ED fire </a:t>
            </a:r>
            <a:r>
              <a:rPr kumimoji="0" sz="300" b="0" i="0" u="none" strike="noStrike" kern="1200" cap="none" spc="-10" normalizeH="0" baseline="0" noProof="0" dirty="0">
                <a:ln>
                  <a:noFill/>
                </a:ln>
                <a:solidFill>
                  <a:prstClr val="black"/>
                </a:solidFill>
                <a:effectLst/>
                <a:uLnTx/>
                <a:uFillTx/>
                <a:latin typeface="Arial"/>
                <a:ea typeface="+mn-ea"/>
                <a:cs typeface="Arial"/>
              </a:rPr>
              <a:t>exit </a:t>
            </a:r>
            <a:r>
              <a:rPr kumimoji="0" sz="300" b="0" i="0" u="none" strike="noStrike" kern="1200" cap="none" spc="-5" normalizeH="0" baseline="0" noProof="0" dirty="0">
                <a:ln>
                  <a:noFill/>
                </a:ln>
                <a:solidFill>
                  <a:prstClr val="black"/>
                </a:solidFill>
                <a:effectLst/>
                <a:uLnTx/>
                <a:uFillTx/>
                <a:latin typeface="Arial"/>
                <a:ea typeface="+mn-ea"/>
                <a:cs typeface="Arial"/>
              </a:rPr>
              <a:t>open due </a:t>
            </a:r>
            <a:r>
              <a:rPr kumimoji="0" sz="300" b="0" i="0" u="none" strike="noStrike" kern="1200" cap="none" spc="0" normalizeH="0" baseline="0" noProof="0" dirty="0">
                <a:ln>
                  <a:noFill/>
                </a:ln>
                <a:solidFill>
                  <a:prstClr val="black"/>
                </a:solidFill>
                <a:effectLst/>
                <a:uLnTx/>
                <a:uFillTx/>
                <a:latin typeface="Arial"/>
                <a:ea typeface="+mn-ea"/>
                <a:cs typeface="Arial"/>
              </a:rPr>
              <a:t>to  </a:t>
            </a:r>
            <a:r>
              <a:rPr kumimoji="0" sz="300" b="0" i="0" u="none" strike="noStrike" kern="1200" cap="none" spc="-5" normalizeH="0" baseline="0" noProof="0" dirty="0">
                <a:ln>
                  <a:noFill/>
                </a:ln>
                <a:solidFill>
                  <a:prstClr val="black"/>
                </a:solidFill>
                <a:effectLst/>
                <a:uLnTx/>
                <a:uFillTx/>
                <a:latin typeface="Arial"/>
                <a:ea typeface="+mn-ea"/>
                <a:cs typeface="Arial"/>
              </a:rPr>
              <a:t>department temperature  </a:t>
            </a:r>
            <a:r>
              <a:rPr kumimoji="0" sz="300" b="1" i="0" u="none" strike="noStrike" kern="1200" cap="none" spc="-5" normalizeH="0" baseline="0" noProof="0" dirty="0">
                <a:ln>
                  <a:noFill/>
                </a:ln>
                <a:solidFill>
                  <a:prstClr val="black"/>
                </a:solidFill>
                <a:effectLst/>
                <a:uLnTx/>
                <a:uFillTx/>
                <a:latin typeface="Arial"/>
                <a:ea typeface="+mn-ea"/>
                <a:cs typeface="Arial"/>
              </a:rPr>
              <a:t>121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1" name="object 271"/>
          <p:cNvSpPr txBox="1"/>
          <p:nvPr/>
        </p:nvSpPr>
        <p:spPr>
          <a:xfrm>
            <a:off x="2808858" y="3946018"/>
            <a:ext cx="83058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Mental health </a:t>
            </a:r>
            <a:r>
              <a:rPr kumimoji="0" sz="300" b="0" i="0" u="none" strike="noStrike" kern="1200" cap="none" spc="0" normalizeH="0" baseline="0" noProof="0" dirty="0">
                <a:ln>
                  <a:noFill/>
                </a:ln>
                <a:solidFill>
                  <a:prstClr val="black"/>
                </a:solidFill>
                <a:effectLst/>
                <a:uLnTx/>
                <a:uFillTx/>
                <a:latin typeface="Arial"/>
                <a:ea typeface="+mn-ea"/>
                <a:cs typeface="Arial"/>
              </a:rPr>
              <a:t>pathway        </a:t>
            </a:r>
            <a:r>
              <a:rPr kumimoji="0" sz="300" b="0" i="0" u="none" strike="noStrike" kern="1200" cap="none" spc="-5" normalizeH="0" baseline="0" noProof="0" dirty="0">
                <a:ln>
                  <a:noFill/>
                </a:ln>
                <a:solidFill>
                  <a:prstClr val="black"/>
                </a:solidFill>
                <a:effectLst/>
                <a:uLnTx/>
                <a:uFillTx/>
                <a:latin typeface="Arial"/>
                <a:ea typeface="+mn-ea"/>
                <a:cs typeface="Arial"/>
              </a:rPr>
              <a:t>Out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Hours</a:t>
            </a:r>
            <a:r>
              <a:rPr kumimoji="0" sz="300" b="0" i="0" u="none" strike="noStrike" kern="1200" cap="none" spc="-4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access</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2" name="object 272"/>
          <p:cNvSpPr txBox="1"/>
          <p:nvPr/>
        </p:nvSpPr>
        <p:spPr>
          <a:xfrm>
            <a:off x="3266059" y="3990596"/>
            <a:ext cx="29210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prstClr val="black"/>
                </a:solidFill>
                <a:effectLst/>
                <a:uLnTx/>
                <a:uFillTx/>
                <a:latin typeface="Arial"/>
                <a:ea typeface="+mn-ea"/>
                <a:cs typeface="Arial"/>
              </a:rPr>
              <a:t>to</a:t>
            </a:r>
            <a:r>
              <a:rPr kumimoji="0" sz="300" b="0" i="0" u="none" strike="noStrike" kern="1200" cap="none" spc="-4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management  support </a:t>
            </a:r>
            <a:r>
              <a:rPr kumimoji="0" sz="300" b="0" i="0" u="none" strike="noStrike" kern="1200" cap="none" spc="1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60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3" name="object 273"/>
          <p:cNvSpPr txBox="1"/>
          <p:nvPr/>
        </p:nvSpPr>
        <p:spPr>
          <a:xfrm>
            <a:off x="3266059" y="3753994"/>
            <a:ext cx="67945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Frequency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medical        Noisy</a:t>
            </a:r>
            <a:r>
              <a:rPr kumimoji="0" sz="300" b="0" i="0" u="none" strike="noStrike" kern="1200" cap="none" spc="-1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doctor</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4" name="object 274"/>
          <p:cNvSpPr txBox="1"/>
          <p:nvPr/>
        </p:nvSpPr>
        <p:spPr>
          <a:xfrm>
            <a:off x="3266061" y="3800096"/>
            <a:ext cx="339725"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reviews </a:t>
            </a:r>
            <a:r>
              <a:rPr kumimoji="0" sz="300" b="0" i="0" u="none" strike="noStrike" kern="1200" cap="none" spc="0" normalizeH="0" baseline="0" noProof="0" dirty="0">
                <a:ln>
                  <a:noFill/>
                </a:ln>
                <a:solidFill>
                  <a:srgbClr val="FFFFFF"/>
                </a:solidFill>
                <a:effectLst/>
                <a:uLnTx/>
                <a:uFillTx/>
                <a:latin typeface="Arial"/>
                <a:ea typeface="+mn-ea"/>
                <a:cs typeface="Arial"/>
              </a:rPr>
              <a:t>of</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medcial  outliers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24</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5" name="object 275"/>
          <p:cNvSpPr txBox="1"/>
          <p:nvPr/>
        </p:nvSpPr>
        <p:spPr>
          <a:xfrm>
            <a:off x="3266059" y="3568067"/>
            <a:ext cx="34671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POCU broken</a:t>
            </a:r>
            <a:r>
              <a:rPr kumimoji="0" sz="300" b="0" i="0" u="none" strike="noStrike" kern="1200" cap="none" spc="-6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drug  door hinge  </a:t>
            </a:r>
            <a:r>
              <a:rPr kumimoji="0" sz="300" b="0" i="0" u="none" strike="noStrike" kern="1200" cap="none" spc="2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65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6" name="object 276"/>
          <p:cNvSpPr txBox="1"/>
          <p:nvPr/>
        </p:nvSpPr>
        <p:spPr>
          <a:xfrm>
            <a:off x="2808858" y="3425192"/>
            <a:ext cx="81915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69265" algn="l"/>
              </a:tabLst>
              <a:defRPr/>
            </a:pPr>
            <a:r>
              <a:rPr kumimoji="0" sz="300" b="0" i="0" u="none" strike="noStrike" kern="1200" cap="none" spc="0" normalizeH="0" baseline="0" noProof="0" dirty="0">
                <a:ln>
                  <a:noFill/>
                </a:ln>
                <a:solidFill>
                  <a:prstClr val="black"/>
                </a:solidFill>
                <a:effectLst/>
                <a:uLnTx/>
                <a:uFillTx/>
                <a:latin typeface="Arial"/>
                <a:ea typeface="+mn-ea"/>
                <a:cs typeface="Arial"/>
              </a:rPr>
              <a:t>Staff</a:t>
            </a:r>
            <a:r>
              <a:rPr kumimoji="0" sz="300" b="0" i="0" u="none" strike="noStrike" kern="1200" cap="none" spc="1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awareness</a:t>
            </a:r>
            <a:r>
              <a:rPr kumimoji="0" sz="300" b="0" i="0" u="none" strike="noStrike" kern="1200" cap="none" spc="-40"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0" normalizeH="0" baseline="0" noProof="0" dirty="0">
                <a:ln>
                  <a:noFill/>
                </a:ln>
                <a:solidFill>
                  <a:srgbClr val="FFFFFF"/>
                </a:solidFill>
                <a:effectLst/>
                <a:uLnTx/>
                <a:uFillTx/>
                <a:latin typeface="Arial"/>
                <a:ea typeface="+mn-ea"/>
                <a:cs typeface="Arial"/>
              </a:rPr>
              <a:t>Staff</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discouraged</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to</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7" name="object 277"/>
          <p:cNvSpPr txBox="1"/>
          <p:nvPr/>
        </p:nvSpPr>
        <p:spPr>
          <a:xfrm>
            <a:off x="2808860" y="3469642"/>
            <a:ext cx="61531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departmental risks ED       </a:t>
            </a:r>
            <a:r>
              <a:rPr kumimoji="0" sz="300" b="0" i="0" u="none" strike="noStrike" kern="1200" cap="none" spc="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develop</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8" name="object 278"/>
          <p:cNvSpPr txBox="1"/>
          <p:nvPr/>
        </p:nvSpPr>
        <p:spPr>
          <a:xfrm>
            <a:off x="3266059" y="3514092"/>
            <a:ext cx="35433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professionally   </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77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79" name="object 279"/>
          <p:cNvSpPr txBox="1"/>
          <p:nvPr/>
        </p:nvSpPr>
        <p:spPr>
          <a:xfrm>
            <a:off x="3266059" y="5060698"/>
            <a:ext cx="370840"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Limited </a:t>
            </a:r>
            <a:r>
              <a:rPr kumimoji="0" sz="300" b="0" i="0" u="none" strike="noStrike" kern="1200" cap="none" spc="-5" normalizeH="0" baseline="0" noProof="0" dirty="0">
                <a:ln>
                  <a:noFill/>
                </a:ln>
                <a:solidFill>
                  <a:srgbClr val="FFFFFF"/>
                </a:solidFill>
                <a:effectLst/>
                <a:uLnTx/>
                <a:uFillTx/>
                <a:latin typeface="Arial"/>
                <a:ea typeface="+mn-ea"/>
                <a:cs typeface="Arial"/>
              </a:rPr>
              <a:t>evidence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MCA</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documentation  </a:t>
            </a:r>
            <a:r>
              <a:rPr kumimoji="0" sz="300" b="1" i="0" u="none" strike="noStrike" kern="1200" cap="none" spc="-5" normalizeH="0" baseline="0" noProof="0" dirty="0">
                <a:ln>
                  <a:noFill/>
                </a:ln>
                <a:solidFill>
                  <a:srgbClr val="FFFFFF"/>
                </a:solidFill>
                <a:effectLst/>
                <a:uLnTx/>
                <a:uFillTx/>
                <a:latin typeface="Arial"/>
                <a:ea typeface="+mn-ea"/>
                <a:cs typeface="Arial"/>
              </a:rPr>
              <a:t>103</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0" name="object 280"/>
          <p:cNvSpPr txBox="1"/>
          <p:nvPr/>
        </p:nvSpPr>
        <p:spPr>
          <a:xfrm>
            <a:off x="3266059" y="4817747"/>
            <a:ext cx="35433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ED sluice</a:t>
            </a:r>
            <a:r>
              <a:rPr kumimoji="0" sz="300" b="0" i="0" u="none" strike="noStrike" kern="1200" cap="none" spc="-5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cupboard  door broken  </a:t>
            </a:r>
            <a:r>
              <a:rPr kumimoji="0" sz="300" b="0" i="0" u="none" strike="noStrike" kern="1200" cap="none" spc="55" normalizeH="0" baseline="0" noProof="0" dirty="0">
                <a:ln>
                  <a:noFill/>
                </a:ln>
                <a:solidFill>
                  <a:srgbClr val="FFFFFF"/>
                </a:solidFill>
                <a:effectLst/>
                <a:uLnTx/>
                <a:uFillTx/>
                <a:latin typeface="Arial"/>
                <a:ea typeface="+mn-ea"/>
                <a:cs typeface="Arial"/>
              </a:rPr>
              <a:t> </a:t>
            </a:r>
            <a:r>
              <a:rPr kumimoji="0" sz="300" b="1" i="0" u="none" strike="noStrike" kern="1200" cap="none" spc="-5" normalizeH="0" baseline="0" noProof="0" dirty="0">
                <a:ln>
                  <a:noFill/>
                </a:ln>
                <a:solidFill>
                  <a:srgbClr val="FFFFFF"/>
                </a:solidFill>
                <a:effectLst/>
                <a:uLnTx/>
                <a:uFillTx/>
                <a:latin typeface="Arial"/>
                <a:ea typeface="+mn-ea"/>
                <a:cs typeface="Arial"/>
              </a:rPr>
              <a:t>321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1" name="object 281"/>
          <p:cNvSpPr txBox="1"/>
          <p:nvPr/>
        </p:nvSpPr>
        <p:spPr>
          <a:xfrm>
            <a:off x="2808858" y="2150112"/>
            <a:ext cx="401320" cy="116205"/>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55"/>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No medical EoLC</a:t>
            </a:r>
            <a:r>
              <a:rPr kumimoji="0" sz="300" b="0" i="0" u="none" strike="noStrike" kern="1200" cap="none" spc="-6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lead</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55"/>
              </a:lnSpc>
              <a:spcBef>
                <a:spcPts val="0"/>
              </a:spcBef>
              <a:spcAft>
                <a:spcPts val="0"/>
              </a:spcAft>
              <a:buClrTx/>
              <a:buSzTx/>
              <a:buFontTx/>
              <a:buNone/>
              <a:tabLst/>
              <a:defRPr/>
            </a:pPr>
            <a:r>
              <a:rPr kumimoji="0" sz="300" b="1" i="0" u="none" strike="noStrike" kern="1200" cap="none" spc="-5" normalizeH="0" baseline="0" noProof="0" dirty="0">
                <a:ln>
                  <a:noFill/>
                </a:ln>
                <a:solidFill>
                  <a:srgbClr val="FFFFFF"/>
                </a:solidFill>
                <a:effectLst/>
                <a:uLnTx/>
                <a:uFillTx/>
                <a:latin typeface="Arial"/>
                <a:ea typeface="+mn-ea"/>
                <a:cs typeface="Arial"/>
              </a:rPr>
              <a:t>69</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2" name="object 282"/>
          <p:cNvSpPr txBox="1"/>
          <p:nvPr/>
        </p:nvSpPr>
        <p:spPr>
          <a:xfrm>
            <a:off x="2808860" y="2663191"/>
            <a:ext cx="71691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No CO2 monitoring on        </a:t>
            </a:r>
            <a:r>
              <a:rPr kumimoji="0" sz="300" b="0" i="0" u="none" strike="noStrike" kern="1200" cap="none" spc="-5" normalizeH="0" baseline="0" noProof="0" dirty="0">
                <a:ln>
                  <a:noFill/>
                </a:ln>
                <a:solidFill>
                  <a:srgbClr val="FFFFFF"/>
                </a:solidFill>
                <a:effectLst/>
                <a:uLnTx/>
                <a:uFillTx/>
                <a:latin typeface="Arial"/>
                <a:ea typeface="+mn-ea"/>
                <a:cs typeface="Arial"/>
              </a:rPr>
              <a:t>Pharmacy not</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3" name="object 283"/>
          <p:cNvSpPr txBox="1"/>
          <p:nvPr/>
        </p:nvSpPr>
        <p:spPr>
          <a:xfrm>
            <a:off x="2808858" y="2707641"/>
            <a:ext cx="33782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LMA airways   </a:t>
            </a:r>
            <a:r>
              <a:rPr kumimoji="0" sz="300" b="0" i="0" u="none" strike="noStrike" kern="1200" cap="none" spc="3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32</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4" name="object 284"/>
          <p:cNvSpPr txBox="1"/>
          <p:nvPr/>
        </p:nvSpPr>
        <p:spPr>
          <a:xfrm>
            <a:off x="2808858" y="2437640"/>
            <a:ext cx="378460" cy="271869"/>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Limited </a:t>
            </a:r>
            <a:r>
              <a:rPr kumimoji="0" sz="300" b="0" i="0" u="none" strike="noStrike" kern="1200" cap="none" spc="-5" normalizeH="0" baseline="0" noProof="0" dirty="0">
                <a:ln>
                  <a:noFill/>
                </a:ln>
                <a:solidFill>
                  <a:srgbClr val="FFFFFF"/>
                </a:solidFill>
                <a:effectLst/>
                <a:uLnTx/>
                <a:uFillTx/>
                <a:latin typeface="Arial"/>
                <a:ea typeface="+mn-ea"/>
                <a:cs typeface="Arial"/>
              </a:rPr>
              <a:t>use </a:t>
            </a:r>
            <a:r>
              <a:rPr kumimoji="0" sz="300" b="0" i="0" u="none" strike="noStrike" kern="1200" cap="none" spc="0" normalizeH="0" baseline="0" noProof="0" dirty="0">
                <a:ln>
                  <a:noFill/>
                </a:ln>
                <a:solidFill>
                  <a:srgbClr val="FFFFFF"/>
                </a:solidFill>
                <a:effectLst/>
                <a:uLnTx/>
                <a:uFillTx/>
                <a:latin typeface="Arial"/>
                <a:ea typeface="+mn-ea"/>
                <a:cs typeface="Arial"/>
              </a:rPr>
              <a:t>of  </a:t>
            </a:r>
            <a:r>
              <a:rPr kumimoji="0" sz="300" b="0" i="0" u="none" strike="noStrike" kern="1200" cap="none" spc="-5" normalizeH="0" baseline="0" noProof="0" dirty="0">
                <a:ln>
                  <a:noFill/>
                </a:ln>
                <a:solidFill>
                  <a:srgbClr val="FFFFFF"/>
                </a:solidFill>
                <a:effectLst/>
                <a:uLnTx/>
                <a:uFillTx/>
                <a:latin typeface="Arial"/>
                <a:ea typeface="+mn-ea"/>
                <a:cs typeface="Arial"/>
              </a:rPr>
              <a:t>safeguarding  processes </a:t>
            </a:r>
            <a:r>
              <a:rPr kumimoji="0" sz="300" b="0" i="0" u="none" strike="noStrike" kern="1200" cap="none" spc="0" normalizeH="0" baseline="0" noProof="0" dirty="0">
                <a:ln>
                  <a:noFill/>
                </a:ln>
                <a:solidFill>
                  <a:srgbClr val="FFFFFF"/>
                </a:solidFill>
                <a:effectLst/>
                <a:uLnTx/>
                <a:uFillTx/>
                <a:latin typeface="Arial"/>
                <a:ea typeface="+mn-ea"/>
                <a:cs typeface="Arial"/>
              </a:rPr>
              <a:t>to</a:t>
            </a:r>
            <a:r>
              <a:rPr kumimoji="0" sz="300" b="0" i="0" u="none" strike="noStrike" kern="1200" cap="none" spc="-40"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support  </a:t>
            </a: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0" i="0" u="none" strike="noStrike" kern="1200" cap="none" spc="-5" normalizeH="0" baseline="0" noProof="0" dirty="0">
                <a:ln>
                  <a:noFill/>
                </a:ln>
                <a:solidFill>
                  <a:srgbClr val="FFFFFF"/>
                </a:solidFill>
                <a:effectLst/>
                <a:uLnTx/>
                <a:uFillTx/>
                <a:latin typeface="Arial"/>
                <a:ea typeface="+mn-ea"/>
                <a:cs typeface="Arial"/>
              </a:rPr>
              <a:t>on the front line  </a:t>
            </a:r>
            <a:r>
              <a:rPr kumimoji="0" sz="300" b="1" i="0" u="none" strike="noStrike" kern="1200" cap="none" spc="-5" normalizeH="0" baseline="0" noProof="0" dirty="0">
                <a:ln>
                  <a:noFill/>
                </a:ln>
                <a:solidFill>
                  <a:srgbClr val="FFFFFF"/>
                </a:solidFill>
                <a:effectLst/>
                <a:uLnTx/>
                <a:uFillTx/>
                <a:latin typeface="Arial"/>
                <a:ea typeface="+mn-ea"/>
                <a:cs typeface="Arial"/>
              </a:rPr>
              <a:t>55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5" name="object 285"/>
          <p:cNvSpPr txBox="1"/>
          <p:nvPr/>
        </p:nvSpPr>
        <p:spPr>
          <a:xfrm>
            <a:off x="2345184" y="3044191"/>
            <a:ext cx="395605"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Structure and content  </a:t>
            </a:r>
            <a:r>
              <a:rPr kumimoji="0" sz="300" b="0" i="0" u="none" strike="noStrike" kern="1200" cap="none" spc="0" normalizeH="0" baseline="0" noProof="0" dirty="0">
                <a:ln>
                  <a:noFill/>
                </a:ln>
                <a:solidFill>
                  <a:prstClr val="black"/>
                </a:solidFill>
                <a:effectLst/>
                <a:uLnTx/>
                <a:uFillTx/>
                <a:latin typeface="Arial"/>
                <a:ea typeface="+mn-ea"/>
                <a:cs typeface="Arial"/>
              </a:rPr>
              <a:t>of </a:t>
            </a:r>
            <a:r>
              <a:rPr kumimoji="0" sz="300" b="0" i="0" u="none" strike="noStrike" kern="1200" cap="none" spc="-5" normalizeH="0" baseline="0" noProof="0" dirty="0">
                <a:ln>
                  <a:noFill/>
                </a:ln>
                <a:solidFill>
                  <a:prstClr val="black"/>
                </a:solidFill>
                <a:effectLst/>
                <a:uLnTx/>
                <a:uFillTx/>
                <a:latin typeface="Arial"/>
                <a:ea typeface="+mn-ea"/>
                <a:cs typeface="Arial"/>
              </a:rPr>
              <a:t>site meetings    </a:t>
            </a:r>
            <a:r>
              <a:rPr kumimoji="0" sz="300" b="0" i="0" u="none" strike="noStrike" kern="1200" cap="none" spc="3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71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6" name="object 286"/>
          <p:cNvSpPr txBox="1"/>
          <p:nvPr/>
        </p:nvSpPr>
        <p:spPr>
          <a:xfrm>
            <a:off x="2345184" y="2847215"/>
            <a:ext cx="387985" cy="116205"/>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55"/>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Discharge</a:t>
            </a:r>
            <a:r>
              <a:rPr kumimoji="0" sz="300" b="0" i="0" u="none" strike="noStrike" kern="1200" cap="none" spc="-4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delays</a:t>
            </a:r>
            <a:r>
              <a:rPr kumimoji="0" sz="300" b="0" i="0" u="none" strike="noStrike" kern="1200" cap="none" spc="-50" normalizeH="0" baseline="0" noProof="0" dirty="0">
                <a:ln>
                  <a:noFill/>
                </a:ln>
                <a:solidFill>
                  <a:prstClr val="black"/>
                </a:solidFill>
                <a:effectLst/>
                <a:uLnTx/>
                <a:uFillTx/>
                <a:latin typeface="Arial"/>
                <a:ea typeface="+mn-ea"/>
                <a:cs typeface="Arial"/>
              </a:rPr>
              <a:t> </a:t>
            </a:r>
            <a:r>
              <a:rPr kumimoji="0" sz="300" b="0" i="0" u="none" strike="noStrike" kern="1200" cap="none" spc="0" normalizeH="0" baseline="0" noProof="0" dirty="0">
                <a:ln>
                  <a:noFill/>
                </a:ln>
                <a:solidFill>
                  <a:prstClr val="black"/>
                </a:solidFill>
                <a:effectLst/>
                <a:uLnTx/>
                <a:uFillTx/>
                <a:latin typeface="Arial"/>
                <a:ea typeface="+mn-ea"/>
                <a:cs typeface="Arial"/>
              </a:rPr>
              <a:t>for</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55"/>
              </a:lnSpc>
              <a:spcBef>
                <a:spcPts val="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#NOF patients   </a:t>
            </a:r>
            <a:r>
              <a:rPr kumimoji="0" sz="300" b="0" i="0" u="none" strike="noStrike" kern="1200" cap="none" spc="5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137</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7" name="object 287"/>
          <p:cNvSpPr txBox="1"/>
          <p:nvPr/>
        </p:nvSpPr>
        <p:spPr>
          <a:xfrm>
            <a:off x="2345182" y="2663191"/>
            <a:ext cx="364490" cy="117981"/>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Drugs stored in</a:t>
            </a:r>
            <a:r>
              <a:rPr kumimoji="0" sz="300" b="0" i="0" u="none" strike="noStrike" kern="1200" cap="none" spc="-4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cars  overnight  </a:t>
            </a:r>
            <a:r>
              <a:rPr kumimoji="0" sz="300" b="0" i="0" u="none" strike="noStrike" kern="1200" cap="none" spc="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201</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8" name="object 288"/>
          <p:cNvSpPr txBox="1"/>
          <p:nvPr/>
        </p:nvSpPr>
        <p:spPr>
          <a:xfrm>
            <a:off x="2345184" y="2437640"/>
            <a:ext cx="337185" cy="169277"/>
          </a:xfrm>
          <a:prstGeom prst="rect">
            <a:avLst/>
          </a:prstGeom>
        </p:spPr>
        <p:txBody>
          <a:bodyPr vert="horz" wrap="square" lIns="0" tIns="15240" rIns="0" bIns="0" rtlCol="0">
            <a:spAutoFit/>
          </a:bodyPr>
          <a:lstStyle/>
          <a:p>
            <a:pPr marL="12700" marR="5080" lvl="0" indent="0" algn="l" defTabSz="914400" rtl="0" eaLnBrk="1" fontAlgn="auto" latinLnBrk="0" hangingPunct="1">
              <a:lnSpc>
                <a:spcPts val="350"/>
              </a:lnSpc>
              <a:spcBef>
                <a:spcPts val="120"/>
              </a:spcBef>
              <a:spcAft>
                <a:spcPts val="0"/>
              </a:spcAft>
              <a:buClrTx/>
              <a:buSzTx/>
              <a:buFontTx/>
              <a:buNone/>
              <a:tabLst/>
              <a:defRPr/>
            </a:pPr>
            <a:r>
              <a:rPr kumimoji="0" sz="300" b="0" i="0" u="none" strike="noStrike" kern="1200" cap="none" spc="0" normalizeH="0" baseline="0" noProof="0" dirty="0">
                <a:ln>
                  <a:noFill/>
                </a:ln>
                <a:solidFill>
                  <a:srgbClr val="FFFFFF"/>
                </a:solidFill>
                <a:effectLst/>
                <a:uLnTx/>
                <a:uFillTx/>
                <a:latin typeface="Arial"/>
                <a:ea typeface="+mn-ea"/>
                <a:cs typeface="Arial"/>
              </a:rPr>
              <a:t>Staff </a:t>
            </a:r>
            <a:r>
              <a:rPr kumimoji="0" sz="300" b="0" i="0" u="none" strike="noStrike" kern="1200" cap="none" spc="-5" normalizeH="0" baseline="0" noProof="0" dirty="0">
                <a:ln>
                  <a:noFill/>
                </a:ln>
                <a:solidFill>
                  <a:srgbClr val="FFFFFF"/>
                </a:solidFill>
                <a:effectLst/>
                <a:uLnTx/>
                <a:uFillTx/>
                <a:latin typeface="Arial"/>
                <a:ea typeface="+mn-ea"/>
                <a:cs typeface="Arial"/>
              </a:rPr>
              <a:t>reporting  dangerou</a:t>
            </a:r>
            <a:r>
              <a:rPr kumimoji="0" sz="300" b="0" i="0" u="none" strike="noStrike" kern="1200" cap="none" spc="0" normalizeH="0" baseline="0" noProof="0" dirty="0">
                <a:ln>
                  <a:noFill/>
                </a:ln>
                <a:solidFill>
                  <a:srgbClr val="FFFFFF"/>
                </a:solidFill>
                <a:effectLst/>
                <a:uLnTx/>
                <a:uFillTx/>
                <a:latin typeface="Arial"/>
                <a:ea typeface="+mn-ea"/>
                <a:cs typeface="Arial"/>
              </a:rPr>
              <a:t>s</a:t>
            </a:r>
            <a:r>
              <a:rPr kumimoji="0" sz="300" b="0" i="0" u="none" strike="noStrike" kern="1200" cap="none" spc="-30" normalizeH="0" baseline="0" noProof="0" dirty="0">
                <a:ln>
                  <a:noFill/>
                </a:ln>
                <a:solidFill>
                  <a:srgbClr val="FFFFFF"/>
                </a:solidFill>
                <a:effectLst/>
                <a:uLnTx/>
                <a:uFillTx/>
                <a:latin typeface="Arial"/>
                <a:ea typeface="+mn-ea"/>
                <a:cs typeface="Arial"/>
              </a:rPr>
              <a:t> </a:t>
            </a:r>
            <a:r>
              <a:rPr kumimoji="0" sz="300" b="0" i="0" u="none" strike="noStrike" kern="1200" cap="none" spc="0" normalizeH="0" baseline="0" noProof="0" dirty="0">
                <a:ln>
                  <a:noFill/>
                </a:ln>
                <a:solidFill>
                  <a:srgbClr val="FFFFFF"/>
                </a:solidFill>
                <a:effectLst/>
                <a:uLnTx/>
                <a:uFillTx/>
                <a:latin typeface="Arial"/>
                <a:ea typeface="+mn-ea"/>
                <a:cs typeface="Arial"/>
              </a:rPr>
              <a:t>staffi</a:t>
            </a:r>
            <a:r>
              <a:rPr kumimoji="0" sz="300" b="0" i="0" u="none" strike="noStrike" kern="1200" cap="none" spc="-5" normalizeH="0" baseline="0" noProof="0" dirty="0">
                <a:ln>
                  <a:noFill/>
                </a:ln>
                <a:solidFill>
                  <a:srgbClr val="FFFFFF"/>
                </a:solidFill>
                <a:effectLst/>
                <a:uLnTx/>
                <a:uFillTx/>
                <a:latin typeface="Arial"/>
                <a:ea typeface="+mn-ea"/>
                <a:cs typeface="Arial"/>
              </a:rPr>
              <a:t>ng  levels  </a:t>
            </a:r>
            <a:r>
              <a:rPr kumimoji="0" sz="300" b="1" i="0" u="none" strike="noStrike" kern="1200" cap="none" spc="-5" normalizeH="0" baseline="0" noProof="0" dirty="0">
                <a:ln>
                  <a:noFill/>
                </a:ln>
                <a:solidFill>
                  <a:srgbClr val="FFFFFF"/>
                </a:solidFill>
                <a:effectLst/>
                <a:uLnTx/>
                <a:uFillTx/>
                <a:latin typeface="Arial"/>
                <a:ea typeface="+mn-ea"/>
                <a:cs typeface="Arial"/>
              </a:rPr>
              <a:t>5</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89" name="object 289"/>
          <p:cNvSpPr txBox="1"/>
          <p:nvPr/>
        </p:nvSpPr>
        <p:spPr>
          <a:xfrm>
            <a:off x="2808858" y="5060698"/>
            <a:ext cx="361950" cy="151323"/>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Magpie </a:t>
            </a:r>
            <a:r>
              <a:rPr kumimoji="0" sz="300" b="0" i="0" u="none" strike="noStrike" kern="1200" cap="none" spc="0" normalizeH="0" baseline="0" noProof="0" dirty="0">
                <a:ln>
                  <a:noFill/>
                </a:ln>
                <a:solidFill>
                  <a:prstClr val="black"/>
                </a:solidFill>
                <a:effectLst/>
                <a:uLnTx/>
                <a:uFillTx/>
                <a:latin typeface="Arial"/>
                <a:ea typeface="+mn-ea"/>
                <a:cs typeface="Arial"/>
              </a:rPr>
              <a:t>-</a:t>
            </a:r>
            <a:r>
              <a:rPr kumimoji="0" sz="300" b="0" i="0" u="none" strike="noStrike" kern="1200" cap="none" spc="-4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unsecured  emergency drugs  storage </a:t>
            </a:r>
            <a:r>
              <a:rPr kumimoji="0" sz="300" b="0" i="0" u="none" strike="noStrike" kern="1200" cap="none" spc="40"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80</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90" name="object 290"/>
          <p:cNvSpPr txBox="1"/>
          <p:nvPr/>
        </p:nvSpPr>
        <p:spPr>
          <a:xfrm>
            <a:off x="2808858" y="4817747"/>
            <a:ext cx="375920" cy="1051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High temperatures</a:t>
            </a:r>
            <a:r>
              <a:rPr kumimoji="0" sz="300" b="0" i="0" u="none" strike="noStrike" kern="1200" cap="none" spc="-55"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in  Clinic Rooms   </a:t>
            </a:r>
            <a:r>
              <a:rPr kumimoji="0" sz="300" b="0" i="0" u="none" strike="noStrike" kern="1200" cap="none" spc="1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8</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91" name="object 291"/>
          <p:cNvSpPr txBox="1"/>
          <p:nvPr/>
        </p:nvSpPr>
        <p:spPr>
          <a:xfrm>
            <a:off x="2345184" y="4622421"/>
            <a:ext cx="714375"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Variable understanding        Areas </a:t>
            </a:r>
            <a:r>
              <a:rPr kumimoji="0" sz="300" b="0" i="0" u="none" strike="noStrike" kern="1200" cap="none" spc="0" normalizeH="0" baseline="0" noProof="0" dirty="0">
                <a:ln>
                  <a:noFill/>
                </a:ln>
                <a:solidFill>
                  <a:srgbClr val="FFFFFF"/>
                </a:solidFill>
                <a:effectLst/>
                <a:uLnTx/>
                <a:uFillTx/>
                <a:latin typeface="Arial"/>
                <a:ea typeface="+mn-ea"/>
                <a:cs typeface="Arial"/>
              </a:rPr>
              <a:t>of</a:t>
            </a:r>
            <a:r>
              <a:rPr kumimoji="0" sz="300" b="0" i="0" u="none" strike="noStrike" kern="1200" cap="none" spc="-3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srgbClr val="FFFFFF"/>
                </a:solidFill>
                <a:effectLst/>
                <a:uLnTx/>
                <a:uFillTx/>
                <a:latin typeface="Arial"/>
                <a:ea typeface="+mn-ea"/>
                <a:cs typeface="Arial"/>
              </a:rPr>
              <a:t>high</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92" name="object 292"/>
          <p:cNvSpPr txBox="1"/>
          <p:nvPr/>
        </p:nvSpPr>
        <p:spPr>
          <a:xfrm>
            <a:off x="2808858" y="4666871"/>
            <a:ext cx="1150620" cy="589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00" b="0" i="0" u="none" strike="noStrike" kern="1200" cap="none" spc="-5" normalizeH="0" baseline="0" noProof="0" dirty="0">
                <a:ln>
                  <a:noFill/>
                </a:ln>
                <a:solidFill>
                  <a:srgbClr val="FFFFFF"/>
                </a:solidFill>
                <a:effectLst/>
                <a:uLnTx/>
                <a:uFillTx/>
                <a:latin typeface="Arial"/>
                <a:ea typeface="+mn-ea"/>
                <a:cs typeface="Arial"/>
              </a:rPr>
              <a:t>stress/low morale       </a:t>
            </a:r>
            <a:r>
              <a:rPr kumimoji="0" sz="300" b="1" i="0" u="none" strike="noStrike" kern="1200" cap="none" spc="-5" normalizeH="0" baseline="0" noProof="0" dirty="0">
                <a:ln>
                  <a:noFill/>
                </a:ln>
                <a:solidFill>
                  <a:srgbClr val="FFFFFF"/>
                </a:solidFill>
                <a:effectLst/>
                <a:uLnTx/>
                <a:uFillTx/>
                <a:latin typeface="Arial"/>
                <a:ea typeface="+mn-ea"/>
                <a:cs typeface="Arial"/>
              </a:rPr>
              <a:t>56    </a:t>
            </a:r>
            <a:r>
              <a:rPr kumimoji="0" sz="300" b="1" i="0" u="none" strike="noStrike" kern="1200" cap="none" spc="65" normalizeH="0" baseline="0" noProof="0" dirty="0">
                <a:ln>
                  <a:noFill/>
                </a:ln>
                <a:solidFill>
                  <a:srgbClr val="FFFFFF"/>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drugs in syringes    </a:t>
            </a:r>
            <a:r>
              <a:rPr kumimoji="0" sz="300" b="0" i="0" u="none" strike="noStrike" kern="1200" cap="none" spc="65" normalizeH="0" baseline="0" noProof="0" dirty="0">
                <a:ln>
                  <a:noFill/>
                </a:ln>
                <a:solidFill>
                  <a:prstClr val="black"/>
                </a:solidFill>
                <a:effectLst/>
                <a:uLnTx/>
                <a:uFillTx/>
                <a:latin typeface="Arial"/>
                <a:ea typeface="+mn-ea"/>
                <a:cs typeface="Arial"/>
              </a:rPr>
              <a:t> </a:t>
            </a:r>
            <a:r>
              <a:rPr kumimoji="0" sz="300" b="1" i="0" u="none" strike="noStrike" kern="1200" cap="none" spc="-5" normalizeH="0" baseline="0" noProof="0" dirty="0">
                <a:ln>
                  <a:noFill/>
                </a:ln>
                <a:solidFill>
                  <a:prstClr val="black"/>
                </a:solidFill>
                <a:effectLst/>
                <a:uLnTx/>
                <a:uFillTx/>
                <a:latin typeface="Arial"/>
                <a:ea typeface="+mn-ea"/>
                <a:cs typeface="Arial"/>
              </a:rPr>
              <a:t>7        </a:t>
            </a:r>
            <a:r>
              <a:rPr kumimoji="0" sz="300" b="0" i="0" u="none" strike="noStrike" kern="1200" cap="none" spc="-5" normalizeH="0" baseline="0" noProof="0" dirty="0">
                <a:ln>
                  <a:noFill/>
                </a:ln>
                <a:solidFill>
                  <a:prstClr val="black"/>
                </a:solidFill>
                <a:effectLst/>
                <a:uLnTx/>
                <a:uFillTx/>
                <a:latin typeface="Arial"/>
                <a:ea typeface="+mn-ea"/>
                <a:cs typeface="Arial"/>
              </a:rPr>
              <a:t>cover</a:t>
            </a:r>
            <a:r>
              <a:rPr kumimoji="0" sz="300" b="0" i="0" u="none" strike="noStrike" kern="1200" cap="none" spc="-5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limited,</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93" name="object 293"/>
          <p:cNvSpPr txBox="1"/>
          <p:nvPr/>
        </p:nvSpPr>
        <p:spPr>
          <a:xfrm>
            <a:off x="2808860" y="4466971"/>
            <a:ext cx="371475" cy="11557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55"/>
              </a:lnSpc>
              <a:spcBef>
                <a:spcPts val="100"/>
              </a:spcBef>
              <a:spcAft>
                <a:spcPts val="0"/>
              </a:spcAft>
              <a:buClrTx/>
              <a:buSzTx/>
              <a:buFontTx/>
              <a:buNone/>
              <a:tabLst/>
              <a:defRPr/>
            </a:pPr>
            <a:r>
              <a:rPr kumimoji="0" sz="300" b="0" i="0" u="none" strike="noStrike" kern="1200" cap="none" spc="-5" normalizeH="0" baseline="0" noProof="0" dirty="0">
                <a:ln>
                  <a:noFill/>
                </a:ln>
                <a:solidFill>
                  <a:prstClr val="black"/>
                </a:solidFill>
                <a:effectLst/>
                <a:uLnTx/>
                <a:uFillTx/>
                <a:latin typeface="Arial"/>
                <a:ea typeface="+mn-ea"/>
                <a:cs typeface="Arial"/>
              </a:rPr>
              <a:t>Poor patient flow</a:t>
            </a:r>
            <a:r>
              <a:rPr kumimoji="0" sz="300" b="0" i="0" u="none" strike="noStrike" kern="1200" cap="none" spc="-50" normalizeH="0" baseline="0" noProof="0" dirty="0">
                <a:ln>
                  <a:noFill/>
                </a:ln>
                <a:solidFill>
                  <a:prstClr val="black"/>
                </a:solidFill>
                <a:effectLst/>
                <a:uLnTx/>
                <a:uFillTx/>
                <a:latin typeface="Arial"/>
                <a:ea typeface="+mn-ea"/>
                <a:cs typeface="Arial"/>
              </a:rPr>
              <a:t> </a:t>
            </a:r>
            <a:r>
              <a:rPr kumimoji="0" sz="300" b="0" i="0" u="none" strike="noStrike" kern="1200" cap="none" spc="-5" normalizeH="0" baseline="0" noProof="0" dirty="0">
                <a:ln>
                  <a:noFill/>
                </a:ln>
                <a:solidFill>
                  <a:prstClr val="black"/>
                </a:solidFill>
                <a:effectLst/>
                <a:uLnTx/>
                <a:uFillTx/>
                <a:latin typeface="Arial"/>
                <a:ea typeface="+mn-ea"/>
                <a:cs typeface="Arial"/>
              </a:rPr>
              <a:t>ED</a:t>
            </a:r>
            <a:endParaRPr kumimoji="0" sz="3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355"/>
              </a:lnSpc>
              <a:spcBef>
                <a:spcPts val="0"/>
              </a:spcBef>
              <a:spcAft>
                <a:spcPts val="0"/>
              </a:spcAft>
              <a:buClrTx/>
              <a:buSzTx/>
              <a:buFontTx/>
              <a:buNone/>
              <a:tabLst/>
              <a:defRPr/>
            </a:pPr>
            <a:r>
              <a:rPr kumimoji="0" sz="300" b="1" i="0" u="none" strike="noStrike" kern="1200" cap="none" spc="-5" normalizeH="0" baseline="0" noProof="0" dirty="0">
                <a:ln>
                  <a:noFill/>
                </a:ln>
                <a:solidFill>
                  <a:prstClr val="black"/>
                </a:solidFill>
                <a:effectLst/>
                <a:uLnTx/>
                <a:uFillTx/>
                <a:latin typeface="Arial"/>
                <a:ea typeface="+mn-ea"/>
                <a:cs typeface="Arial"/>
              </a:rPr>
              <a:t>16</a:t>
            </a:r>
            <a:endParaRPr kumimoji="0" sz="300" b="0" i="0" u="none" strike="noStrike" kern="1200" cap="none" spc="0" normalizeH="0" baseline="0" noProof="0">
              <a:ln>
                <a:noFill/>
              </a:ln>
              <a:solidFill>
                <a:prstClr val="black"/>
              </a:solidFill>
              <a:effectLst/>
              <a:uLnTx/>
              <a:uFillTx/>
              <a:latin typeface="Arial"/>
              <a:ea typeface="+mn-ea"/>
              <a:cs typeface="Arial"/>
            </a:endParaRPr>
          </a:p>
        </p:txBody>
      </p:sp>
      <p:sp>
        <p:nvSpPr>
          <p:cNvPr id="294" name="object 294"/>
          <p:cNvSpPr/>
          <p:nvPr/>
        </p:nvSpPr>
        <p:spPr>
          <a:xfrm>
            <a:off x="332993" y="1053846"/>
            <a:ext cx="538480" cy="0"/>
          </a:xfrm>
          <a:custGeom>
            <a:avLst/>
            <a:gdLst/>
            <a:ahLst/>
            <a:cxnLst/>
            <a:rect l="l" t="t" r="r" b="b"/>
            <a:pathLst>
              <a:path w="538480">
                <a:moveTo>
                  <a:pt x="0" y="0"/>
                </a:moveTo>
                <a:lnTo>
                  <a:pt x="53797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object 295"/>
          <p:cNvSpPr/>
          <p:nvPr/>
        </p:nvSpPr>
        <p:spPr>
          <a:xfrm>
            <a:off x="332231" y="1053846"/>
            <a:ext cx="538480" cy="0"/>
          </a:xfrm>
          <a:custGeom>
            <a:avLst/>
            <a:gdLst/>
            <a:ahLst/>
            <a:cxnLst/>
            <a:rect l="l" t="t" r="r" b="b"/>
            <a:pathLst>
              <a:path w="538480">
                <a:moveTo>
                  <a:pt x="0" y="0"/>
                </a:moveTo>
                <a:lnTo>
                  <a:pt x="53797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6" name="object 296"/>
          <p:cNvSpPr/>
          <p:nvPr/>
        </p:nvSpPr>
        <p:spPr>
          <a:xfrm>
            <a:off x="870205" y="1053846"/>
            <a:ext cx="3175" cy="0"/>
          </a:xfrm>
          <a:custGeom>
            <a:avLst/>
            <a:gdLst/>
            <a:ahLst/>
            <a:cxnLst/>
            <a:rect l="l" t="t" r="r" b="b"/>
            <a:pathLst>
              <a:path w="3175">
                <a:moveTo>
                  <a:pt x="0" y="0"/>
                </a:moveTo>
                <a:lnTo>
                  <a:pt x="304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7" name="object 297"/>
          <p:cNvSpPr/>
          <p:nvPr/>
        </p:nvSpPr>
        <p:spPr>
          <a:xfrm>
            <a:off x="1005841" y="1053846"/>
            <a:ext cx="1905" cy="0"/>
          </a:xfrm>
          <a:custGeom>
            <a:avLst/>
            <a:gdLst/>
            <a:ahLst/>
            <a:cxnLst/>
            <a:rect l="l" t="t" r="r" b="b"/>
            <a:pathLst>
              <a:path w="1905">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object 298"/>
          <p:cNvSpPr/>
          <p:nvPr/>
        </p:nvSpPr>
        <p:spPr>
          <a:xfrm>
            <a:off x="1008125" y="1053846"/>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9" name="object 299"/>
          <p:cNvSpPr/>
          <p:nvPr/>
        </p:nvSpPr>
        <p:spPr>
          <a:xfrm>
            <a:off x="1007363" y="1053846"/>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0" name="object 300"/>
          <p:cNvSpPr/>
          <p:nvPr/>
        </p:nvSpPr>
        <p:spPr>
          <a:xfrm>
            <a:off x="1847088" y="1053846"/>
            <a:ext cx="5080" cy="0"/>
          </a:xfrm>
          <a:custGeom>
            <a:avLst/>
            <a:gdLst/>
            <a:ahLst/>
            <a:cxnLst/>
            <a:rect l="l" t="t" r="r" b="b"/>
            <a:pathLst>
              <a:path w="5080">
                <a:moveTo>
                  <a:pt x="0" y="0"/>
                </a:moveTo>
                <a:lnTo>
                  <a:pt x="457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object 301"/>
          <p:cNvSpPr/>
          <p:nvPr/>
        </p:nvSpPr>
        <p:spPr>
          <a:xfrm>
            <a:off x="1008125" y="1163574"/>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2" name="object 302"/>
          <p:cNvSpPr/>
          <p:nvPr/>
        </p:nvSpPr>
        <p:spPr>
          <a:xfrm>
            <a:off x="1007363" y="1163574"/>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3" name="object 303"/>
          <p:cNvSpPr/>
          <p:nvPr/>
        </p:nvSpPr>
        <p:spPr>
          <a:xfrm>
            <a:off x="1008125" y="1279397"/>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object 304"/>
          <p:cNvSpPr/>
          <p:nvPr/>
        </p:nvSpPr>
        <p:spPr>
          <a:xfrm>
            <a:off x="1007363" y="1279397"/>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bject 305"/>
          <p:cNvSpPr/>
          <p:nvPr/>
        </p:nvSpPr>
        <p:spPr>
          <a:xfrm>
            <a:off x="1008125" y="1340358"/>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6" name="object 306"/>
          <p:cNvSpPr/>
          <p:nvPr/>
        </p:nvSpPr>
        <p:spPr>
          <a:xfrm>
            <a:off x="1007363" y="1340358"/>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7" name="object 307"/>
          <p:cNvSpPr/>
          <p:nvPr/>
        </p:nvSpPr>
        <p:spPr>
          <a:xfrm>
            <a:off x="1008125" y="1456182"/>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object 308"/>
          <p:cNvSpPr/>
          <p:nvPr/>
        </p:nvSpPr>
        <p:spPr>
          <a:xfrm>
            <a:off x="1007363" y="1456182"/>
            <a:ext cx="844550" cy="0"/>
          </a:xfrm>
          <a:custGeom>
            <a:avLst/>
            <a:gdLst/>
            <a:ahLst/>
            <a:cxnLst/>
            <a:rect l="l" t="t" r="r" b="b"/>
            <a:pathLst>
              <a:path w="844550">
                <a:moveTo>
                  <a:pt x="0" y="0"/>
                </a:moveTo>
                <a:lnTo>
                  <a:pt x="844296"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object 309"/>
          <p:cNvSpPr/>
          <p:nvPr/>
        </p:nvSpPr>
        <p:spPr>
          <a:xfrm>
            <a:off x="2350770" y="1053846"/>
            <a:ext cx="0" cy="402590"/>
          </a:xfrm>
          <a:custGeom>
            <a:avLst/>
            <a:gdLst/>
            <a:ahLst/>
            <a:cxnLst/>
            <a:rect l="l" t="t" r="r" b="b"/>
            <a:pathLst>
              <a:path h="402590">
                <a:moveTo>
                  <a:pt x="0" y="0"/>
                </a:moveTo>
                <a:lnTo>
                  <a:pt x="0" y="402336"/>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0" name="object 310"/>
          <p:cNvSpPr/>
          <p:nvPr/>
        </p:nvSpPr>
        <p:spPr>
          <a:xfrm>
            <a:off x="2350770" y="1053083"/>
            <a:ext cx="0" cy="402590"/>
          </a:xfrm>
          <a:custGeom>
            <a:avLst/>
            <a:gdLst/>
            <a:ahLst/>
            <a:cxnLst/>
            <a:rect l="l" t="t" r="r" b="b"/>
            <a:pathLst>
              <a:path h="402590">
                <a:moveTo>
                  <a:pt x="0" y="0"/>
                </a:moveTo>
                <a:lnTo>
                  <a:pt x="0" y="402336"/>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object 311"/>
          <p:cNvSpPr/>
          <p:nvPr/>
        </p:nvSpPr>
        <p:spPr>
          <a:xfrm>
            <a:off x="1008127" y="1605533"/>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object 312"/>
          <p:cNvSpPr/>
          <p:nvPr/>
        </p:nvSpPr>
        <p:spPr>
          <a:xfrm>
            <a:off x="1007365" y="1605533"/>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3" name="object 313"/>
          <p:cNvSpPr/>
          <p:nvPr/>
        </p:nvSpPr>
        <p:spPr>
          <a:xfrm>
            <a:off x="1008127" y="1713738"/>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object 314"/>
          <p:cNvSpPr/>
          <p:nvPr/>
        </p:nvSpPr>
        <p:spPr>
          <a:xfrm>
            <a:off x="1007365" y="1713738"/>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5" name="object 315"/>
          <p:cNvSpPr/>
          <p:nvPr/>
        </p:nvSpPr>
        <p:spPr>
          <a:xfrm>
            <a:off x="2350770" y="1607060"/>
            <a:ext cx="0" cy="108585"/>
          </a:xfrm>
          <a:custGeom>
            <a:avLst/>
            <a:gdLst/>
            <a:ahLst/>
            <a:cxnLst/>
            <a:rect l="l" t="t" r="r" b="b"/>
            <a:pathLst>
              <a:path h="108585">
                <a:moveTo>
                  <a:pt x="0" y="0"/>
                </a:moveTo>
                <a:lnTo>
                  <a:pt x="0" y="10820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6" name="object 316"/>
          <p:cNvSpPr/>
          <p:nvPr/>
        </p:nvSpPr>
        <p:spPr>
          <a:xfrm>
            <a:off x="2350770" y="1606298"/>
            <a:ext cx="0" cy="108585"/>
          </a:xfrm>
          <a:custGeom>
            <a:avLst/>
            <a:gdLst/>
            <a:ahLst/>
            <a:cxnLst/>
            <a:rect l="l" t="t" r="r" b="b"/>
            <a:pathLst>
              <a:path h="108585">
                <a:moveTo>
                  <a:pt x="0" y="0"/>
                </a:moveTo>
                <a:lnTo>
                  <a:pt x="0" y="10820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object 317"/>
          <p:cNvSpPr/>
          <p:nvPr/>
        </p:nvSpPr>
        <p:spPr>
          <a:xfrm>
            <a:off x="1008127" y="1814322"/>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object 318"/>
          <p:cNvSpPr/>
          <p:nvPr/>
        </p:nvSpPr>
        <p:spPr>
          <a:xfrm>
            <a:off x="1007365" y="1814322"/>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9" name="object 319"/>
          <p:cNvSpPr/>
          <p:nvPr/>
        </p:nvSpPr>
        <p:spPr>
          <a:xfrm>
            <a:off x="1008127" y="1931670"/>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object 320"/>
          <p:cNvSpPr/>
          <p:nvPr/>
        </p:nvSpPr>
        <p:spPr>
          <a:xfrm>
            <a:off x="1007365" y="1931670"/>
            <a:ext cx="1344295" cy="0"/>
          </a:xfrm>
          <a:custGeom>
            <a:avLst/>
            <a:gdLst/>
            <a:ahLst/>
            <a:cxnLst/>
            <a:rect l="l" t="t" r="r" b="b"/>
            <a:pathLst>
              <a:path w="1344295">
                <a:moveTo>
                  <a:pt x="0" y="0"/>
                </a:moveTo>
                <a:lnTo>
                  <a:pt x="13441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object 321"/>
          <p:cNvSpPr/>
          <p:nvPr/>
        </p:nvSpPr>
        <p:spPr>
          <a:xfrm>
            <a:off x="2814066" y="1053848"/>
            <a:ext cx="0" cy="878205"/>
          </a:xfrm>
          <a:custGeom>
            <a:avLst/>
            <a:gdLst/>
            <a:ahLst/>
            <a:cxnLst/>
            <a:rect l="l" t="t" r="r" b="b"/>
            <a:pathLst>
              <a:path h="878205">
                <a:moveTo>
                  <a:pt x="0" y="0"/>
                </a:moveTo>
                <a:lnTo>
                  <a:pt x="0" y="8778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 name="object 322"/>
          <p:cNvSpPr/>
          <p:nvPr/>
        </p:nvSpPr>
        <p:spPr>
          <a:xfrm>
            <a:off x="2814066" y="1053085"/>
            <a:ext cx="0" cy="878205"/>
          </a:xfrm>
          <a:custGeom>
            <a:avLst/>
            <a:gdLst/>
            <a:ahLst/>
            <a:cxnLst/>
            <a:rect l="l" t="t" r="r" b="b"/>
            <a:pathLst>
              <a:path h="878205">
                <a:moveTo>
                  <a:pt x="0" y="0"/>
                </a:moveTo>
                <a:lnTo>
                  <a:pt x="0" y="8778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object 323"/>
          <p:cNvSpPr/>
          <p:nvPr/>
        </p:nvSpPr>
        <p:spPr>
          <a:xfrm>
            <a:off x="1008127" y="2026157"/>
            <a:ext cx="1807845" cy="0"/>
          </a:xfrm>
          <a:custGeom>
            <a:avLst/>
            <a:gdLst/>
            <a:ahLst/>
            <a:cxnLst/>
            <a:rect l="l" t="t" r="r" b="b"/>
            <a:pathLst>
              <a:path w="1807845">
                <a:moveTo>
                  <a:pt x="0" y="0"/>
                </a:moveTo>
                <a:lnTo>
                  <a:pt x="18074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object 324"/>
          <p:cNvSpPr/>
          <p:nvPr/>
        </p:nvSpPr>
        <p:spPr>
          <a:xfrm>
            <a:off x="1007365" y="2026157"/>
            <a:ext cx="1807845" cy="0"/>
          </a:xfrm>
          <a:custGeom>
            <a:avLst/>
            <a:gdLst/>
            <a:ahLst/>
            <a:cxnLst/>
            <a:rect l="l" t="t" r="r" b="b"/>
            <a:pathLst>
              <a:path w="1807845">
                <a:moveTo>
                  <a:pt x="0" y="0"/>
                </a:moveTo>
                <a:lnTo>
                  <a:pt x="18074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 name="object 325"/>
          <p:cNvSpPr/>
          <p:nvPr/>
        </p:nvSpPr>
        <p:spPr>
          <a:xfrm>
            <a:off x="1008127" y="2158745"/>
            <a:ext cx="2265045" cy="0"/>
          </a:xfrm>
          <a:custGeom>
            <a:avLst/>
            <a:gdLst/>
            <a:ahLst/>
            <a:cxnLst/>
            <a:rect l="l" t="t" r="r" b="b"/>
            <a:pathLst>
              <a:path w="2265045">
                <a:moveTo>
                  <a:pt x="0" y="0"/>
                </a:moveTo>
                <a:lnTo>
                  <a:pt x="22646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object 326"/>
          <p:cNvSpPr/>
          <p:nvPr/>
        </p:nvSpPr>
        <p:spPr>
          <a:xfrm>
            <a:off x="1007365" y="2158745"/>
            <a:ext cx="2265045" cy="0"/>
          </a:xfrm>
          <a:custGeom>
            <a:avLst/>
            <a:gdLst/>
            <a:ahLst/>
            <a:cxnLst/>
            <a:rect l="l" t="t" r="r" b="b"/>
            <a:pathLst>
              <a:path w="2265045">
                <a:moveTo>
                  <a:pt x="0" y="0"/>
                </a:moveTo>
                <a:lnTo>
                  <a:pt x="22646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object 327"/>
          <p:cNvSpPr/>
          <p:nvPr/>
        </p:nvSpPr>
        <p:spPr>
          <a:xfrm>
            <a:off x="3269741" y="1053846"/>
            <a:ext cx="0" cy="1104900"/>
          </a:xfrm>
          <a:custGeom>
            <a:avLst/>
            <a:gdLst/>
            <a:ahLst/>
            <a:cxnLst/>
            <a:rect l="l" t="t" r="r" b="b"/>
            <a:pathLst>
              <a:path h="1104900">
                <a:moveTo>
                  <a:pt x="0" y="0"/>
                </a:moveTo>
                <a:lnTo>
                  <a:pt x="0" y="110490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object 328"/>
          <p:cNvSpPr/>
          <p:nvPr/>
        </p:nvSpPr>
        <p:spPr>
          <a:xfrm>
            <a:off x="3270503" y="1053083"/>
            <a:ext cx="0" cy="1104900"/>
          </a:xfrm>
          <a:custGeom>
            <a:avLst/>
            <a:gdLst/>
            <a:ahLst/>
            <a:cxnLst/>
            <a:rect l="l" t="t" r="r" b="b"/>
            <a:pathLst>
              <a:path h="1104900">
                <a:moveTo>
                  <a:pt x="0" y="0"/>
                </a:moveTo>
                <a:lnTo>
                  <a:pt x="0" y="110490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object 329"/>
          <p:cNvSpPr/>
          <p:nvPr/>
        </p:nvSpPr>
        <p:spPr>
          <a:xfrm>
            <a:off x="1008127" y="2295905"/>
            <a:ext cx="2265045" cy="0"/>
          </a:xfrm>
          <a:custGeom>
            <a:avLst/>
            <a:gdLst/>
            <a:ahLst/>
            <a:cxnLst/>
            <a:rect l="l" t="t" r="r" b="b"/>
            <a:pathLst>
              <a:path w="2265045">
                <a:moveTo>
                  <a:pt x="0" y="0"/>
                </a:moveTo>
                <a:lnTo>
                  <a:pt x="22646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object 330"/>
          <p:cNvSpPr/>
          <p:nvPr/>
        </p:nvSpPr>
        <p:spPr>
          <a:xfrm>
            <a:off x="1007365" y="2295905"/>
            <a:ext cx="2265045" cy="0"/>
          </a:xfrm>
          <a:custGeom>
            <a:avLst/>
            <a:gdLst/>
            <a:ahLst/>
            <a:cxnLst/>
            <a:rect l="l" t="t" r="r" b="b"/>
            <a:pathLst>
              <a:path w="2265045">
                <a:moveTo>
                  <a:pt x="0" y="0"/>
                </a:moveTo>
                <a:lnTo>
                  <a:pt x="22646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object 331"/>
          <p:cNvSpPr/>
          <p:nvPr/>
        </p:nvSpPr>
        <p:spPr>
          <a:xfrm>
            <a:off x="3269741" y="2160270"/>
            <a:ext cx="0" cy="137160"/>
          </a:xfrm>
          <a:custGeom>
            <a:avLst/>
            <a:gdLst/>
            <a:ahLst/>
            <a:cxnLst/>
            <a:rect l="l" t="t" r="r" b="b"/>
            <a:pathLst>
              <a:path h="137160">
                <a:moveTo>
                  <a:pt x="0" y="0"/>
                </a:moveTo>
                <a:lnTo>
                  <a:pt x="0" y="13715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object 332"/>
          <p:cNvSpPr/>
          <p:nvPr/>
        </p:nvSpPr>
        <p:spPr>
          <a:xfrm>
            <a:off x="3270503" y="2159507"/>
            <a:ext cx="0" cy="137160"/>
          </a:xfrm>
          <a:custGeom>
            <a:avLst/>
            <a:gdLst/>
            <a:ahLst/>
            <a:cxnLst/>
            <a:rect l="l" t="t" r="r" b="b"/>
            <a:pathLst>
              <a:path h="137160">
                <a:moveTo>
                  <a:pt x="0" y="0"/>
                </a:moveTo>
                <a:lnTo>
                  <a:pt x="0" y="13716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object 333"/>
          <p:cNvSpPr/>
          <p:nvPr/>
        </p:nvSpPr>
        <p:spPr>
          <a:xfrm>
            <a:off x="1008127" y="2446782"/>
            <a:ext cx="2265045" cy="0"/>
          </a:xfrm>
          <a:custGeom>
            <a:avLst/>
            <a:gdLst/>
            <a:ahLst/>
            <a:cxnLst/>
            <a:rect l="l" t="t" r="r" b="b"/>
            <a:pathLst>
              <a:path w="2265045">
                <a:moveTo>
                  <a:pt x="0" y="0"/>
                </a:moveTo>
                <a:lnTo>
                  <a:pt x="22646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object 334"/>
          <p:cNvSpPr/>
          <p:nvPr/>
        </p:nvSpPr>
        <p:spPr>
          <a:xfrm>
            <a:off x="1007365" y="2446782"/>
            <a:ext cx="2265045" cy="0"/>
          </a:xfrm>
          <a:custGeom>
            <a:avLst/>
            <a:gdLst/>
            <a:ahLst/>
            <a:cxnLst/>
            <a:rect l="l" t="t" r="r" b="b"/>
            <a:pathLst>
              <a:path w="2265045">
                <a:moveTo>
                  <a:pt x="0" y="0"/>
                </a:moveTo>
                <a:lnTo>
                  <a:pt x="2264664"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object 335"/>
          <p:cNvSpPr/>
          <p:nvPr/>
        </p:nvSpPr>
        <p:spPr>
          <a:xfrm>
            <a:off x="3710178" y="1053846"/>
            <a:ext cx="0" cy="1393190"/>
          </a:xfrm>
          <a:custGeom>
            <a:avLst/>
            <a:gdLst/>
            <a:ahLst/>
            <a:cxnLst/>
            <a:rect l="l" t="t" r="r" b="b"/>
            <a:pathLst>
              <a:path h="1393189">
                <a:moveTo>
                  <a:pt x="0" y="0"/>
                </a:moveTo>
                <a:lnTo>
                  <a:pt x="0" y="1392936"/>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object 336"/>
          <p:cNvSpPr/>
          <p:nvPr/>
        </p:nvSpPr>
        <p:spPr>
          <a:xfrm>
            <a:off x="3710939" y="1053083"/>
            <a:ext cx="0" cy="1393190"/>
          </a:xfrm>
          <a:custGeom>
            <a:avLst/>
            <a:gdLst/>
            <a:ahLst/>
            <a:cxnLst/>
            <a:rect l="l" t="t" r="r" b="b"/>
            <a:pathLst>
              <a:path h="1393189">
                <a:moveTo>
                  <a:pt x="0" y="0"/>
                </a:moveTo>
                <a:lnTo>
                  <a:pt x="0" y="1392936"/>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object 337"/>
          <p:cNvSpPr/>
          <p:nvPr/>
        </p:nvSpPr>
        <p:spPr>
          <a:xfrm>
            <a:off x="1008125" y="2672333"/>
            <a:ext cx="2705100" cy="0"/>
          </a:xfrm>
          <a:custGeom>
            <a:avLst/>
            <a:gdLst/>
            <a:ahLst/>
            <a:cxnLst/>
            <a:rect l="l" t="t" r="r" b="b"/>
            <a:pathLst>
              <a:path w="2705100">
                <a:moveTo>
                  <a:pt x="0" y="0"/>
                </a:moveTo>
                <a:lnTo>
                  <a:pt x="270510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object 338"/>
          <p:cNvSpPr/>
          <p:nvPr/>
        </p:nvSpPr>
        <p:spPr>
          <a:xfrm>
            <a:off x="1007363" y="2672333"/>
            <a:ext cx="2705100" cy="0"/>
          </a:xfrm>
          <a:custGeom>
            <a:avLst/>
            <a:gdLst/>
            <a:ahLst/>
            <a:cxnLst/>
            <a:rect l="l" t="t" r="r" b="b"/>
            <a:pathLst>
              <a:path w="2705100">
                <a:moveTo>
                  <a:pt x="0" y="0"/>
                </a:moveTo>
                <a:lnTo>
                  <a:pt x="2705100"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object 339"/>
          <p:cNvSpPr/>
          <p:nvPr/>
        </p:nvSpPr>
        <p:spPr>
          <a:xfrm>
            <a:off x="1008125" y="2856738"/>
            <a:ext cx="3144520" cy="0"/>
          </a:xfrm>
          <a:custGeom>
            <a:avLst/>
            <a:gdLst/>
            <a:ahLst/>
            <a:cxnLst/>
            <a:rect l="l" t="t" r="r" b="b"/>
            <a:pathLst>
              <a:path w="3144520">
                <a:moveTo>
                  <a:pt x="0" y="0"/>
                </a:moveTo>
                <a:lnTo>
                  <a:pt x="314401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object 340"/>
          <p:cNvSpPr/>
          <p:nvPr/>
        </p:nvSpPr>
        <p:spPr>
          <a:xfrm>
            <a:off x="1007363" y="2856738"/>
            <a:ext cx="3144520" cy="0"/>
          </a:xfrm>
          <a:custGeom>
            <a:avLst/>
            <a:gdLst/>
            <a:ahLst/>
            <a:cxnLst/>
            <a:rect l="l" t="t" r="r" b="b"/>
            <a:pathLst>
              <a:path w="3144520">
                <a:moveTo>
                  <a:pt x="0" y="0"/>
                </a:moveTo>
                <a:lnTo>
                  <a:pt x="314401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object 341"/>
          <p:cNvSpPr/>
          <p:nvPr/>
        </p:nvSpPr>
        <p:spPr>
          <a:xfrm>
            <a:off x="4150614" y="1053846"/>
            <a:ext cx="0" cy="1803400"/>
          </a:xfrm>
          <a:custGeom>
            <a:avLst/>
            <a:gdLst/>
            <a:ahLst/>
            <a:cxnLst/>
            <a:rect l="l" t="t" r="r" b="b"/>
            <a:pathLst>
              <a:path h="1803400">
                <a:moveTo>
                  <a:pt x="0" y="0"/>
                </a:moveTo>
                <a:lnTo>
                  <a:pt x="0" y="1802891"/>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2" name="object 342"/>
          <p:cNvSpPr/>
          <p:nvPr/>
        </p:nvSpPr>
        <p:spPr>
          <a:xfrm>
            <a:off x="4150614" y="1053083"/>
            <a:ext cx="0" cy="1803400"/>
          </a:xfrm>
          <a:custGeom>
            <a:avLst/>
            <a:gdLst/>
            <a:ahLst/>
            <a:cxnLst/>
            <a:rect l="l" t="t" r="r" b="b"/>
            <a:pathLst>
              <a:path h="1803400">
                <a:moveTo>
                  <a:pt x="0" y="0"/>
                </a:moveTo>
                <a:lnTo>
                  <a:pt x="0" y="1802892"/>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object 343"/>
          <p:cNvSpPr/>
          <p:nvPr/>
        </p:nvSpPr>
        <p:spPr>
          <a:xfrm>
            <a:off x="1008125" y="3053333"/>
            <a:ext cx="3144520" cy="0"/>
          </a:xfrm>
          <a:custGeom>
            <a:avLst/>
            <a:gdLst/>
            <a:ahLst/>
            <a:cxnLst/>
            <a:rect l="l" t="t" r="r" b="b"/>
            <a:pathLst>
              <a:path w="3144520">
                <a:moveTo>
                  <a:pt x="0" y="0"/>
                </a:moveTo>
                <a:lnTo>
                  <a:pt x="314401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object 344"/>
          <p:cNvSpPr/>
          <p:nvPr/>
        </p:nvSpPr>
        <p:spPr>
          <a:xfrm>
            <a:off x="1007363" y="3053333"/>
            <a:ext cx="3144520" cy="0"/>
          </a:xfrm>
          <a:custGeom>
            <a:avLst/>
            <a:gdLst/>
            <a:ahLst/>
            <a:cxnLst/>
            <a:rect l="l" t="t" r="r" b="b"/>
            <a:pathLst>
              <a:path w="3144520">
                <a:moveTo>
                  <a:pt x="0" y="0"/>
                </a:moveTo>
                <a:lnTo>
                  <a:pt x="314401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5" name="object 345"/>
          <p:cNvSpPr/>
          <p:nvPr/>
        </p:nvSpPr>
        <p:spPr>
          <a:xfrm>
            <a:off x="1008125" y="3246882"/>
            <a:ext cx="3144520" cy="0"/>
          </a:xfrm>
          <a:custGeom>
            <a:avLst/>
            <a:gdLst/>
            <a:ahLst/>
            <a:cxnLst/>
            <a:rect l="l" t="t" r="r" b="b"/>
            <a:pathLst>
              <a:path w="3144520">
                <a:moveTo>
                  <a:pt x="0" y="0"/>
                </a:moveTo>
                <a:lnTo>
                  <a:pt x="314401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object 346"/>
          <p:cNvSpPr/>
          <p:nvPr/>
        </p:nvSpPr>
        <p:spPr>
          <a:xfrm>
            <a:off x="1007363" y="3247644"/>
            <a:ext cx="3144520" cy="0"/>
          </a:xfrm>
          <a:custGeom>
            <a:avLst/>
            <a:gdLst/>
            <a:ahLst/>
            <a:cxnLst/>
            <a:rect l="l" t="t" r="r" b="b"/>
            <a:pathLst>
              <a:path w="3144520">
                <a:moveTo>
                  <a:pt x="0" y="0"/>
                </a:moveTo>
                <a:lnTo>
                  <a:pt x="314401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object 347"/>
          <p:cNvSpPr/>
          <p:nvPr/>
        </p:nvSpPr>
        <p:spPr>
          <a:xfrm>
            <a:off x="1008127" y="3434334"/>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object 348"/>
          <p:cNvSpPr/>
          <p:nvPr/>
        </p:nvSpPr>
        <p:spPr>
          <a:xfrm>
            <a:off x="1007365" y="3434334"/>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object 349"/>
          <p:cNvSpPr/>
          <p:nvPr/>
        </p:nvSpPr>
        <p:spPr>
          <a:xfrm>
            <a:off x="4598670" y="1053083"/>
            <a:ext cx="0" cy="2382520"/>
          </a:xfrm>
          <a:custGeom>
            <a:avLst/>
            <a:gdLst/>
            <a:ahLst/>
            <a:cxnLst/>
            <a:rect l="l" t="t" r="r" b="b"/>
            <a:pathLst>
              <a:path h="2382520">
                <a:moveTo>
                  <a:pt x="0" y="0"/>
                </a:moveTo>
                <a:lnTo>
                  <a:pt x="0" y="2382012"/>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object 350"/>
          <p:cNvSpPr/>
          <p:nvPr/>
        </p:nvSpPr>
        <p:spPr>
          <a:xfrm>
            <a:off x="1008127" y="3577590"/>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1" name="object 351"/>
          <p:cNvSpPr/>
          <p:nvPr/>
        </p:nvSpPr>
        <p:spPr>
          <a:xfrm>
            <a:off x="1007365" y="3577590"/>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object 352"/>
          <p:cNvSpPr/>
          <p:nvPr/>
        </p:nvSpPr>
        <p:spPr>
          <a:xfrm>
            <a:off x="1008127" y="3763517"/>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3" name="object 353"/>
          <p:cNvSpPr/>
          <p:nvPr/>
        </p:nvSpPr>
        <p:spPr>
          <a:xfrm>
            <a:off x="1007365" y="3763517"/>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4" name="object 354"/>
          <p:cNvSpPr/>
          <p:nvPr/>
        </p:nvSpPr>
        <p:spPr>
          <a:xfrm>
            <a:off x="1008127" y="3955541"/>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5" name="object 355"/>
          <p:cNvSpPr/>
          <p:nvPr/>
        </p:nvSpPr>
        <p:spPr>
          <a:xfrm>
            <a:off x="1007365" y="3955541"/>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6" name="object 356"/>
          <p:cNvSpPr/>
          <p:nvPr/>
        </p:nvSpPr>
        <p:spPr>
          <a:xfrm>
            <a:off x="1008127" y="4164329"/>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7" name="object 357"/>
          <p:cNvSpPr/>
          <p:nvPr/>
        </p:nvSpPr>
        <p:spPr>
          <a:xfrm>
            <a:off x="1007365" y="4164329"/>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8" name="object 358"/>
          <p:cNvSpPr/>
          <p:nvPr/>
        </p:nvSpPr>
        <p:spPr>
          <a:xfrm>
            <a:off x="1008127" y="4330446"/>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9" name="object 359"/>
          <p:cNvSpPr/>
          <p:nvPr/>
        </p:nvSpPr>
        <p:spPr>
          <a:xfrm>
            <a:off x="1007365" y="4330446"/>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0" name="object 360"/>
          <p:cNvSpPr/>
          <p:nvPr/>
        </p:nvSpPr>
        <p:spPr>
          <a:xfrm>
            <a:off x="1008127" y="4476750"/>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1" name="object 361"/>
          <p:cNvSpPr/>
          <p:nvPr/>
        </p:nvSpPr>
        <p:spPr>
          <a:xfrm>
            <a:off x="1007365" y="4476750"/>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2" name="object 362"/>
          <p:cNvSpPr/>
          <p:nvPr/>
        </p:nvSpPr>
        <p:spPr>
          <a:xfrm>
            <a:off x="1852422" y="4632197"/>
            <a:ext cx="2748280" cy="0"/>
          </a:xfrm>
          <a:custGeom>
            <a:avLst/>
            <a:gdLst/>
            <a:ahLst/>
            <a:cxnLst/>
            <a:rect l="l" t="t" r="r" b="b"/>
            <a:pathLst>
              <a:path w="2748279">
                <a:moveTo>
                  <a:pt x="0" y="0"/>
                </a:moveTo>
                <a:lnTo>
                  <a:pt x="274777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object 363"/>
          <p:cNvSpPr/>
          <p:nvPr/>
        </p:nvSpPr>
        <p:spPr>
          <a:xfrm>
            <a:off x="1851660" y="4632197"/>
            <a:ext cx="2748280" cy="0"/>
          </a:xfrm>
          <a:custGeom>
            <a:avLst/>
            <a:gdLst/>
            <a:ahLst/>
            <a:cxnLst/>
            <a:rect l="l" t="t" r="r" b="b"/>
            <a:pathLst>
              <a:path w="2748279">
                <a:moveTo>
                  <a:pt x="0" y="0"/>
                </a:moveTo>
                <a:lnTo>
                  <a:pt x="2747772"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object 364"/>
          <p:cNvSpPr/>
          <p:nvPr/>
        </p:nvSpPr>
        <p:spPr>
          <a:xfrm>
            <a:off x="1008127" y="4827270"/>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5" name="object 365"/>
          <p:cNvSpPr/>
          <p:nvPr/>
        </p:nvSpPr>
        <p:spPr>
          <a:xfrm>
            <a:off x="1007365" y="4827270"/>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6" name="object 366"/>
          <p:cNvSpPr/>
          <p:nvPr/>
        </p:nvSpPr>
        <p:spPr>
          <a:xfrm>
            <a:off x="1008127" y="5069585"/>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7" name="object 367"/>
          <p:cNvSpPr/>
          <p:nvPr/>
        </p:nvSpPr>
        <p:spPr>
          <a:xfrm>
            <a:off x="1007365" y="5069585"/>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object 368"/>
          <p:cNvSpPr/>
          <p:nvPr/>
        </p:nvSpPr>
        <p:spPr>
          <a:xfrm>
            <a:off x="332993" y="5223509"/>
            <a:ext cx="538480" cy="0"/>
          </a:xfrm>
          <a:custGeom>
            <a:avLst/>
            <a:gdLst/>
            <a:ahLst/>
            <a:cxnLst/>
            <a:rect l="l" t="t" r="r" b="b"/>
            <a:pathLst>
              <a:path w="538480">
                <a:moveTo>
                  <a:pt x="0" y="0"/>
                </a:moveTo>
                <a:lnTo>
                  <a:pt x="53797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9" name="object 369"/>
          <p:cNvSpPr/>
          <p:nvPr/>
        </p:nvSpPr>
        <p:spPr>
          <a:xfrm>
            <a:off x="332231" y="5223509"/>
            <a:ext cx="538480" cy="0"/>
          </a:xfrm>
          <a:custGeom>
            <a:avLst/>
            <a:gdLst/>
            <a:ahLst/>
            <a:cxnLst/>
            <a:rect l="l" t="t" r="r" b="b"/>
            <a:pathLst>
              <a:path w="538480">
                <a:moveTo>
                  <a:pt x="0" y="0"/>
                </a:moveTo>
                <a:lnTo>
                  <a:pt x="53797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0" name="object 370"/>
          <p:cNvSpPr/>
          <p:nvPr/>
        </p:nvSpPr>
        <p:spPr>
          <a:xfrm>
            <a:off x="1008127" y="5223509"/>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1" name="object 371"/>
          <p:cNvSpPr/>
          <p:nvPr/>
        </p:nvSpPr>
        <p:spPr>
          <a:xfrm>
            <a:off x="1007365" y="5223509"/>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2" name="object 372"/>
          <p:cNvSpPr/>
          <p:nvPr/>
        </p:nvSpPr>
        <p:spPr>
          <a:xfrm>
            <a:off x="332993" y="5278373"/>
            <a:ext cx="541020" cy="0"/>
          </a:xfrm>
          <a:custGeom>
            <a:avLst/>
            <a:gdLst/>
            <a:ahLst/>
            <a:cxnLst/>
            <a:rect l="l" t="t" r="r" b="b"/>
            <a:pathLst>
              <a:path w="541019">
                <a:moveTo>
                  <a:pt x="0" y="0"/>
                </a:moveTo>
                <a:lnTo>
                  <a:pt x="541019"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3" name="object 373"/>
          <p:cNvSpPr/>
          <p:nvPr/>
        </p:nvSpPr>
        <p:spPr>
          <a:xfrm>
            <a:off x="332231" y="5278373"/>
            <a:ext cx="541020" cy="0"/>
          </a:xfrm>
          <a:custGeom>
            <a:avLst/>
            <a:gdLst/>
            <a:ahLst/>
            <a:cxnLst/>
            <a:rect l="l" t="t" r="r" b="b"/>
            <a:pathLst>
              <a:path w="541019">
                <a:moveTo>
                  <a:pt x="0" y="0"/>
                </a:moveTo>
                <a:lnTo>
                  <a:pt x="541020"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4" name="object 374"/>
          <p:cNvSpPr/>
          <p:nvPr/>
        </p:nvSpPr>
        <p:spPr>
          <a:xfrm>
            <a:off x="332995" y="5331714"/>
            <a:ext cx="673735" cy="0"/>
          </a:xfrm>
          <a:custGeom>
            <a:avLst/>
            <a:gdLst/>
            <a:ahLst/>
            <a:cxnLst/>
            <a:rect l="l" t="t" r="r" b="b"/>
            <a:pathLst>
              <a:path w="673735">
                <a:moveTo>
                  <a:pt x="0" y="0"/>
                </a:moveTo>
                <a:lnTo>
                  <a:pt x="673608"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5" name="object 375"/>
          <p:cNvSpPr/>
          <p:nvPr/>
        </p:nvSpPr>
        <p:spPr>
          <a:xfrm>
            <a:off x="332233" y="5331714"/>
            <a:ext cx="673735" cy="0"/>
          </a:xfrm>
          <a:custGeom>
            <a:avLst/>
            <a:gdLst/>
            <a:ahLst/>
            <a:cxnLst/>
            <a:rect l="l" t="t" r="r" b="b"/>
            <a:pathLst>
              <a:path w="673735">
                <a:moveTo>
                  <a:pt x="0" y="0"/>
                </a:moveTo>
                <a:lnTo>
                  <a:pt x="673608"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6" name="object 376"/>
          <p:cNvSpPr/>
          <p:nvPr/>
        </p:nvSpPr>
        <p:spPr>
          <a:xfrm>
            <a:off x="1006602" y="1053846"/>
            <a:ext cx="0" cy="4279900"/>
          </a:xfrm>
          <a:custGeom>
            <a:avLst/>
            <a:gdLst/>
            <a:ahLst/>
            <a:cxnLst/>
            <a:rect l="l" t="t" r="r" b="b"/>
            <a:pathLst>
              <a:path h="4279900">
                <a:moveTo>
                  <a:pt x="0" y="0"/>
                </a:moveTo>
                <a:lnTo>
                  <a:pt x="0" y="4279392"/>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7" name="object 377"/>
          <p:cNvSpPr/>
          <p:nvPr/>
        </p:nvSpPr>
        <p:spPr>
          <a:xfrm>
            <a:off x="1006602" y="1053083"/>
            <a:ext cx="0" cy="4279900"/>
          </a:xfrm>
          <a:custGeom>
            <a:avLst/>
            <a:gdLst/>
            <a:ahLst/>
            <a:cxnLst/>
            <a:rect l="l" t="t" r="r" b="b"/>
            <a:pathLst>
              <a:path h="4279900">
                <a:moveTo>
                  <a:pt x="0" y="0"/>
                </a:moveTo>
                <a:lnTo>
                  <a:pt x="0" y="4279392"/>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8" name="object 378"/>
          <p:cNvSpPr/>
          <p:nvPr/>
        </p:nvSpPr>
        <p:spPr>
          <a:xfrm>
            <a:off x="1008127" y="5331714"/>
            <a:ext cx="3592195" cy="0"/>
          </a:xfrm>
          <a:custGeom>
            <a:avLst/>
            <a:gdLst/>
            <a:ahLst/>
            <a:cxnLst/>
            <a:rect l="l" t="t" r="r" b="b"/>
            <a:pathLst>
              <a:path w="3592195">
                <a:moveTo>
                  <a:pt x="0" y="0"/>
                </a:moveTo>
                <a:lnTo>
                  <a:pt x="359206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9" name="object 379"/>
          <p:cNvSpPr/>
          <p:nvPr/>
        </p:nvSpPr>
        <p:spPr>
          <a:xfrm>
            <a:off x="1007365" y="5331714"/>
            <a:ext cx="3592195" cy="0"/>
          </a:xfrm>
          <a:custGeom>
            <a:avLst/>
            <a:gdLst/>
            <a:ahLst/>
            <a:cxnLst/>
            <a:rect l="l" t="t" r="r" b="b"/>
            <a:pathLst>
              <a:path w="3592195">
                <a:moveTo>
                  <a:pt x="0" y="0"/>
                </a:moveTo>
                <a:lnTo>
                  <a:pt x="3592067"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0" name="object 380"/>
          <p:cNvSpPr/>
          <p:nvPr/>
        </p:nvSpPr>
        <p:spPr>
          <a:xfrm>
            <a:off x="4598670" y="3435858"/>
            <a:ext cx="0" cy="1897380"/>
          </a:xfrm>
          <a:custGeom>
            <a:avLst/>
            <a:gdLst/>
            <a:ahLst/>
            <a:cxnLst/>
            <a:rect l="l" t="t" r="r" b="b"/>
            <a:pathLst>
              <a:path h="1897379">
                <a:moveTo>
                  <a:pt x="0" y="0"/>
                </a:moveTo>
                <a:lnTo>
                  <a:pt x="0" y="189737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1" name="object 381"/>
          <p:cNvSpPr/>
          <p:nvPr/>
        </p:nvSpPr>
        <p:spPr>
          <a:xfrm>
            <a:off x="4598670" y="3435096"/>
            <a:ext cx="0" cy="1897380"/>
          </a:xfrm>
          <a:custGeom>
            <a:avLst/>
            <a:gdLst/>
            <a:ahLst/>
            <a:cxnLst/>
            <a:rect l="l" t="t" r="r" b="b"/>
            <a:pathLst>
              <a:path h="1897379">
                <a:moveTo>
                  <a:pt x="0" y="0"/>
                </a:moveTo>
                <a:lnTo>
                  <a:pt x="0" y="189737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object 382"/>
          <p:cNvSpPr/>
          <p:nvPr/>
        </p:nvSpPr>
        <p:spPr>
          <a:xfrm>
            <a:off x="332993" y="5388102"/>
            <a:ext cx="675640" cy="0"/>
          </a:xfrm>
          <a:custGeom>
            <a:avLst/>
            <a:gdLst/>
            <a:ahLst/>
            <a:cxnLst/>
            <a:rect l="l" t="t" r="r" b="b"/>
            <a:pathLst>
              <a:path w="675640">
                <a:moveTo>
                  <a:pt x="0" y="0"/>
                </a:moveTo>
                <a:lnTo>
                  <a:pt x="67513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3" name="object 383"/>
          <p:cNvSpPr/>
          <p:nvPr/>
        </p:nvSpPr>
        <p:spPr>
          <a:xfrm>
            <a:off x="332231" y="5388102"/>
            <a:ext cx="675640" cy="0"/>
          </a:xfrm>
          <a:custGeom>
            <a:avLst/>
            <a:gdLst/>
            <a:ahLst/>
            <a:cxnLst/>
            <a:rect l="l" t="t" r="r" b="b"/>
            <a:pathLst>
              <a:path w="675640">
                <a:moveTo>
                  <a:pt x="0" y="0"/>
                </a:moveTo>
                <a:lnTo>
                  <a:pt x="67513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object 384"/>
          <p:cNvSpPr/>
          <p:nvPr/>
        </p:nvSpPr>
        <p:spPr>
          <a:xfrm>
            <a:off x="1575818" y="1053846"/>
            <a:ext cx="3175" cy="0"/>
          </a:xfrm>
          <a:custGeom>
            <a:avLst/>
            <a:gdLst/>
            <a:ahLst/>
            <a:cxnLst/>
            <a:rect l="l" t="t" r="r" b="b"/>
            <a:pathLst>
              <a:path w="3175">
                <a:moveTo>
                  <a:pt x="0" y="0"/>
                </a:moveTo>
                <a:lnTo>
                  <a:pt x="304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5" name="object 385"/>
          <p:cNvSpPr/>
          <p:nvPr/>
        </p:nvSpPr>
        <p:spPr>
          <a:xfrm>
            <a:off x="1847850" y="1055371"/>
            <a:ext cx="0" cy="4277995"/>
          </a:xfrm>
          <a:custGeom>
            <a:avLst/>
            <a:gdLst/>
            <a:ahLst/>
            <a:cxnLst/>
            <a:rect l="l" t="t" r="r" b="b"/>
            <a:pathLst>
              <a:path h="4277995">
                <a:moveTo>
                  <a:pt x="0" y="0"/>
                </a:moveTo>
                <a:lnTo>
                  <a:pt x="0" y="4277868"/>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6" name="object 386"/>
          <p:cNvSpPr/>
          <p:nvPr/>
        </p:nvSpPr>
        <p:spPr>
          <a:xfrm>
            <a:off x="1849373" y="1054610"/>
            <a:ext cx="0" cy="4277995"/>
          </a:xfrm>
          <a:custGeom>
            <a:avLst/>
            <a:gdLst/>
            <a:ahLst/>
            <a:cxnLst/>
            <a:rect l="l" t="t" r="r" b="b"/>
            <a:pathLst>
              <a:path h="4277995">
                <a:moveTo>
                  <a:pt x="0" y="0"/>
                </a:moveTo>
                <a:lnTo>
                  <a:pt x="0" y="4277868"/>
                </a:lnTo>
              </a:path>
            </a:pathLst>
          </a:custGeom>
          <a:ln w="457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7" name="object 387"/>
          <p:cNvSpPr/>
          <p:nvPr/>
        </p:nvSpPr>
        <p:spPr>
          <a:xfrm>
            <a:off x="1985010" y="1053846"/>
            <a:ext cx="0" cy="402590"/>
          </a:xfrm>
          <a:custGeom>
            <a:avLst/>
            <a:gdLst/>
            <a:ahLst/>
            <a:cxnLst/>
            <a:rect l="l" t="t" r="r" b="b"/>
            <a:pathLst>
              <a:path h="402590">
                <a:moveTo>
                  <a:pt x="0" y="0"/>
                </a:moveTo>
                <a:lnTo>
                  <a:pt x="0" y="402336"/>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8" name="object 388"/>
          <p:cNvSpPr/>
          <p:nvPr/>
        </p:nvSpPr>
        <p:spPr>
          <a:xfrm>
            <a:off x="1985010" y="1053083"/>
            <a:ext cx="0" cy="402590"/>
          </a:xfrm>
          <a:custGeom>
            <a:avLst/>
            <a:gdLst/>
            <a:ahLst/>
            <a:cxnLst/>
            <a:rect l="l" t="t" r="r" b="b"/>
            <a:pathLst>
              <a:path h="402590">
                <a:moveTo>
                  <a:pt x="0" y="0"/>
                </a:moveTo>
                <a:lnTo>
                  <a:pt x="0" y="402336"/>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object 389"/>
          <p:cNvSpPr/>
          <p:nvPr/>
        </p:nvSpPr>
        <p:spPr>
          <a:xfrm>
            <a:off x="2350770" y="1933196"/>
            <a:ext cx="0" cy="3400425"/>
          </a:xfrm>
          <a:custGeom>
            <a:avLst/>
            <a:gdLst/>
            <a:ahLst/>
            <a:cxnLst/>
            <a:rect l="l" t="t" r="r" b="b"/>
            <a:pathLst>
              <a:path h="3400425">
                <a:moveTo>
                  <a:pt x="0" y="0"/>
                </a:moveTo>
                <a:lnTo>
                  <a:pt x="0" y="340004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object 390"/>
          <p:cNvSpPr/>
          <p:nvPr/>
        </p:nvSpPr>
        <p:spPr>
          <a:xfrm>
            <a:off x="2350770" y="1932434"/>
            <a:ext cx="0" cy="3400425"/>
          </a:xfrm>
          <a:custGeom>
            <a:avLst/>
            <a:gdLst/>
            <a:ahLst/>
            <a:cxnLst/>
            <a:rect l="l" t="t" r="r" b="b"/>
            <a:pathLst>
              <a:path h="3400425">
                <a:moveTo>
                  <a:pt x="0" y="0"/>
                </a:moveTo>
                <a:lnTo>
                  <a:pt x="0" y="3400044"/>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1" name="object 391"/>
          <p:cNvSpPr/>
          <p:nvPr/>
        </p:nvSpPr>
        <p:spPr>
          <a:xfrm>
            <a:off x="2484882" y="1053848"/>
            <a:ext cx="0" cy="878205"/>
          </a:xfrm>
          <a:custGeom>
            <a:avLst/>
            <a:gdLst/>
            <a:ahLst/>
            <a:cxnLst/>
            <a:rect l="l" t="t" r="r" b="b"/>
            <a:pathLst>
              <a:path h="878205">
                <a:moveTo>
                  <a:pt x="0" y="0"/>
                </a:moveTo>
                <a:lnTo>
                  <a:pt x="0" y="8778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2" name="object 392"/>
          <p:cNvSpPr/>
          <p:nvPr/>
        </p:nvSpPr>
        <p:spPr>
          <a:xfrm>
            <a:off x="2484882" y="1053085"/>
            <a:ext cx="0" cy="878205"/>
          </a:xfrm>
          <a:custGeom>
            <a:avLst/>
            <a:gdLst/>
            <a:ahLst/>
            <a:cxnLst/>
            <a:rect l="l" t="t" r="r" b="b"/>
            <a:pathLst>
              <a:path h="878205">
                <a:moveTo>
                  <a:pt x="0" y="0"/>
                </a:moveTo>
                <a:lnTo>
                  <a:pt x="0" y="8778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3" name="object 393"/>
          <p:cNvSpPr/>
          <p:nvPr/>
        </p:nvSpPr>
        <p:spPr>
          <a:xfrm>
            <a:off x="2814066" y="1931672"/>
            <a:ext cx="0" cy="3401695"/>
          </a:xfrm>
          <a:custGeom>
            <a:avLst/>
            <a:gdLst/>
            <a:ahLst/>
            <a:cxnLst/>
            <a:rect l="l" t="t" r="r" b="b"/>
            <a:pathLst>
              <a:path h="3401695">
                <a:moveTo>
                  <a:pt x="0" y="0"/>
                </a:moveTo>
                <a:lnTo>
                  <a:pt x="0" y="3401567"/>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4" name="object 394"/>
          <p:cNvSpPr/>
          <p:nvPr/>
        </p:nvSpPr>
        <p:spPr>
          <a:xfrm>
            <a:off x="2814066" y="1930909"/>
            <a:ext cx="0" cy="3401695"/>
          </a:xfrm>
          <a:custGeom>
            <a:avLst/>
            <a:gdLst/>
            <a:ahLst/>
            <a:cxnLst/>
            <a:rect l="l" t="t" r="r" b="b"/>
            <a:pathLst>
              <a:path h="3401695">
                <a:moveTo>
                  <a:pt x="0" y="0"/>
                </a:moveTo>
                <a:lnTo>
                  <a:pt x="0" y="3401567"/>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5" name="object 395"/>
          <p:cNvSpPr/>
          <p:nvPr/>
        </p:nvSpPr>
        <p:spPr>
          <a:xfrm>
            <a:off x="2957322" y="1053846"/>
            <a:ext cx="0" cy="1104900"/>
          </a:xfrm>
          <a:custGeom>
            <a:avLst/>
            <a:gdLst/>
            <a:ahLst/>
            <a:cxnLst/>
            <a:rect l="l" t="t" r="r" b="b"/>
            <a:pathLst>
              <a:path h="1104900">
                <a:moveTo>
                  <a:pt x="0" y="0"/>
                </a:moveTo>
                <a:lnTo>
                  <a:pt x="0" y="110490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6" name="object 396"/>
          <p:cNvSpPr/>
          <p:nvPr/>
        </p:nvSpPr>
        <p:spPr>
          <a:xfrm>
            <a:off x="2957322" y="1053083"/>
            <a:ext cx="0" cy="1104900"/>
          </a:xfrm>
          <a:custGeom>
            <a:avLst/>
            <a:gdLst/>
            <a:ahLst/>
            <a:cxnLst/>
            <a:rect l="l" t="t" r="r" b="b"/>
            <a:pathLst>
              <a:path h="1104900">
                <a:moveTo>
                  <a:pt x="0" y="0"/>
                </a:moveTo>
                <a:lnTo>
                  <a:pt x="0" y="110490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7" name="object 397"/>
          <p:cNvSpPr/>
          <p:nvPr/>
        </p:nvSpPr>
        <p:spPr>
          <a:xfrm>
            <a:off x="3269741" y="2448305"/>
            <a:ext cx="0" cy="2885440"/>
          </a:xfrm>
          <a:custGeom>
            <a:avLst/>
            <a:gdLst/>
            <a:ahLst/>
            <a:cxnLst/>
            <a:rect l="l" t="t" r="r" b="b"/>
            <a:pathLst>
              <a:path h="2885440">
                <a:moveTo>
                  <a:pt x="0" y="0"/>
                </a:moveTo>
                <a:lnTo>
                  <a:pt x="0" y="2884932"/>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8" name="object 398"/>
          <p:cNvSpPr/>
          <p:nvPr/>
        </p:nvSpPr>
        <p:spPr>
          <a:xfrm>
            <a:off x="3270503" y="2447544"/>
            <a:ext cx="0" cy="2885440"/>
          </a:xfrm>
          <a:custGeom>
            <a:avLst/>
            <a:gdLst/>
            <a:ahLst/>
            <a:cxnLst/>
            <a:rect l="l" t="t" r="r" b="b"/>
            <a:pathLst>
              <a:path h="2885440">
                <a:moveTo>
                  <a:pt x="0" y="0"/>
                </a:moveTo>
                <a:lnTo>
                  <a:pt x="0" y="2884931"/>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object 399"/>
          <p:cNvSpPr/>
          <p:nvPr/>
        </p:nvSpPr>
        <p:spPr>
          <a:xfrm>
            <a:off x="3405378" y="1053848"/>
            <a:ext cx="0" cy="1243965"/>
          </a:xfrm>
          <a:custGeom>
            <a:avLst/>
            <a:gdLst/>
            <a:ahLst/>
            <a:cxnLst/>
            <a:rect l="l" t="t" r="r" b="b"/>
            <a:pathLst>
              <a:path h="1243964">
                <a:moveTo>
                  <a:pt x="0" y="0"/>
                </a:moveTo>
                <a:lnTo>
                  <a:pt x="0" y="124358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object 400"/>
          <p:cNvSpPr/>
          <p:nvPr/>
        </p:nvSpPr>
        <p:spPr>
          <a:xfrm>
            <a:off x="3405378" y="1053085"/>
            <a:ext cx="0" cy="1243965"/>
          </a:xfrm>
          <a:custGeom>
            <a:avLst/>
            <a:gdLst/>
            <a:ahLst/>
            <a:cxnLst/>
            <a:rect l="l" t="t" r="r" b="b"/>
            <a:pathLst>
              <a:path h="1243964">
                <a:moveTo>
                  <a:pt x="0" y="0"/>
                </a:moveTo>
                <a:lnTo>
                  <a:pt x="0" y="124358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object 401"/>
          <p:cNvSpPr/>
          <p:nvPr/>
        </p:nvSpPr>
        <p:spPr>
          <a:xfrm>
            <a:off x="3710178" y="2446782"/>
            <a:ext cx="0" cy="2886710"/>
          </a:xfrm>
          <a:custGeom>
            <a:avLst/>
            <a:gdLst/>
            <a:ahLst/>
            <a:cxnLst/>
            <a:rect l="l" t="t" r="r" b="b"/>
            <a:pathLst>
              <a:path h="2886710">
                <a:moveTo>
                  <a:pt x="0" y="0"/>
                </a:moveTo>
                <a:lnTo>
                  <a:pt x="0" y="2886455"/>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object 402"/>
          <p:cNvSpPr/>
          <p:nvPr/>
        </p:nvSpPr>
        <p:spPr>
          <a:xfrm>
            <a:off x="3710939" y="2446020"/>
            <a:ext cx="0" cy="2886710"/>
          </a:xfrm>
          <a:custGeom>
            <a:avLst/>
            <a:gdLst/>
            <a:ahLst/>
            <a:cxnLst/>
            <a:rect l="l" t="t" r="r" b="b"/>
            <a:pathLst>
              <a:path h="2886710">
                <a:moveTo>
                  <a:pt x="0" y="0"/>
                </a:moveTo>
                <a:lnTo>
                  <a:pt x="0" y="2886455"/>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object 403"/>
          <p:cNvSpPr/>
          <p:nvPr/>
        </p:nvSpPr>
        <p:spPr>
          <a:xfrm>
            <a:off x="3847338" y="1053846"/>
            <a:ext cx="0" cy="1803400"/>
          </a:xfrm>
          <a:custGeom>
            <a:avLst/>
            <a:gdLst/>
            <a:ahLst/>
            <a:cxnLst/>
            <a:rect l="l" t="t" r="r" b="b"/>
            <a:pathLst>
              <a:path h="1803400">
                <a:moveTo>
                  <a:pt x="0" y="0"/>
                </a:moveTo>
                <a:lnTo>
                  <a:pt x="0" y="1802891"/>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object 404"/>
          <p:cNvSpPr/>
          <p:nvPr/>
        </p:nvSpPr>
        <p:spPr>
          <a:xfrm>
            <a:off x="3847338" y="1053083"/>
            <a:ext cx="0" cy="1803400"/>
          </a:xfrm>
          <a:custGeom>
            <a:avLst/>
            <a:gdLst/>
            <a:ahLst/>
            <a:cxnLst/>
            <a:rect l="l" t="t" r="r" b="b"/>
            <a:pathLst>
              <a:path h="1803400">
                <a:moveTo>
                  <a:pt x="0" y="0"/>
                </a:moveTo>
                <a:lnTo>
                  <a:pt x="0" y="1802892"/>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object 405"/>
          <p:cNvSpPr/>
          <p:nvPr/>
        </p:nvSpPr>
        <p:spPr>
          <a:xfrm>
            <a:off x="4150614" y="2858261"/>
            <a:ext cx="0" cy="2475230"/>
          </a:xfrm>
          <a:custGeom>
            <a:avLst/>
            <a:gdLst/>
            <a:ahLst/>
            <a:cxnLst/>
            <a:rect l="l" t="t" r="r" b="b"/>
            <a:pathLst>
              <a:path h="2475229">
                <a:moveTo>
                  <a:pt x="0" y="0"/>
                </a:moveTo>
                <a:lnTo>
                  <a:pt x="0" y="247497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6" name="object 406"/>
          <p:cNvSpPr/>
          <p:nvPr/>
        </p:nvSpPr>
        <p:spPr>
          <a:xfrm>
            <a:off x="4150614" y="2857500"/>
            <a:ext cx="0" cy="2475230"/>
          </a:xfrm>
          <a:custGeom>
            <a:avLst/>
            <a:gdLst/>
            <a:ahLst/>
            <a:cxnLst/>
            <a:rect l="l" t="t" r="r" b="b"/>
            <a:pathLst>
              <a:path h="2475229">
                <a:moveTo>
                  <a:pt x="0" y="0"/>
                </a:moveTo>
                <a:lnTo>
                  <a:pt x="0" y="247497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7" name="object 407"/>
          <p:cNvSpPr/>
          <p:nvPr/>
        </p:nvSpPr>
        <p:spPr>
          <a:xfrm>
            <a:off x="4284726" y="1053848"/>
            <a:ext cx="0" cy="2380615"/>
          </a:xfrm>
          <a:custGeom>
            <a:avLst/>
            <a:gdLst/>
            <a:ahLst/>
            <a:cxnLst/>
            <a:rect l="l" t="t" r="r" b="b"/>
            <a:pathLst>
              <a:path h="2380615">
                <a:moveTo>
                  <a:pt x="0" y="0"/>
                </a:moveTo>
                <a:lnTo>
                  <a:pt x="0" y="2380488"/>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object 408"/>
          <p:cNvSpPr/>
          <p:nvPr/>
        </p:nvSpPr>
        <p:spPr>
          <a:xfrm>
            <a:off x="4286250" y="1053085"/>
            <a:ext cx="0" cy="2380615"/>
          </a:xfrm>
          <a:custGeom>
            <a:avLst/>
            <a:gdLst/>
            <a:ahLst/>
            <a:cxnLst/>
            <a:rect l="l" t="t" r="r" b="b"/>
            <a:pathLst>
              <a:path h="2380615">
                <a:moveTo>
                  <a:pt x="0" y="0"/>
                </a:moveTo>
                <a:lnTo>
                  <a:pt x="0" y="2380488"/>
                </a:lnTo>
              </a:path>
            </a:pathLst>
          </a:custGeom>
          <a:ln w="4571">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object 409"/>
          <p:cNvSpPr/>
          <p:nvPr/>
        </p:nvSpPr>
        <p:spPr>
          <a:xfrm>
            <a:off x="333375" y="1052959"/>
            <a:ext cx="0" cy="4391025"/>
          </a:xfrm>
          <a:custGeom>
            <a:avLst/>
            <a:gdLst/>
            <a:ahLst/>
            <a:cxnLst/>
            <a:rect l="l" t="t" r="r" b="b"/>
            <a:pathLst>
              <a:path h="4391025">
                <a:moveTo>
                  <a:pt x="0" y="0"/>
                </a:moveTo>
                <a:lnTo>
                  <a:pt x="0" y="4390897"/>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0" name="object 410"/>
          <p:cNvSpPr/>
          <p:nvPr/>
        </p:nvSpPr>
        <p:spPr>
          <a:xfrm>
            <a:off x="870968" y="5225034"/>
            <a:ext cx="1905" cy="218440"/>
          </a:xfrm>
          <a:custGeom>
            <a:avLst/>
            <a:gdLst/>
            <a:ahLst/>
            <a:cxnLst/>
            <a:rect l="l" t="t" r="r" b="b"/>
            <a:pathLst>
              <a:path w="1905" h="218439">
                <a:moveTo>
                  <a:pt x="0" y="0"/>
                </a:moveTo>
                <a:lnTo>
                  <a:pt x="1524" y="217932"/>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object 411"/>
          <p:cNvSpPr/>
          <p:nvPr/>
        </p:nvSpPr>
        <p:spPr>
          <a:xfrm>
            <a:off x="871727" y="5224271"/>
            <a:ext cx="0" cy="219710"/>
          </a:xfrm>
          <a:custGeom>
            <a:avLst/>
            <a:gdLst/>
            <a:ahLst/>
            <a:cxnLst/>
            <a:rect l="l" t="t" r="r" b="b"/>
            <a:pathLst>
              <a:path h="219710">
                <a:moveTo>
                  <a:pt x="0" y="0"/>
                </a:moveTo>
                <a:lnTo>
                  <a:pt x="0" y="219455"/>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2" name="object 412"/>
          <p:cNvSpPr/>
          <p:nvPr/>
        </p:nvSpPr>
        <p:spPr>
          <a:xfrm>
            <a:off x="1006604" y="5333240"/>
            <a:ext cx="1905" cy="109855"/>
          </a:xfrm>
          <a:custGeom>
            <a:avLst/>
            <a:gdLst/>
            <a:ahLst/>
            <a:cxnLst/>
            <a:rect l="l" t="t" r="r" b="b"/>
            <a:pathLst>
              <a:path w="1905" h="109854">
                <a:moveTo>
                  <a:pt x="0" y="0"/>
                </a:moveTo>
                <a:lnTo>
                  <a:pt x="1523" y="109728"/>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3" name="object 413"/>
          <p:cNvSpPr/>
          <p:nvPr/>
        </p:nvSpPr>
        <p:spPr>
          <a:xfrm>
            <a:off x="1006602" y="5332476"/>
            <a:ext cx="0" cy="111760"/>
          </a:xfrm>
          <a:custGeom>
            <a:avLst/>
            <a:gdLst/>
            <a:ahLst/>
            <a:cxnLst/>
            <a:rect l="l" t="t" r="r" b="b"/>
            <a:pathLst>
              <a:path h="111760">
                <a:moveTo>
                  <a:pt x="0" y="0"/>
                </a:moveTo>
                <a:lnTo>
                  <a:pt x="0" y="111252"/>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object 414"/>
          <p:cNvSpPr/>
          <p:nvPr/>
        </p:nvSpPr>
        <p:spPr>
          <a:xfrm>
            <a:off x="1576579" y="5442967"/>
            <a:ext cx="1905" cy="1905"/>
          </a:xfrm>
          <a:custGeom>
            <a:avLst/>
            <a:gdLst/>
            <a:ahLst/>
            <a:cxnLst/>
            <a:rect l="l" t="t" r="r" b="b"/>
            <a:pathLst>
              <a:path w="1905"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object 415"/>
          <p:cNvSpPr/>
          <p:nvPr/>
        </p:nvSpPr>
        <p:spPr>
          <a:xfrm>
            <a:off x="1575818" y="5442965"/>
            <a:ext cx="3175" cy="0"/>
          </a:xfrm>
          <a:custGeom>
            <a:avLst/>
            <a:gdLst/>
            <a:ahLst/>
            <a:cxnLst/>
            <a:rect l="l" t="t" r="r" b="b"/>
            <a:pathLst>
              <a:path w="3175">
                <a:moveTo>
                  <a:pt x="0" y="0"/>
                </a:moveTo>
                <a:lnTo>
                  <a:pt x="304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6" name="object 416"/>
          <p:cNvSpPr/>
          <p:nvPr/>
        </p:nvSpPr>
        <p:spPr>
          <a:xfrm>
            <a:off x="1847852" y="5442967"/>
            <a:ext cx="3175" cy="1905"/>
          </a:xfrm>
          <a:custGeom>
            <a:avLst/>
            <a:gdLst/>
            <a:ahLst/>
            <a:cxnLst/>
            <a:rect l="l" t="t" r="r" b="b"/>
            <a:pathLst>
              <a:path w="3175" h="1904">
                <a:moveTo>
                  <a:pt x="0" y="0"/>
                </a:moveTo>
                <a:lnTo>
                  <a:pt x="3048"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7" name="object 417"/>
          <p:cNvSpPr/>
          <p:nvPr/>
        </p:nvSpPr>
        <p:spPr>
          <a:xfrm>
            <a:off x="1847088" y="5442965"/>
            <a:ext cx="5080" cy="0"/>
          </a:xfrm>
          <a:custGeom>
            <a:avLst/>
            <a:gdLst/>
            <a:ahLst/>
            <a:cxnLst/>
            <a:rect l="l" t="t" r="r" b="b"/>
            <a:pathLst>
              <a:path w="5080">
                <a:moveTo>
                  <a:pt x="0" y="0"/>
                </a:moveTo>
                <a:lnTo>
                  <a:pt x="4572"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8" name="object 418"/>
          <p:cNvSpPr/>
          <p:nvPr/>
        </p:nvSpPr>
        <p:spPr>
          <a:xfrm>
            <a:off x="1985012" y="5442967"/>
            <a:ext cx="1905" cy="1905"/>
          </a:xfrm>
          <a:custGeom>
            <a:avLst/>
            <a:gdLst/>
            <a:ahLst/>
            <a:cxnLst/>
            <a:rect l="l" t="t" r="r" b="b"/>
            <a:pathLst>
              <a:path w="1905"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9" name="object 419"/>
          <p:cNvSpPr/>
          <p:nvPr/>
        </p:nvSpPr>
        <p:spPr>
          <a:xfrm>
            <a:off x="1984250" y="5442965"/>
            <a:ext cx="1905" cy="0"/>
          </a:xfrm>
          <a:custGeom>
            <a:avLst/>
            <a:gdLst/>
            <a:ahLst/>
            <a:cxnLst/>
            <a:rect l="l" t="t" r="r" b="b"/>
            <a:pathLst>
              <a:path w="1905">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0" name="object 420"/>
          <p:cNvSpPr/>
          <p:nvPr/>
        </p:nvSpPr>
        <p:spPr>
          <a:xfrm>
            <a:off x="2350772" y="5442967"/>
            <a:ext cx="1905" cy="1905"/>
          </a:xfrm>
          <a:custGeom>
            <a:avLst/>
            <a:gdLst/>
            <a:ahLst/>
            <a:cxnLst/>
            <a:rect l="l" t="t" r="r" b="b"/>
            <a:pathLst>
              <a:path w="1905"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1" name="object 421"/>
          <p:cNvSpPr/>
          <p:nvPr/>
        </p:nvSpPr>
        <p:spPr>
          <a:xfrm>
            <a:off x="2350009" y="5442965"/>
            <a:ext cx="1905" cy="0"/>
          </a:xfrm>
          <a:custGeom>
            <a:avLst/>
            <a:gdLst/>
            <a:ahLst/>
            <a:cxnLst/>
            <a:rect l="l" t="t" r="r" b="b"/>
            <a:pathLst>
              <a:path w="1905">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2" name="object 422"/>
          <p:cNvSpPr/>
          <p:nvPr/>
        </p:nvSpPr>
        <p:spPr>
          <a:xfrm>
            <a:off x="2484884" y="5442967"/>
            <a:ext cx="1905" cy="1905"/>
          </a:xfrm>
          <a:custGeom>
            <a:avLst/>
            <a:gdLst/>
            <a:ahLst/>
            <a:cxnLst/>
            <a:rect l="l" t="t" r="r" b="b"/>
            <a:pathLst>
              <a:path w="1905"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3" name="object 423"/>
          <p:cNvSpPr/>
          <p:nvPr/>
        </p:nvSpPr>
        <p:spPr>
          <a:xfrm>
            <a:off x="2484122" y="5442965"/>
            <a:ext cx="1905" cy="0"/>
          </a:xfrm>
          <a:custGeom>
            <a:avLst/>
            <a:gdLst/>
            <a:ahLst/>
            <a:cxnLst/>
            <a:rect l="l" t="t" r="r" b="b"/>
            <a:pathLst>
              <a:path w="1905">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4" name="object 424"/>
          <p:cNvSpPr/>
          <p:nvPr/>
        </p:nvSpPr>
        <p:spPr>
          <a:xfrm>
            <a:off x="2814068" y="5442967"/>
            <a:ext cx="1905" cy="1905"/>
          </a:xfrm>
          <a:custGeom>
            <a:avLst/>
            <a:gdLst/>
            <a:ahLst/>
            <a:cxnLst/>
            <a:rect l="l" t="t" r="r" b="b"/>
            <a:pathLst>
              <a:path w="1905"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5" name="object 425"/>
          <p:cNvSpPr/>
          <p:nvPr/>
        </p:nvSpPr>
        <p:spPr>
          <a:xfrm>
            <a:off x="2813306" y="5442965"/>
            <a:ext cx="1905" cy="0"/>
          </a:xfrm>
          <a:custGeom>
            <a:avLst/>
            <a:gdLst/>
            <a:ahLst/>
            <a:cxnLst/>
            <a:rect l="l" t="t" r="r" b="b"/>
            <a:pathLst>
              <a:path w="1905">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6" name="object 426"/>
          <p:cNvSpPr/>
          <p:nvPr/>
        </p:nvSpPr>
        <p:spPr>
          <a:xfrm>
            <a:off x="2957324" y="5442967"/>
            <a:ext cx="1905" cy="1905"/>
          </a:xfrm>
          <a:custGeom>
            <a:avLst/>
            <a:gdLst/>
            <a:ahLst/>
            <a:cxnLst/>
            <a:rect l="l" t="t" r="r" b="b"/>
            <a:pathLst>
              <a:path w="1905"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7" name="object 427"/>
          <p:cNvSpPr/>
          <p:nvPr/>
        </p:nvSpPr>
        <p:spPr>
          <a:xfrm>
            <a:off x="2956562" y="5442965"/>
            <a:ext cx="1905" cy="0"/>
          </a:xfrm>
          <a:custGeom>
            <a:avLst/>
            <a:gdLst/>
            <a:ahLst/>
            <a:cxnLst/>
            <a:rect l="l" t="t" r="r" b="b"/>
            <a:pathLst>
              <a:path w="1905">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8" name="object 428"/>
          <p:cNvSpPr/>
          <p:nvPr/>
        </p:nvSpPr>
        <p:spPr>
          <a:xfrm>
            <a:off x="3269743" y="5442967"/>
            <a:ext cx="1905" cy="1905"/>
          </a:xfrm>
          <a:custGeom>
            <a:avLst/>
            <a:gdLst/>
            <a:ahLst/>
            <a:cxnLst/>
            <a:rect l="l" t="t" r="r" b="b"/>
            <a:pathLst>
              <a:path w="1904"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9" name="object 429"/>
          <p:cNvSpPr/>
          <p:nvPr/>
        </p:nvSpPr>
        <p:spPr>
          <a:xfrm>
            <a:off x="3268981" y="5442965"/>
            <a:ext cx="3175" cy="0"/>
          </a:xfrm>
          <a:custGeom>
            <a:avLst/>
            <a:gdLst/>
            <a:ahLst/>
            <a:cxnLst/>
            <a:rect l="l" t="t" r="r" b="b"/>
            <a:pathLst>
              <a:path w="3175">
                <a:moveTo>
                  <a:pt x="0" y="0"/>
                </a:moveTo>
                <a:lnTo>
                  <a:pt x="304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0" name="object 430"/>
          <p:cNvSpPr/>
          <p:nvPr/>
        </p:nvSpPr>
        <p:spPr>
          <a:xfrm>
            <a:off x="3405380" y="5442967"/>
            <a:ext cx="1905" cy="1905"/>
          </a:xfrm>
          <a:custGeom>
            <a:avLst/>
            <a:gdLst/>
            <a:ahLst/>
            <a:cxnLst/>
            <a:rect l="l" t="t" r="r" b="b"/>
            <a:pathLst>
              <a:path w="1904"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1" name="object 431"/>
          <p:cNvSpPr/>
          <p:nvPr/>
        </p:nvSpPr>
        <p:spPr>
          <a:xfrm>
            <a:off x="3404617" y="5442965"/>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2" name="object 432"/>
          <p:cNvSpPr/>
          <p:nvPr/>
        </p:nvSpPr>
        <p:spPr>
          <a:xfrm>
            <a:off x="3710180" y="5442967"/>
            <a:ext cx="1905" cy="1905"/>
          </a:xfrm>
          <a:custGeom>
            <a:avLst/>
            <a:gdLst/>
            <a:ahLst/>
            <a:cxnLst/>
            <a:rect l="l" t="t" r="r" b="b"/>
            <a:pathLst>
              <a:path w="1904"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3" name="object 433"/>
          <p:cNvSpPr/>
          <p:nvPr/>
        </p:nvSpPr>
        <p:spPr>
          <a:xfrm>
            <a:off x="3709417" y="5442965"/>
            <a:ext cx="3175" cy="0"/>
          </a:xfrm>
          <a:custGeom>
            <a:avLst/>
            <a:gdLst/>
            <a:ahLst/>
            <a:cxnLst/>
            <a:rect l="l" t="t" r="r" b="b"/>
            <a:pathLst>
              <a:path w="3175">
                <a:moveTo>
                  <a:pt x="0" y="0"/>
                </a:moveTo>
                <a:lnTo>
                  <a:pt x="304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4" name="object 434"/>
          <p:cNvSpPr/>
          <p:nvPr/>
        </p:nvSpPr>
        <p:spPr>
          <a:xfrm>
            <a:off x="3847340" y="5442967"/>
            <a:ext cx="1905" cy="1905"/>
          </a:xfrm>
          <a:custGeom>
            <a:avLst/>
            <a:gdLst/>
            <a:ahLst/>
            <a:cxnLst/>
            <a:rect l="l" t="t" r="r" b="b"/>
            <a:pathLst>
              <a:path w="1904"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5" name="object 435"/>
          <p:cNvSpPr/>
          <p:nvPr/>
        </p:nvSpPr>
        <p:spPr>
          <a:xfrm>
            <a:off x="3846578" y="5442965"/>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6" name="object 436"/>
          <p:cNvSpPr/>
          <p:nvPr/>
        </p:nvSpPr>
        <p:spPr>
          <a:xfrm>
            <a:off x="4150616" y="5442967"/>
            <a:ext cx="1905" cy="1905"/>
          </a:xfrm>
          <a:custGeom>
            <a:avLst/>
            <a:gdLst/>
            <a:ahLst/>
            <a:cxnLst/>
            <a:rect l="l" t="t" r="r" b="b"/>
            <a:pathLst>
              <a:path w="1904"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7" name="object 437"/>
          <p:cNvSpPr/>
          <p:nvPr/>
        </p:nvSpPr>
        <p:spPr>
          <a:xfrm>
            <a:off x="4149854" y="5442965"/>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8" name="object 438"/>
          <p:cNvSpPr/>
          <p:nvPr/>
        </p:nvSpPr>
        <p:spPr>
          <a:xfrm>
            <a:off x="4284728" y="5442967"/>
            <a:ext cx="1905" cy="1905"/>
          </a:xfrm>
          <a:custGeom>
            <a:avLst/>
            <a:gdLst/>
            <a:ahLst/>
            <a:cxnLst/>
            <a:rect l="l" t="t" r="r" b="b"/>
            <a:pathLst>
              <a:path w="1904" h="1904">
                <a:moveTo>
                  <a:pt x="0" y="0"/>
                </a:moveTo>
                <a:lnTo>
                  <a:pt x="152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9" name="object 439"/>
          <p:cNvSpPr/>
          <p:nvPr/>
        </p:nvSpPr>
        <p:spPr>
          <a:xfrm>
            <a:off x="4283964" y="5442965"/>
            <a:ext cx="5080" cy="0"/>
          </a:xfrm>
          <a:custGeom>
            <a:avLst/>
            <a:gdLst/>
            <a:ahLst/>
            <a:cxnLst/>
            <a:rect l="l" t="t" r="r" b="b"/>
            <a:pathLst>
              <a:path w="5079">
                <a:moveTo>
                  <a:pt x="0" y="0"/>
                </a:moveTo>
                <a:lnTo>
                  <a:pt x="4571"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0" name="object 440"/>
          <p:cNvSpPr/>
          <p:nvPr/>
        </p:nvSpPr>
        <p:spPr>
          <a:xfrm>
            <a:off x="4598672" y="5333240"/>
            <a:ext cx="1905" cy="109855"/>
          </a:xfrm>
          <a:custGeom>
            <a:avLst/>
            <a:gdLst/>
            <a:ahLst/>
            <a:cxnLst/>
            <a:rect l="l" t="t" r="r" b="b"/>
            <a:pathLst>
              <a:path w="1904" h="109854">
                <a:moveTo>
                  <a:pt x="0" y="0"/>
                </a:moveTo>
                <a:lnTo>
                  <a:pt x="1524" y="109728"/>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1" name="object 441"/>
          <p:cNvSpPr/>
          <p:nvPr/>
        </p:nvSpPr>
        <p:spPr>
          <a:xfrm>
            <a:off x="4599432" y="5330952"/>
            <a:ext cx="0" cy="113030"/>
          </a:xfrm>
          <a:custGeom>
            <a:avLst/>
            <a:gdLst/>
            <a:ahLst/>
            <a:cxnLst/>
            <a:rect l="l" t="t" r="r" b="b"/>
            <a:pathLst>
              <a:path h="113029">
                <a:moveTo>
                  <a:pt x="0" y="0"/>
                </a:moveTo>
                <a:lnTo>
                  <a:pt x="0" y="112776"/>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2" name="object 442"/>
          <p:cNvSpPr/>
          <p:nvPr/>
        </p:nvSpPr>
        <p:spPr>
          <a:xfrm>
            <a:off x="1852422" y="1053848"/>
            <a:ext cx="2748280" cy="1905"/>
          </a:xfrm>
          <a:custGeom>
            <a:avLst/>
            <a:gdLst/>
            <a:ahLst/>
            <a:cxnLst/>
            <a:rect l="l" t="t" r="r" b="b"/>
            <a:pathLst>
              <a:path w="2748279" h="1905">
                <a:moveTo>
                  <a:pt x="0" y="0"/>
                </a:moveTo>
                <a:lnTo>
                  <a:pt x="2747772"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3" name="object 443"/>
          <p:cNvSpPr/>
          <p:nvPr/>
        </p:nvSpPr>
        <p:spPr>
          <a:xfrm>
            <a:off x="1851660" y="1053846"/>
            <a:ext cx="2749550" cy="0"/>
          </a:xfrm>
          <a:custGeom>
            <a:avLst/>
            <a:gdLst/>
            <a:ahLst/>
            <a:cxnLst/>
            <a:rect l="l" t="t" r="r" b="b"/>
            <a:pathLst>
              <a:path w="2749550">
                <a:moveTo>
                  <a:pt x="0" y="0"/>
                </a:moveTo>
                <a:lnTo>
                  <a:pt x="2749295"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4" name="object 444"/>
          <p:cNvSpPr/>
          <p:nvPr/>
        </p:nvSpPr>
        <p:spPr>
          <a:xfrm>
            <a:off x="1852422" y="1107188"/>
            <a:ext cx="2748280" cy="1905"/>
          </a:xfrm>
          <a:custGeom>
            <a:avLst/>
            <a:gdLst/>
            <a:ahLst/>
            <a:cxnLst/>
            <a:rect l="l" t="t" r="r" b="b"/>
            <a:pathLst>
              <a:path w="2748279" h="1905">
                <a:moveTo>
                  <a:pt x="0" y="0"/>
                </a:moveTo>
                <a:lnTo>
                  <a:pt x="2747772"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5" name="object 445"/>
          <p:cNvSpPr/>
          <p:nvPr/>
        </p:nvSpPr>
        <p:spPr>
          <a:xfrm>
            <a:off x="1851660" y="1107186"/>
            <a:ext cx="2749550" cy="0"/>
          </a:xfrm>
          <a:custGeom>
            <a:avLst/>
            <a:gdLst/>
            <a:ahLst/>
            <a:cxnLst/>
            <a:rect l="l" t="t" r="r" b="b"/>
            <a:pathLst>
              <a:path w="2749550">
                <a:moveTo>
                  <a:pt x="0" y="0"/>
                </a:moveTo>
                <a:lnTo>
                  <a:pt x="2749295"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6" name="object 446"/>
          <p:cNvSpPr/>
          <p:nvPr/>
        </p:nvSpPr>
        <p:spPr>
          <a:xfrm>
            <a:off x="1852422" y="1163576"/>
            <a:ext cx="2748280" cy="1905"/>
          </a:xfrm>
          <a:custGeom>
            <a:avLst/>
            <a:gdLst/>
            <a:ahLst/>
            <a:cxnLst/>
            <a:rect l="l" t="t" r="r" b="b"/>
            <a:pathLst>
              <a:path w="2748279" h="1905">
                <a:moveTo>
                  <a:pt x="0" y="0"/>
                </a:moveTo>
                <a:lnTo>
                  <a:pt x="2747772"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7" name="object 447"/>
          <p:cNvSpPr/>
          <p:nvPr/>
        </p:nvSpPr>
        <p:spPr>
          <a:xfrm>
            <a:off x="1851660" y="1163574"/>
            <a:ext cx="2749550" cy="0"/>
          </a:xfrm>
          <a:custGeom>
            <a:avLst/>
            <a:gdLst/>
            <a:ahLst/>
            <a:cxnLst/>
            <a:rect l="l" t="t" r="r" b="b"/>
            <a:pathLst>
              <a:path w="2749550">
                <a:moveTo>
                  <a:pt x="0" y="0"/>
                </a:moveTo>
                <a:lnTo>
                  <a:pt x="2749295"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8" name="object 448"/>
          <p:cNvSpPr/>
          <p:nvPr/>
        </p:nvSpPr>
        <p:spPr>
          <a:xfrm>
            <a:off x="1852422" y="1250443"/>
            <a:ext cx="2748280" cy="1905"/>
          </a:xfrm>
          <a:custGeom>
            <a:avLst/>
            <a:gdLst/>
            <a:ahLst/>
            <a:cxnLst/>
            <a:rect l="l" t="t" r="r" b="b"/>
            <a:pathLst>
              <a:path w="2748279" h="1905">
                <a:moveTo>
                  <a:pt x="0" y="0"/>
                </a:moveTo>
                <a:lnTo>
                  <a:pt x="2747772"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9" name="object 449"/>
          <p:cNvSpPr/>
          <p:nvPr/>
        </p:nvSpPr>
        <p:spPr>
          <a:xfrm>
            <a:off x="1851660" y="1250441"/>
            <a:ext cx="2749550" cy="0"/>
          </a:xfrm>
          <a:custGeom>
            <a:avLst/>
            <a:gdLst/>
            <a:ahLst/>
            <a:cxnLst/>
            <a:rect l="l" t="t" r="r" b="b"/>
            <a:pathLst>
              <a:path w="2749550">
                <a:moveTo>
                  <a:pt x="0" y="0"/>
                </a:moveTo>
                <a:lnTo>
                  <a:pt x="2749295"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0" name="object 450"/>
          <p:cNvSpPr/>
          <p:nvPr/>
        </p:nvSpPr>
        <p:spPr>
          <a:xfrm>
            <a:off x="1852422" y="1279399"/>
            <a:ext cx="2748280" cy="1905"/>
          </a:xfrm>
          <a:custGeom>
            <a:avLst/>
            <a:gdLst/>
            <a:ahLst/>
            <a:cxnLst/>
            <a:rect l="l" t="t" r="r" b="b"/>
            <a:pathLst>
              <a:path w="2748279" h="1905">
                <a:moveTo>
                  <a:pt x="0" y="0"/>
                </a:moveTo>
                <a:lnTo>
                  <a:pt x="2747772"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1" name="object 451"/>
          <p:cNvSpPr/>
          <p:nvPr/>
        </p:nvSpPr>
        <p:spPr>
          <a:xfrm>
            <a:off x="1851660" y="1279397"/>
            <a:ext cx="2749550" cy="0"/>
          </a:xfrm>
          <a:custGeom>
            <a:avLst/>
            <a:gdLst/>
            <a:ahLst/>
            <a:cxnLst/>
            <a:rect l="l" t="t" r="r" b="b"/>
            <a:pathLst>
              <a:path w="2749550">
                <a:moveTo>
                  <a:pt x="0" y="0"/>
                </a:moveTo>
                <a:lnTo>
                  <a:pt x="2749295"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2" name="object 452"/>
          <p:cNvSpPr/>
          <p:nvPr/>
        </p:nvSpPr>
        <p:spPr>
          <a:xfrm>
            <a:off x="1852422" y="1340360"/>
            <a:ext cx="2748280" cy="1905"/>
          </a:xfrm>
          <a:custGeom>
            <a:avLst/>
            <a:gdLst/>
            <a:ahLst/>
            <a:cxnLst/>
            <a:rect l="l" t="t" r="r" b="b"/>
            <a:pathLst>
              <a:path w="2748279" h="1905">
                <a:moveTo>
                  <a:pt x="0" y="0"/>
                </a:moveTo>
                <a:lnTo>
                  <a:pt x="2747772"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3" name="object 453"/>
          <p:cNvSpPr/>
          <p:nvPr/>
        </p:nvSpPr>
        <p:spPr>
          <a:xfrm>
            <a:off x="1851660" y="1340358"/>
            <a:ext cx="2749550" cy="0"/>
          </a:xfrm>
          <a:custGeom>
            <a:avLst/>
            <a:gdLst/>
            <a:ahLst/>
            <a:cxnLst/>
            <a:rect l="l" t="t" r="r" b="b"/>
            <a:pathLst>
              <a:path w="2749550">
                <a:moveTo>
                  <a:pt x="0" y="0"/>
                </a:moveTo>
                <a:lnTo>
                  <a:pt x="2749295"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4" name="object 454"/>
          <p:cNvSpPr/>
          <p:nvPr/>
        </p:nvSpPr>
        <p:spPr>
          <a:xfrm>
            <a:off x="1852422" y="1404368"/>
            <a:ext cx="2748280" cy="1905"/>
          </a:xfrm>
          <a:custGeom>
            <a:avLst/>
            <a:gdLst/>
            <a:ahLst/>
            <a:cxnLst/>
            <a:rect l="l" t="t" r="r" b="b"/>
            <a:pathLst>
              <a:path w="2748279" h="1905">
                <a:moveTo>
                  <a:pt x="0" y="0"/>
                </a:moveTo>
                <a:lnTo>
                  <a:pt x="2747772"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5" name="object 455"/>
          <p:cNvSpPr/>
          <p:nvPr/>
        </p:nvSpPr>
        <p:spPr>
          <a:xfrm>
            <a:off x="1851660" y="1404366"/>
            <a:ext cx="2749550" cy="0"/>
          </a:xfrm>
          <a:custGeom>
            <a:avLst/>
            <a:gdLst/>
            <a:ahLst/>
            <a:cxnLst/>
            <a:rect l="l" t="t" r="r" b="b"/>
            <a:pathLst>
              <a:path w="2749550">
                <a:moveTo>
                  <a:pt x="0" y="0"/>
                </a:moveTo>
                <a:lnTo>
                  <a:pt x="2749295"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6" name="object 456"/>
          <p:cNvSpPr/>
          <p:nvPr/>
        </p:nvSpPr>
        <p:spPr>
          <a:xfrm>
            <a:off x="2352294" y="1456184"/>
            <a:ext cx="2247900" cy="1905"/>
          </a:xfrm>
          <a:custGeom>
            <a:avLst/>
            <a:gdLst/>
            <a:ahLst/>
            <a:cxnLst/>
            <a:rect l="l" t="t" r="r" b="b"/>
            <a:pathLst>
              <a:path w="2247900" h="1905">
                <a:moveTo>
                  <a:pt x="0" y="0"/>
                </a:moveTo>
                <a:lnTo>
                  <a:pt x="2247900"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7" name="object 457"/>
          <p:cNvSpPr/>
          <p:nvPr/>
        </p:nvSpPr>
        <p:spPr>
          <a:xfrm>
            <a:off x="2351534" y="1456182"/>
            <a:ext cx="2249805" cy="0"/>
          </a:xfrm>
          <a:custGeom>
            <a:avLst/>
            <a:gdLst/>
            <a:ahLst/>
            <a:cxnLst/>
            <a:rect l="l" t="t" r="r" b="b"/>
            <a:pathLst>
              <a:path w="2249804">
                <a:moveTo>
                  <a:pt x="0" y="0"/>
                </a:moveTo>
                <a:lnTo>
                  <a:pt x="2249423"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8" name="object 458"/>
          <p:cNvSpPr/>
          <p:nvPr/>
        </p:nvSpPr>
        <p:spPr>
          <a:xfrm>
            <a:off x="2352294" y="1605535"/>
            <a:ext cx="2247900" cy="1905"/>
          </a:xfrm>
          <a:custGeom>
            <a:avLst/>
            <a:gdLst/>
            <a:ahLst/>
            <a:cxnLst/>
            <a:rect l="l" t="t" r="r" b="b"/>
            <a:pathLst>
              <a:path w="2247900" h="1905">
                <a:moveTo>
                  <a:pt x="0" y="0"/>
                </a:moveTo>
                <a:lnTo>
                  <a:pt x="2247900"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9" name="object 459"/>
          <p:cNvSpPr/>
          <p:nvPr/>
        </p:nvSpPr>
        <p:spPr>
          <a:xfrm>
            <a:off x="2351534" y="1605533"/>
            <a:ext cx="2249805" cy="0"/>
          </a:xfrm>
          <a:custGeom>
            <a:avLst/>
            <a:gdLst/>
            <a:ahLst/>
            <a:cxnLst/>
            <a:rect l="l" t="t" r="r" b="b"/>
            <a:pathLst>
              <a:path w="2249804">
                <a:moveTo>
                  <a:pt x="0" y="0"/>
                </a:moveTo>
                <a:lnTo>
                  <a:pt x="2249423"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0" name="object 460"/>
          <p:cNvSpPr/>
          <p:nvPr/>
        </p:nvSpPr>
        <p:spPr>
          <a:xfrm>
            <a:off x="2352294" y="1660400"/>
            <a:ext cx="2247900" cy="1905"/>
          </a:xfrm>
          <a:custGeom>
            <a:avLst/>
            <a:gdLst/>
            <a:ahLst/>
            <a:cxnLst/>
            <a:rect l="l" t="t" r="r" b="b"/>
            <a:pathLst>
              <a:path w="2247900" h="1905">
                <a:moveTo>
                  <a:pt x="0" y="0"/>
                </a:moveTo>
                <a:lnTo>
                  <a:pt x="2247900"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1" name="object 461"/>
          <p:cNvSpPr/>
          <p:nvPr/>
        </p:nvSpPr>
        <p:spPr>
          <a:xfrm>
            <a:off x="2351534" y="1660398"/>
            <a:ext cx="2249805" cy="0"/>
          </a:xfrm>
          <a:custGeom>
            <a:avLst/>
            <a:gdLst/>
            <a:ahLst/>
            <a:cxnLst/>
            <a:rect l="l" t="t" r="r" b="b"/>
            <a:pathLst>
              <a:path w="2249804">
                <a:moveTo>
                  <a:pt x="0" y="0"/>
                </a:moveTo>
                <a:lnTo>
                  <a:pt x="2249423"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2" name="object 462"/>
          <p:cNvSpPr/>
          <p:nvPr/>
        </p:nvSpPr>
        <p:spPr>
          <a:xfrm>
            <a:off x="2352294" y="1713740"/>
            <a:ext cx="2247900" cy="1905"/>
          </a:xfrm>
          <a:custGeom>
            <a:avLst/>
            <a:gdLst/>
            <a:ahLst/>
            <a:cxnLst/>
            <a:rect l="l" t="t" r="r" b="b"/>
            <a:pathLst>
              <a:path w="2247900" h="1905">
                <a:moveTo>
                  <a:pt x="0" y="0"/>
                </a:moveTo>
                <a:lnTo>
                  <a:pt x="2247900"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3" name="object 463"/>
          <p:cNvSpPr/>
          <p:nvPr/>
        </p:nvSpPr>
        <p:spPr>
          <a:xfrm>
            <a:off x="2351534" y="1713738"/>
            <a:ext cx="2249805" cy="0"/>
          </a:xfrm>
          <a:custGeom>
            <a:avLst/>
            <a:gdLst/>
            <a:ahLst/>
            <a:cxnLst/>
            <a:rect l="l" t="t" r="r" b="b"/>
            <a:pathLst>
              <a:path w="2249804">
                <a:moveTo>
                  <a:pt x="0" y="0"/>
                </a:moveTo>
                <a:lnTo>
                  <a:pt x="2249423"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4" name="object 464"/>
          <p:cNvSpPr/>
          <p:nvPr/>
        </p:nvSpPr>
        <p:spPr>
          <a:xfrm>
            <a:off x="2352294" y="1770128"/>
            <a:ext cx="2247900" cy="1905"/>
          </a:xfrm>
          <a:custGeom>
            <a:avLst/>
            <a:gdLst/>
            <a:ahLst/>
            <a:cxnLst/>
            <a:rect l="l" t="t" r="r" b="b"/>
            <a:pathLst>
              <a:path w="2247900" h="1905">
                <a:moveTo>
                  <a:pt x="0" y="0"/>
                </a:moveTo>
                <a:lnTo>
                  <a:pt x="2247900"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5" name="object 465"/>
          <p:cNvSpPr/>
          <p:nvPr/>
        </p:nvSpPr>
        <p:spPr>
          <a:xfrm>
            <a:off x="2351534" y="1770126"/>
            <a:ext cx="2249805" cy="0"/>
          </a:xfrm>
          <a:custGeom>
            <a:avLst/>
            <a:gdLst/>
            <a:ahLst/>
            <a:cxnLst/>
            <a:rect l="l" t="t" r="r" b="b"/>
            <a:pathLst>
              <a:path w="2249804">
                <a:moveTo>
                  <a:pt x="0" y="0"/>
                </a:moveTo>
                <a:lnTo>
                  <a:pt x="2249423"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6" name="object 466"/>
          <p:cNvSpPr/>
          <p:nvPr/>
        </p:nvSpPr>
        <p:spPr>
          <a:xfrm>
            <a:off x="2352294" y="1814324"/>
            <a:ext cx="2247900" cy="1905"/>
          </a:xfrm>
          <a:custGeom>
            <a:avLst/>
            <a:gdLst/>
            <a:ahLst/>
            <a:cxnLst/>
            <a:rect l="l" t="t" r="r" b="b"/>
            <a:pathLst>
              <a:path w="2247900" h="1905">
                <a:moveTo>
                  <a:pt x="0" y="0"/>
                </a:moveTo>
                <a:lnTo>
                  <a:pt x="2247900"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7" name="object 467"/>
          <p:cNvSpPr/>
          <p:nvPr/>
        </p:nvSpPr>
        <p:spPr>
          <a:xfrm>
            <a:off x="2351534" y="1814322"/>
            <a:ext cx="2249805" cy="0"/>
          </a:xfrm>
          <a:custGeom>
            <a:avLst/>
            <a:gdLst/>
            <a:ahLst/>
            <a:cxnLst/>
            <a:rect l="l" t="t" r="r" b="b"/>
            <a:pathLst>
              <a:path w="2249804">
                <a:moveTo>
                  <a:pt x="0" y="0"/>
                </a:moveTo>
                <a:lnTo>
                  <a:pt x="2249423"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8" name="object 468"/>
          <p:cNvSpPr/>
          <p:nvPr/>
        </p:nvSpPr>
        <p:spPr>
          <a:xfrm>
            <a:off x="2352294" y="1867663"/>
            <a:ext cx="2247900" cy="1905"/>
          </a:xfrm>
          <a:custGeom>
            <a:avLst/>
            <a:gdLst/>
            <a:ahLst/>
            <a:cxnLst/>
            <a:rect l="l" t="t" r="r" b="b"/>
            <a:pathLst>
              <a:path w="2247900" h="1905">
                <a:moveTo>
                  <a:pt x="0" y="0"/>
                </a:moveTo>
                <a:lnTo>
                  <a:pt x="2247900"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9" name="object 469"/>
          <p:cNvSpPr/>
          <p:nvPr/>
        </p:nvSpPr>
        <p:spPr>
          <a:xfrm>
            <a:off x="2351534" y="1867661"/>
            <a:ext cx="2249805" cy="0"/>
          </a:xfrm>
          <a:custGeom>
            <a:avLst/>
            <a:gdLst/>
            <a:ahLst/>
            <a:cxnLst/>
            <a:rect l="l" t="t" r="r" b="b"/>
            <a:pathLst>
              <a:path w="2249804">
                <a:moveTo>
                  <a:pt x="0" y="0"/>
                </a:moveTo>
                <a:lnTo>
                  <a:pt x="2249423"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0" name="object 470"/>
          <p:cNvSpPr/>
          <p:nvPr/>
        </p:nvSpPr>
        <p:spPr>
          <a:xfrm>
            <a:off x="2815591" y="1931672"/>
            <a:ext cx="1784985" cy="1905"/>
          </a:xfrm>
          <a:custGeom>
            <a:avLst/>
            <a:gdLst/>
            <a:ahLst/>
            <a:cxnLst/>
            <a:rect l="l" t="t" r="r" b="b"/>
            <a:pathLst>
              <a:path w="1784985" h="1905">
                <a:moveTo>
                  <a:pt x="0" y="0"/>
                </a:moveTo>
                <a:lnTo>
                  <a:pt x="178460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1" name="object 471"/>
          <p:cNvSpPr/>
          <p:nvPr/>
        </p:nvSpPr>
        <p:spPr>
          <a:xfrm>
            <a:off x="2814829" y="1931670"/>
            <a:ext cx="1786255" cy="0"/>
          </a:xfrm>
          <a:custGeom>
            <a:avLst/>
            <a:gdLst/>
            <a:ahLst/>
            <a:cxnLst/>
            <a:rect l="l" t="t" r="r" b="b"/>
            <a:pathLst>
              <a:path w="1786254">
                <a:moveTo>
                  <a:pt x="0" y="0"/>
                </a:moveTo>
                <a:lnTo>
                  <a:pt x="178612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2" name="object 472"/>
          <p:cNvSpPr/>
          <p:nvPr/>
        </p:nvSpPr>
        <p:spPr>
          <a:xfrm>
            <a:off x="2815591" y="1985012"/>
            <a:ext cx="1784985" cy="1905"/>
          </a:xfrm>
          <a:custGeom>
            <a:avLst/>
            <a:gdLst/>
            <a:ahLst/>
            <a:cxnLst/>
            <a:rect l="l" t="t" r="r" b="b"/>
            <a:pathLst>
              <a:path w="1784985" h="1905">
                <a:moveTo>
                  <a:pt x="0" y="0"/>
                </a:moveTo>
                <a:lnTo>
                  <a:pt x="178460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3" name="object 473"/>
          <p:cNvSpPr/>
          <p:nvPr/>
        </p:nvSpPr>
        <p:spPr>
          <a:xfrm>
            <a:off x="2814829" y="1985010"/>
            <a:ext cx="1786255" cy="0"/>
          </a:xfrm>
          <a:custGeom>
            <a:avLst/>
            <a:gdLst/>
            <a:ahLst/>
            <a:cxnLst/>
            <a:rect l="l" t="t" r="r" b="b"/>
            <a:pathLst>
              <a:path w="1786254">
                <a:moveTo>
                  <a:pt x="0" y="0"/>
                </a:moveTo>
                <a:lnTo>
                  <a:pt x="178612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4" name="object 474"/>
          <p:cNvSpPr/>
          <p:nvPr/>
        </p:nvSpPr>
        <p:spPr>
          <a:xfrm>
            <a:off x="2815591" y="2026159"/>
            <a:ext cx="1784985" cy="1905"/>
          </a:xfrm>
          <a:custGeom>
            <a:avLst/>
            <a:gdLst/>
            <a:ahLst/>
            <a:cxnLst/>
            <a:rect l="l" t="t" r="r" b="b"/>
            <a:pathLst>
              <a:path w="1784985" h="1905">
                <a:moveTo>
                  <a:pt x="0" y="0"/>
                </a:moveTo>
                <a:lnTo>
                  <a:pt x="178460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5" name="object 475"/>
          <p:cNvSpPr/>
          <p:nvPr/>
        </p:nvSpPr>
        <p:spPr>
          <a:xfrm>
            <a:off x="2814829" y="2026157"/>
            <a:ext cx="1786255" cy="0"/>
          </a:xfrm>
          <a:custGeom>
            <a:avLst/>
            <a:gdLst/>
            <a:ahLst/>
            <a:cxnLst/>
            <a:rect l="l" t="t" r="r" b="b"/>
            <a:pathLst>
              <a:path w="1786254">
                <a:moveTo>
                  <a:pt x="0" y="0"/>
                </a:moveTo>
                <a:lnTo>
                  <a:pt x="178612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6" name="object 476"/>
          <p:cNvSpPr/>
          <p:nvPr/>
        </p:nvSpPr>
        <p:spPr>
          <a:xfrm>
            <a:off x="2815591" y="2082547"/>
            <a:ext cx="1784985" cy="1905"/>
          </a:xfrm>
          <a:custGeom>
            <a:avLst/>
            <a:gdLst/>
            <a:ahLst/>
            <a:cxnLst/>
            <a:rect l="l" t="t" r="r" b="b"/>
            <a:pathLst>
              <a:path w="1784985" h="1905">
                <a:moveTo>
                  <a:pt x="0" y="0"/>
                </a:moveTo>
                <a:lnTo>
                  <a:pt x="178460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7" name="object 477"/>
          <p:cNvSpPr/>
          <p:nvPr/>
        </p:nvSpPr>
        <p:spPr>
          <a:xfrm>
            <a:off x="2814829" y="2082545"/>
            <a:ext cx="1786255" cy="0"/>
          </a:xfrm>
          <a:custGeom>
            <a:avLst/>
            <a:gdLst/>
            <a:ahLst/>
            <a:cxnLst/>
            <a:rect l="l" t="t" r="r" b="b"/>
            <a:pathLst>
              <a:path w="1786254">
                <a:moveTo>
                  <a:pt x="0" y="0"/>
                </a:moveTo>
                <a:lnTo>
                  <a:pt x="178612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8" name="object 478"/>
          <p:cNvSpPr/>
          <p:nvPr/>
        </p:nvSpPr>
        <p:spPr>
          <a:xfrm>
            <a:off x="3272792" y="2158747"/>
            <a:ext cx="1327785" cy="1905"/>
          </a:xfrm>
          <a:custGeom>
            <a:avLst/>
            <a:gdLst/>
            <a:ahLst/>
            <a:cxnLst/>
            <a:rect l="l" t="t" r="r" b="b"/>
            <a:pathLst>
              <a:path w="1327785" h="1905">
                <a:moveTo>
                  <a:pt x="0" y="0"/>
                </a:moveTo>
                <a:lnTo>
                  <a:pt x="132740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9" name="object 479"/>
          <p:cNvSpPr/>
          <p:nvPr/>
        </p:nvSpPr>
        <p:spPr>
          <a:xfrm>
            <a:off x="3272030" y="2158745"/>
            <a:ext cx="1329055" cy="0"/>
          </a:xfrm>
          <a:custGeom>
            <a:avLst/>
            <a:gdLst/>
            <a:ahLst/>
            <a:cxnLst/>
            <a:rect l="l" t="t" r="r" b="b"/>
            <a:pathLst>
              <a:path w="1329054">
                <a:moveTo>
                  <a:pt x="0" y="0"/>
                </a:moveTo>
                <a:lnTo>
                  <a:pt x="132892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0" name="object 480"/>
          <p:cNvSpPr/>
          <p:nvPr/>
        </p:nvSpPr>
        <p:spPr>
          <a:xfrm>
            <a:off x="3272792" y="2213612"/>
            <a:ext cx="1327785" cy="1905"/>
          </a:xfrm>
          <a:custGeom>
            <a:avLst/>
            <a:gdLst/>
            <a:ahLst/>
            <a:cxnLst/>
            <a:rect l="l" t="t" r="r" b="b"/>
            <a:pathLst>
              <a:path w="1327785" h="1905">
                <a:moveTo>
                  <a:pt x="0" y="0"/>
                </a:moveTo>
                <a:lnTo>
                  <a:pt x="132740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1" name="object 481"/>
          <p:cNvSpPr/>
          <p:nvPr/>
        </p:nvSpPr>
        <p:spPr>
          <a:xfrm>
            <a:off x="3272030" y="2213610"/>
            <a:ext cx="1329055" cy="0"/>
          </a:xfrm>
          <a:custGeom>
            <a:avLst/>
            <a:gdLst/>
            <a:ahLst/>
            <a:cxnLst/>
            <a:rect l="l" t="t" r="r" b="b"/>
            <a:pathLst>
              <a:path w="1329054">
                <a:moveTo>
                  <a:pt x="0" y="0"/>
                </a:moveTo>
                <a:lnTo>
                  <a:pt x="132892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2" name="object 482"/>
          <p:cNvSpPr/>
          <p:nvPr/>
        </p:nvSpPr>
        <p:spPr>
          <a:xfrm>
            <a:off x="3272792" y="2295907"/>
            <a:ext cx="1327785" cy="1905"/>
          </a:xfrm>
          <a:custGeom>
            <a:avLst/>
            <a:gdLst/>
            <a:ahLst/>
            <a:cxnLst/>
            <a:rect l="l" t="t" r="r" b="b"/>
            <a:pathLst>
              <a:path w="1327785" h="1905">
                <a:moveTo>
                  <a:pt x="0" y="0"/>
                </a:moveTo>
                <a:lnTo>
                  <a:pt x="1327404"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3" name="object 483"/>
          <p:cNvSpPr/>
          <p:nvPr/>
        </p:nvSpPr>
        <p:spPr>
          <a:xfrm>
            <a:off x="3272030" y="2295905"/>
            <a:ext cx="1329055" cy="0"/>
          </a:xfrm>
          <a:custGeom>
            <a:avLst/>
            <a:gdLst/>
            <a:ahLst/>
            <a:cxnLst/>
            <a:rect l="l" t="t" r="r" b="b"/>
            <a:pathLst>
              <a:path w="1329054">
                <a:moveTo>
                  <a:pt x="0" y="0"/>
                </a:moveTo>
                <a:lnTo>
                  <a:pt x="1328927"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4" name="object 484"/>
          <p:cNvSpPr/>
          <p:nvPr/>
        </p:nvSpPr>
        <p:spPr>
          <a:xfrm>
            <a:off x="3713226" y="2350772"/>
            <a:ext cx="887094" cy="1905"/>
          </a:xfrm>
          <a:custGeom>
            <a:avLst/>
            <a:gdLst/>
            <a:ahLst/>
            <a:cxnLst/>
            <a:rect l="l" t="t" r="r" b="b"/>
            <a:pathLst>
              <a:path w="887095" h="1905">
                <a:moveTo>
                  <a:pt x="0" y="0"/>
                </a:moveTo>
                <a:lnTo>
                  <a:pt x="886968"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5" name="object 485"/>
          <p:cNvSpPr/>
          <p:nvPr/>
        </p:nvSpPr>
        <p:spPr>
          <a:xfrm>
            <a:off x="3712464" y="2350770"/>
            <a:ext cx="889000" cy="0"/>
          </a:xfrm>
          <a:custGeom>
            <a:avLst/>
            <a:gdLst/>
            <a:ahLst/>
            <a:cxnLst/>
            <a:rect l="l" t="t" r="r" b="b"/>
            <a:pathLst>
              <a:path w="889000">
                <a:moveTo>
                  <a:pt x="0" y="0"/>
                </a:moveTo>
                <a:lnTo>
                  <a:pt x="888491"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6" name="object 486"/>
          <p:cNvSpPr/>
          <p:nvPr/>
        </p:nvSpPr>
        <p:spPr>
          <a:xfrm>
            <a:off x="3713226" y="2446784"/>
            <a:ext cx="887094" cy="1905"/>
          </a:xfrm>
          <a:custGeom>
            <a:avLst/>
            <a:gdLst/>
            <a:ahLst/>
            <a:cxnLst/>
            <a:rect l="l" t="t" r="r" b="b"/>
            <a:pathLst>
              <a:path w="887095" h="1905">
                <a:moveTo>
                  <a:pt x="0" y="0"/>
                </a:moveTo>
                <a:lnTo>
                  <a:pt x="886968"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7" name="object 487"/>
          <p:cNvSpPr/>
          <p:nvPr/>
        </p:nvSpPr>
        <p:spPr>
          <a:xfrm>
            <a:off x="3712464" y="2446782"/>
            <a:ext cx="889000" cy="0"/>
          </a:xfrm>
          <a:custGeom>
            <a:avLst/>
            <a:gdLst/>
            <a:ahLst/>
            <a:cxnLst/>
            <a:rect l="l" t="t" r="r" b="b"/>
            <a:pathLst>
              <a:path w="889000">
                <a:moveTo>
                  <a:pt x="0" y="0"/>
                </a:moveTo>
                <a:lnTo>
                  <a:pt x="888491"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8" name="object 488"/>
          <p:cNvSpPr/>
          <p:nvPr/>
        </p:nvSpPr>
        <p:spPr>
          <a:xfrm>
            <a:off x="3713226" y="2501647"/>
            <a:ext cx="887094" cy="1905"/>
          </a:xfrm>
          <a:custGeom>
            <a:avLst/>
            <a:gdLst/>
            <a:ahLst/>
            <a:cxnLst/>
            <a:rect l="l" t="t" r="r" b="b"/>
            <a:pathLst>
              <a:path w="887095" h="1905">
                <a:moveTo>
                  <a:pt x="0" y="0"/>
                </a:moveTo>
                <a:lnTo>
                  <a:pt x="886968"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9" name="object 489"/>
          <p:cNvSpPr/>
          <p:nvPr/>
        </p:nvSpPr>
        <p:spPr>
          <a:xfrm>
            <a:off x="3712464" y="2501645"/>
            <a:ext cx="889000" cy="0"/>
          </a:xfrm>
          <a:custGeom>
            <a:avLst/>
            <a:gdLst/>
            <a:ahLst/>
            <a:cxnLst/>
            <a:rect l="l" t="t" r="r" b="b"/>
            <a:pathLst>
              <a:path w="889000">
                <a:moveTo>
                  <a:pt x="0" y="0"/>
                </a:moveTo>
                <a:lnTo>
                  <a:pt x="888491"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0" name="object 490"/>
          <p:cNvSpPr/>
          <p:nvPr/>
        </p:nvSpPr>
        <p:spPr>
          <a:xfrm>
            <a:off x="3713226" y="2672335"/>
            <a:ext cx="887094" cy="1905"/>
          </a:xfrm>
          <a:custGeom>
            <a:avLst/>
            <a:gdLst/>
            <a:ahLst/>
            <a:cxnLst/>
            <a:rect l="l" t="t" r="r" b="b"/>
            <a:pathLst>
              <a:path w="887095" h="1905">
                <a:moveTo>
                  <a:pt x="0" y="0"/>
                </a:moveTo>
                <a:lnTo>
                  <a:pt x="886968"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1" name="object 491"/>
          <p:cNvSpPr/>
          <p:nvPr/>
        </p:nvSpPr>
        <p:spPr>
          <a:xfrm>
            <a:off x="3712464" y="2672333"/>
            <a:ext cx="889000" cy="0"/>
          </a:xfrm>
          <a:custGeom>
            <a:avLst/>
            <a:gdLst/>
            <a:ahLst/>
            <a:cxnLst/>
            <a:rect l="l" t="t" r="r" b="b"/>
            <a:pathLst>
              <a:path w="889000">
                <a:moveTo>
                  <a:pt x="0" y="0"/>
                </a:moveTo>
                <a:lnTo>
                  <a:pt x="888491"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2" name="object 492"/>
          <p:cNvSpPr/>
          <p:nvPr/>
        </p:nvSpPr>
        <p:spPr>
          <a:xfrm>
            <a:off x="3713226" y="2728724"/>
            <a:ext cx="887094" cy="1905"/>
          </a:xfrm>
          <a:custGeom>
            <a:avLst/>
            <a:gdLst/>
            <a:ahLst/>
            <a:cxnLst/>
            <a:rect l="l" t="t" r="r" b="b"/>
            <a:pathLst>
              <a:path w="887095" h="1905">
                <a:moveTo>
                  <a:pt x="0" y="0"/>
                </a:moveTo>
                <a:lnTo>
                  <a:pt x="886968"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3" name="object 493"/>
          <p:cNvSpPr/>
          <p:nvPr/>
        </p:nvSpPr>
        <p:spPr>
          <a:xfrm>
            <a:off x="3712464" y="2728722"/>
            <a:ext cx="889000" cy="0"/>
          </a:xfrm>
          <a:custGeom>
            <a:avLst/>
            <a:gdLst/>
            <a:ahLst/>
            <a:cxnLst/>
            <a:rect l="l" t="t" r="r" b="b"/>
            <a:pathLst>
              <a:path w="889000">
                <a:moveTo>
                  <a:pt x="0" y="0"/>
                </a:moveTo>
                <a:lnTo>
                  <a:pt x="888491"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4" name="object 494"/>
          <p:cNvSpPr/>
          <p:nvPr/>
        </p:nvSpPr>
        <p:spPr>
          <a:xfrm>
            <a:off x="4152140" y="2856740"/>
            <a:ext cx="448309" cy="1905"/>
          </a:xfrm>
          <a:custGeom>
            <a:avLst/>
            <a:gdLst/>
            <a:ahLst/>
            <a:cxnLst/>
            <a:rect l="l" t="t" r="r" b="b"/>
            <a:pathLst>
              <a:path w="448310" h="1905">
                <a:moveTo>
                  <a:pt x="0" y="0"/>
                </a:moveTo>
                <a:lnTo>
                  <a:pt x="448056"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5" name="object 495"/>
          <p:cNvSpPr/>
          <p:nvPr/>
        </p:nvSpPr>
        <p:spPr>
          <a:xfrm>
            <a:off x="4151376" y="2856738"/>
            <a:ext cx="449580" cy="0"/>
          </a:xfrm>
          <a:custGeom>
            <a:avLst/>
            <a:gdLst/>
            <a:ahLst/>
            <a:cxnLst/>
            <a:rect l="l" t="t" r="r" b="b"/>
            <a:pathLst>
              <a:path w="449579">
                <a:moveTo>
                  <a:pt x="0" y="0"/>
                </a:moveTo>
                <a:lnTo>
                  <a:pt x="449579"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6" name="object 496"/>
          <p:cNvSpPr/>
          <p:nvPr/>
        </p:nvSpPr>
        <p:spPr>
          <a:xfrm>
            <a:off x="4152140" y="2911603"/>
            <a:ext cx="448309" cy="1905"/>
          </a:xfrm>
          <a:custGeom>
            <a:avLst/>
            <a:gdLst/>
            <a:ahLst/>
            <a:cxnLst/>
            <a:rect l="l" t="t" r="r" b="b"/>
            <a:pathLst>
              <a:path w="448310" h="1905">
                <a:moveTo>
                  <a:pt x="0" y="0"/>
                </a:moveTo>
                <a:lnTo>
                  <a:pt x="448056"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7" name="object 497"/>
          <p:cNvSpPr/>
          <p:nvPr/>
        </p:nvSpPr>
        <p:spPr>
          <a:xfrm>
            <a:off x="4151376" y="2911601"/>
            <a:ext cx="449580" cy="0"/>
          </a:xfrm>
          <a:custGeom>
            <a:avLst/>
            <a:gdLst/>
            <a:ahLst/>
            <a:cxnLst/>
            <a:rect l="l" t="t" r="r" b="b"/>
            <a:pathLst>
              <a:path w="449579">
                <a:moveTo>
                  <a:pt x="0" y="0"/>
                </a:moveTo>
                <a:lnTo>
                  <a:pt x="449579"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8" name="object 498"/>
          <p:cNvSpPr/>
          <p:nvPr/>
        </p:nvSpPr>
        <p:spPr>
          <a:xfrm>
            <a:off x="4152140" y="3053335"/>
            <a:ext cx="448309" cy="1905"/>
          </a:xfrm>
          <a:custGeom>
            <a:avLst/>
            <a:gdLst/>
            <a:ahLst/>
            <a:cxnLst/>
            <a:rect l="l" t="t" r="r" b="b"/>
            <a:pathLst>
              <a:path w="448310" h="1905">
                <a:moveTo>
                  <a:pt x="0" y="0"/>
                </a:moveTo>
                <a:lnTo>
                  <a:pt x="448056"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9" name="object 499"/>
          <p:cNvSpPr/>
          <p:nvPr/>
        </p:nvSpPr>
        <p:spPr>
          <a:xfrm>
            <a:off x="4151376" y="3053333"/>
            <a:ext cx="449580" cy="0"/>
          </a:xfrm>
          <a:custGeom>
            <a:avLst/>
            <a:gdLst/>
            <a:ahLst/>
            <a:cxnLst/>
            <a:rect l="l" t="t" r="r" b="b"/>
            <a:pathLst>
              <a:path w="449579">
                <a:moveTo>
                  <a:pt x="0" y="0"/>
                </a:moveTo>
                <a:lnTo>
                  <a:pt x="449579"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0" name="object 500"/>
          <p:cNvSpPr/>
          <p:nvPr/>
        </p:nvSpPr>
        <p:spPr>
          <a:xfrm>
            <a:off x="4152140" y="3108200"/>
            <a:ext cx="448309" cy="1905"/>
          </a:xfrm>
          <a:custGeom>
            <a:avLst/>
            <a:gdLst/>
            <a:ahLst/>
            <a:cxnLst/>
            <a:rect l="l" t="t" r="r" b="b"/>
            <a:pathLst>
              <a:path w="448310" h="1905">
                <a:moveTo>
                  <a:pt x="0" y="0"/>
                </a:moveTo>
                <a:lnTo>
                  <a:pt x="448056"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1" name="object 501"/>
          <p:cNvSpPr/>
          <p:nvPr/>
        </p:nvSpPr>
        <p:spPr>
          <a:xfrm>
            <a:off x="4151376" y="3108198"/>
            <a:ext cx="449580" cy="0"/>
          </a:xfrm>
          <a:custGeom>
            <a:avLst/>
            <a:gdLst/>
            <a:ahLst/>
            <a:cxnLst/>
            <a:rect l="l" t="t" r="r" b="b"/>
            <a:pathLst>
              <a:path w="449579">
                <a:moveTo>
                  <a:pt x="0" y="0"/>
                </a:moveTo>
                <a:lnTo>
                  <a:pt x="449579"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2" name="object 502"/>
          <p:cNvSpPr/>
          <p:nvPr/>
        </p:nvSpPr>
        <p:spPr>
          <a:xfrm>
            <a:off x="4152140" y="3246884"/>
            <a:ext cx="448309" cy="1905"/>
          </a:xfrm>
          <a:custGeom>
            <a:avLst/>
            <a:gdLst/>
            <a:ahLst/>
            <a:cxnLst/>
            <a:rect l="l" t="t" r="r" b="b"/>
            <a:pathLst>
              <a:path w="448310" h="1905">
                <a:moveTo>
                  <a:pt x="0" y="0"/>
                </a:moveTo>
                <a:lnTo>
                  <a:pt x="448056"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3" name="object 503"/>
          <p:cNvSpPr/>
          <p:nvPr/>
        </p:nvSpPr>
        <p:spPr>
          <a:xfrm>
            <a:off x="4151376" y="3247644"/>
            <a:ext cx="449580" cy="0"/>
          </a:xfrm>
          <a:custGeom>
            <a:avLst/>
            <a:gdLst/>
            <a:ahLst/>
            <a:cxnLst/>
            <a:rect l="l" t="t" r="r" b="b"/>
            <a:pathLst>
              <a:path w="449579">
                <a:moveTo>
                  <a:pt x="0" y="0"/>
                </a:moveTo>
                <a:lnTo>
                  <a:pt x="449579"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4" name="object 504"/>
          <p:cNvSpPr/>
          <p:nvPr/>
        </p:nvSpPr>
        <p:spPr>
          <a:xfrm>
            <a:off x="4152140" y="3303272"/>
            <a:ext cx="448309" cy="1905"/>
          </a:xfrm>
          <a:custGeom>
            <a:avLst/>
            <a:gdLst/>
            <a:ahLst/>
            <a:cxnLst/>
            <a:rect l="l" t="t" r="r" b="b"/>
            <a:pathLst>
              <a:path w="448310" h="1904">
                <a:moveTo>
                  <a:pt x="0" y="0"/>
                </a:moveTo>
                <a:lnTo>
                  <a:pt x="448056"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5" name="object 505"/>
          <p:cNvSpPr/>
          <p:nvPr/>
        </p:nvSpPr>
        <p:spPr>
          <a:xfrm>
            <a:off x="4151376" y="3303270"/>
            <a:ext cx="449580" cy="0"/>
          </a:xfrm>
          <a:custGeom>
            <a:avLst/>
            <a:gdLst/>
            <a:ahLst/>
            <a:cxnLst/>
            <a:rect l="l" t="t" r="r" b="b"/>
            <a:pathLst>
              <a:path w="449579">
                <a:moveTo>
                  <a:pt x="0" y="0"/>
                </a:moveTo>
                <a:lnTo>
                  <a:pt x="449579"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6" name="object 506"/>
          <p:cNvSpPr/>
          <p:nvPr/>
        </p:nvSpPr>
        <p:spPr>
          <a:xfrm>
            <a:off x="4600196" y="3434336"/>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7" name="object 507"/>
          <p:cNvSpPr/>
          <p:nvPr/>
        </p:nvSpPr>
        <p:spPr>
          <a:xfrm>
            <a:off x="4600196" y="3489199"/>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8" name="object 508"/>
          <p:cNvSpPr/>
          <p:nvPr/>
        </p:nvSpPr>
        <p:spPr>
          <a:xfrm>
            <a:off x="4599434" y="3489960"/>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9" name="object 509"/>
          <p:cNvSpPr/>
          <p:nvPr/>
        </p:nvSpPr>
        <p:spPr>
          <a:xfrm>
            <a:off x="4600196" y="3577592"/>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0" name="object 510"/>
          <p:cNvSpPr/>
          <p:nvPr/>
        </p:nvSpPr>
        <p:spPr>
          <a:xfrm>
            <a:off x="4599434" y="3577590"/>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1" name="object 511"/>
          <p:cNvSpPr/>
          <p:nvPr/>
        </p:nvSpPr>
        <p:spPr>
          <a:xfrm>
            <a:off x="4600196" y="3630931"/>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2" name="object 512"/>
          <p:cNvSpPr/>
          <p:nvPr/>
        </p:nvSpPr>
        <p:spPr>
          <a:xfrm>
            <a:off x="4599434" y="3630929"/>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3" name="object 513"/>
          <p:cNvSpPr/>
          <p:nvPr/>
        </p:nvSpPr>
        <p:spPr>
          <a:xfrm>
            <a:off x="4600196" y="3763519"/>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4" name="object 514"/>
          <p:cNvSpPr/>
          <p:nvPr/>
        </p:nvSpPr>
        <p:spPr>
          <a:xfrm>
            <a:off x="4599434" y="3763517"/>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5" name="object 515"/>
          <p:cNvSpPr/>
          <p:nvPr/>
        </p:nvSpPr>
        <p:spPr>
          <a:xfrm>
            <a:off x="4600196" y="3818384"/>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6" name="object 516"/>
          <p:cNvSpPr/>
          <p:nvPr/>
        </p:nvSpPr>
        <p:spPr>
          <a:xfrm>
            <a:off x="4599434" y="3818382"/>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7" name="object 517"/>
          <p:cNvSpPr/>
          <p:nvPr/>
        </p:nvSpPr>
        <p:spPr>
          <a:xfrm>
            <a:off x="4600196" y="3955543"/>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8" name="object 518"/>
          <p:cNvSpPr/>
          <p:nvPr/>
        </p:nvSpPr>
        <p:spPr>
          <a:xfrm>
            <a:off x="4599434" y="3955541"/>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9" name="object 519"/>
          <p:cNvSpPr/>
          <p:nvPr/>
        </p:nvSpPr>
        <p:spPr>
          <a:xfrm>
            <a:off x="4600196" y="4008884"/>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0" name="object 520"/>
          <p:cNvSpPr/>
          <p:nvPr/>
        </p:nvSpPr>
        <p:spPr>
          <a:xfrm>
            <a:off x="4599434" y="4008882"/>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1" name="object 521"/>
          <p:cNvSpPr/>
          <p:nvPr/>
        </p:nvSpPr>
        <p:spPr>
          <a:xfrm>
            <a:off x="4600196" y="4164331"/>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2" name="object 522"/>
          <p:cNvSpPr/>
          <p:nvPr/>
        </p:nvSpPr>
        <p:spPr>
          <a:xfrm>
            <a:off x="4599434" y="4164329"/>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3" name="object 523"/>
          <p:cNvSpPr/>
          <p:nvPr/>
        </p:nvSpPr>
        <p:spPr>
          <a:xfrm>
            <a:off x="4600196" y="4220719"/>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4" name="object 524"/>
          <p:cNvSpPr/>
          <p:nvPr/>
        </p:nvSpPr>
        <p:spPr>
          <a:xfrm>
            <a:off x="4599434" y="4220717"/>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5" name="object 525"/>
          <p:cNvSpPr/>
          <p:nvPr/>
        </p:nvSpPr>
        <p:spPr>
          <a:xfrm>
            <a:off x="4600196" y="4330448"/>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6" name="object 526"/>
          <p:cNvSpPr/>
          <p:nvPr/>
        </p:nvSpPr>
        <p:spPr>
          <a:xfrm>
            <a:off x="4599434" y="4330446"/>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7" name="object 527"/>
          <p:cNvSpPr/>
          <p:nvPr/>
        </p:nvSpPr>
        <p:spPr>
          <a:xfrm>
            <a:off x="4600196" y="4385311"/>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8" name="object 528"/>
          <p:cNvSpPr/>
          <p:nvPr/>
        </p:nvSpPr>
        <p:spPr>
          <a:xfrm>
            <a:off x="4599434" y="4385309"/>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9" name="object 529"/>
          <p:cNvSpPr/>
          <p:nvPr/>
        </p:nvSpPr>
        <p:spPr>
          <a:xfrm>
            <a:off x="4600196" y="4476752"/>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0" name="object 530"/>
          <p:cNvSpPr/>
          <p:nvPr/>
        </p:nvSpPr>
        <p:spPr>
          <a:xfrm>
            <a:off x="4599434" y="4476750"/>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1" name="object 531"/>
          <p:cNvSpPr/>
          <p:nvPr/>
        </p:nvSpPr>
        <p:spPr>
          <a:xfrm>
            <a:off x="4600196" y="4632199"/>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2" name="object 532"/>
          <p:cNvSpPr/>
          <p:nvPr/>
        </p:nvSpPr>
        <p:spPr>
          <a:xfrm>
            <a:off x="4599434" y="4632197"/>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3" name="object 533"/>
          <p:cNvSpPr/>
          <p:nvPr/>
        </p:nvSpPr>
        <p:spPr>
          <a:xfrm>
            <a:off x="4600196" y="4827272"/>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4" name="object 534"/>
          <p:cNvSpPr/>
          <p:nvPr/>
        </p:nvSpPr>
        <p:spPr>
          <a:xfrm>
            <a:off x="4599434" y="4827270"/>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5" name="object 535"/>
          <p:cNvSpPr/>
          <p:nvPr/>
        </p:nvSpPr>
        <p:spPr>
          <a:xfrm>
            <a:off x="4600196" y="4880611"/>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6" name="object 536"/>
          <p:cNvSpPr/>
          <p:nvPr/>
        </p:nvSpPr>
        <p:spPr>
          <a:xfrm>
            <a:off x="4599434" y="4880609"/>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7" name="object 537"/>
          <p:cNvSpPr/>
          <p:nvPr/>
        </p:nvSpPr>
        <p:spPr>
          <a:xfrm>
            <a:off x="4600196" y="5069587"/>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8" name="object 538"/>
          <p:cNvSpPr/>
          <p:nvPr/>
        </p:nvSpPr>
        <p:spPr>
          <a:xfrm>
            <a:off x="4599434" y="5069585"/>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9" name="object 539"/>
          <p:cNvSpPr/>
          <p:nvPr/>
        </p:nvSpPr>
        <p:spPr>
          <a:xfrm>
            <a:off x="4600196" y="5223511"/>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0" name="object 540"/>
          <p:cNvSpPr/>
          <p:nvPr/>
        </p:nvSpPr>
        <p:spPr>
          <a:xfrm>
            <a:off x="4599434" y="5223509"/>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1" name="object 541"/>
          <p:cNvSpPr/>
          <p:nvPr/>
        </p:nvSpPr>
        <p:spPr>
          <a:xfrm>
            <a:off x="4600196" y="5278375"/>
            <a:ext cx="1905" cy="1905"/>
          </a:xfrm>
          <a:custGeom>
            <a:avLst/>
            <a:gdLst/>
            <a:ahLst/>
            <a:cxnLst/>
            <a:rect l="l" t="t" r="r" b="b"/>
            <a:pathLst>
              <a:path w="1904" h="1904">
                <a:moveTo>
                  <a:pt x="0" y="0"/>
                </a:moveTo>
                <a:lnTo>
                  <a:pt x="1523" y="1523"/>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2" name="object 542"/>
          <p:cNvSpPr/>
          <p:nvPr/>
        </p:nvSpPr>
        <p:spPr>
          <a:xfrm>
            <a:off x="4599434" y="5278373"/>
            <a:ext cx="1905" cy="0"/>
          </a:xfrm>
          <a:custGeom>
            <a:avLst/>
            <a:gdLst/>
            <a:ahLst/>
            <a:cxnLst/>
            <a:rect l="l" t="t" r="r" b="b"/>
            <a:pathLst>
              <a:path w="1904">
                <a:moveTo>
                  <a:pt x="0" y="0"/>
                </a:moveTo>
                <a:lnTo>
                  <a:pt x="15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3" name="object 543"/>
          <p:cNvSpPr/>
          <p:nvPr/>
        </p:nvSpPr>
        <p:spPr>
          <a:xfrm>
            <a:off x="4600196" y="5331716"/>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4" name="object 544"/>
          <p:cNvSpPr/>
          <p:nvPr/>
        </p:nvSpPr>
        <p:spPr>
          <a:xfrm>
            <a:off x="4600196" y="5388104"/>
            <a:ext cx="1905" cy="1905"/>
          </a:xfrm>
          <a:custGeom>
            <a:avLst/>
            <a:gdLst/>
            <a:ahLst/>
            <a:cxnLst/>
            <a:rect l="l" t="t" r="r" b="b"/>
            <a:pathLst>
              <a:path w="1904" h="1904">
                <a:moveTo>
                  <a:pt x="0" y="0"/>
                </a:moveTo>
                <a:lnTo>
                  <a:pt x="1523"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5" name="object 545"/>
          <p:cNvSpPr/>
          <p:nvPr/>
        </p:nvSpPr>
        <p:spPr>
          <a:xfrm>
            <a:off x="332993" y="5441443"/>
            <a:ext cx="4267200" cy="1905"/>
          </a:xfrm>
          <a:custGeom>
            <a:avLst/>
            <a:gdLst/>
            <a:ahLst/>
            <a:cxnLst/>
            <a:rect l="l" t="t" r="r" b="b"/>
            <a:pathLst>
              <a:path w="4267200" h="1904">
                <a:moveTo>
                  <a:pt x="0" y="0"/>
                </a:moveTo>
                <a:lnTo>
                  <a:pt x="4267200" y="1524"/>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6" name="object 546"/>
          <p:cNvSpPr/>
          <p:nvPr/>
        </p:nvSpPr>
        <p:spPr>
          <a:xfrm>
            <a:off x="332233" y="5441441"/>
            <a:ext cx="4269105" cy="0"/>
          </a:xfrm>
          <a:custGeom>
            <a:avLst/>
            <a:gdLst/>
            <a:ahLst/>
            <a:cxnLst/>
            <a:rect l="l" t="t" r="r" b="b"/>
            <a:pathLst>
              <a:path w="4269105">
                <a:moveTo>
                  <a:pt x="0" y="0"/>
                </a:moveTo>
                <a:lnTo>
                  <a:pt x="4268724" y="0"/>
                </a:lnTo>
              </a:path>
            </a:pathLst>
          </a:custGeom>
          <a:ln w="3175">
            <a:solidFill>
              <a:srgbClr val="DADCD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7" name="object 547"/>
          <p:cNvSpPr txBox="1">
            <a:spLocks noGrp="1"/>
          </p:cNvSpPr>
          <p:nvPr>
            <p:ph type="sldNum" sz="quarter" idx="7"/>
          </p:nvPr>
        </p:nvSpPr>
        <p:spPr>
          <a:xfrm>
            <a:off x="11722945" y="6582114"/>
            <a:ext cx="238760" cy="174407"/>
          </a:xfrm>
          <a:prstGeom prst="rect">
            <a:avLst/>
          </a:prstGeom>
        </p:spPr>
        <p:txBody>
          <a:bodyPr vert="horz" wrap="square" lIns="0" tIns="35560" rIns="0" bIns="0" rtlCol="0">
            <a:spAutoFit/>
          </a:bodyPr>
          <a:lstStyle/>
          <a:p>
            <a:pPr marL="25400" marR="0" lvl="0" indent="0" algn="l" defTabSz="914400" rtl="0" eaLnBrk="1" fontAlgn="auto" latinLnBrk="0" hangingPunct="1">
              <a:lnSpc>
                <a:spcPct val="100000"/>
              </a:lnSpc>
              <a:spcBef>
                <a:spcPts val="280"/>
              </a:spcBef>
              <a:spcAft>
                <a:spcPts val="0"/>
              </a:spcAft>
              <a:buClrTx/>
              <a:buSzTx/>
              <a:buFontTx/>
              <a:buNone/>
              <a:tabLst/>
              <a:defRPr/>
            </a:pPr>
            <a:fld id="{81D60167-4931-47E6-BA6A-407CBD079E47}" type="slidenum">
              <a:rPr kumimoji="0" sz="900" b="0" i="0" u="none" strike="noStrike" kern="1200" cap="none" spc="-5" normalizeH="0" baseline="0" noProof="0" dirty="0">
                <a:ln>
                  <a:noFill/>
                </a:ln>
                <a:solidFill>
                  <a:prstClr val="white"/>
                </a:solidFill>
                <a:effectLst/>
                <a:uLnTx/>
                <a:uFillTx/>
                <a:latin typeface="Arial"/>
                <a:ea typeface="+mn-ea"/>
                <a:cs typeface="Arial"/>
              </a:rPr>
              <a:pPr marL="25400" marR="0" lvl="0" indent="0" algn="l" defTabSz="914400" rtl="0" eaLnBrk="1" fontAlgn="auto" latinLnBrk="0" hangingPunct="1">
                <a:lnSpc>
                  <a:spcPct val="100000"/>
                </a:lnSpc>
                <a:spcBef>
                  <a:spcPts val="280"/>
                </a:spcBef>
                <a:spcAft>
                  <a:spcPts val="0"/>
                </a:spcAft>
                <a:buClrTx/>
                <a:buSzTx/>
                <a:buFontTx/>
                <a:buNone/>
                <a:tabLst/>
                <a:defRPr/>
              </a:pPr>
              <a:t>19</a:t>
            </a:fld>
            <a:endParaRPr kumimoji="0" sz="900" b="0" i="0" u="none" strike="noStrike" kern="1200" cap="none" spc="-5" normalizeH="0" baseline="0" noProof="0" dirty="0">
              <a:ln>
                <a:noFill/>
              </a:ln>
              <a:solidFill>
                <a:prstClr val="white"/>
              </a:solidFill>
              <a:effectLst/>
              <a:uLnTx/>
              <a:uFillTx/>
              <a:latin typeface="Arial"/>
              <a:ea typeface="+mn-ea"/>
              <a:cs typeface="Arial"/>
            </a:endParaRPr>
          </a:p>
        </p:txBody>
      </p:sp>
      <p:sp>
        <p:nvSpPr>
          <p:cNvPr id="548" name="object 548"/>
          <p:cNvSpPr txBox="1">
            <a:spLocks noGrp="1"/>
          </p:cNvSpPr>
          <p:nvPr>
            <p:ph type="ftr" sz="quarter" idx="5"/>
          </p:nvPr>
        </p:nvSpPr>
        <p:spPr>
          <a:xfrm>
            <a:off x="1309149" y="6636738"/>
            <a:ext cx="2372360" cy="126317"/>
          </a:xfrm>
          <a:prstGeom prst="rect">
            <a:avLst/>
          </a:prstGeom>
        </p:spPr>
        <p:txBody>
          <a:bodyPr vert="horz" wrap="square" lIns="0" tIns="3175" rIns="0" bIns="0" rtlCol="0">
            <a:spAutoFit/>
          </a:bodyPr>
          <a:lstStyle/>
          <a:p>
            <a:pPr marL="12700" marR="0" lvl="0" indent="0" algn="l" defTabSz="914400" rtl="0" eaLnBrk="1" fontAlgn="auto" latinLnBrk="0" hangingPunct="1">
              <a:lnSpc>
                <a:spcPct val="100000"/>
              </a:lnSpc>
              <a:spcBef>
                <a:spcPts val="25"/>
              </a:spcBef>
              <a:spcAft>
                <a:spcPts val="0"/>
              </a:spcAft>
              <a:buClrTx/>
              <a:buSzTx/>
              <a:buFontTx/>
              <a:buNone/>
              <a:tabLst/>
              <a:defRPr/>
            </a:pPr>
            <a:r>
              <a:rPr kumimoji="0" sz="800" b="0" i="0" u="none" strike="noStrike" kern="1200" cap="none" spc="-5" normalizeH="0" baseline="0" noProof="0" dirty="0">
                <a:ln>
                  <a:noFill/>
                </a:ln>
                <a:solidFill>
                  <a:prstClr val="white"/>
                </a:solidFill>
                <a:effectLst/>
                <a:uLnTx/>
                <a:uFillTx/>
                <a:latin typeface="Arial"/>
                <a:ea typeface="+mn-ea"/>
                <a:cs typeface="Arial"/>
              </a:rPr>
              <a:t>London </a:t>
            </a:r>
            <a:r>
              <a:rPr kumimoji="0" sz="800" b="0" i="0" u="none" strike="noStrike" kern="1200" cap="none" spc="0" normalizeH="0" baseline="0" noProof="0" dirty="0">
                <a:ln>
                  <a:noFill/>
                </a:ln>
                <a:solidFill>
                  <a:prstClr val="white"/>
                </a:solidFill>
                <a:effectLst/>
                <a:uLnTx/>
                <a:uFillTx/>
                <a:latin typeface="Arial"/>
                <a:ea typeface="+mn-ea"/>
                <a:cs typeface="Arial"/>
              </a:rPr>
              <a:t>Ambulance </a:t>
            </a:r>
            <a:r>
              <a:rPr kumimoji="0" sz="800" b="0" i="0" u="none" strike="noStrike" kern="1200" cap="none" spc="-5" normalizeH="0" baseline="0" noProof="0" dirty="0">
                <a:ln>
                  <a:noFill/>
                </a:ln>
                <a:solidFill>
                  <a:prstClr val="white"/>
                </a:solidFill>
                <a:effectLst/>
                <a:uLnTx/>
                <a:uFillTx/>
                <a:latin typeface="Arial"/>
                <a:ea typeface="+mn-ea"/>
                <a:cs typeface="Arial"/>
              </a:rPr>
              <a:t>Service NHS</a:t>
            </a:r>
            <a:r>
              <a:rPr kumimoji="0" sz="800" b="0" i="0" u="none" strike="noStrike" kern="1200" cap="none" spc="25" normalizeH="0" baseline="0" noProof="0" dirty="0">
                <a:ln>
                  <a:noFill/>
                </a:ln>
                <a:solidFill>
                  <a:prstClr val="white"/>
                </a:solidFill>
                <a:effectLst/>
                <a:uLnTx/>
                <a:uFillTx/>
                <a:latin typeface="Arial"/>
                <a:ea typeface="+mn-ea"/>
                <a:cs typeface="Arial"/>
              </a:rPr>
              <a:t> </a:t>
            </a:r>
            <a:r>
              <a:rPr kumimoji="0" sz="800" b="0" i="0" u="none" strike="noStrike" kern="1200" cap="none" spc="-5" normalizeH="0" baseline="0" noProof="0" dirty="0">
                <a:ln>
                  <a:noFill/>
                </a:ln>
                <a:solidFill>
                  <a:prstClr val="white"/>
                </a:solidFill>
                <a:effectLst/>
                <a:uLnTx/>
                <a:uFillTx/>
                <a:latin typeface="Arial"/>
                <a:ea typeface="+mn-ea"/>
                <a:cs typeface="Arial"/>
              </a:rPr>
              <a:t>Trust</a:t>
            </a:r>
          </a:p>
        </p:txBody>
      </p:sp>
    </p:spTree>
    <p:extLst>
      <p:ext uri="{BB962C8B-B14F-4D97-AF65-F5344CB8AC3E}">
        <p14:creationId xmlns:p14="http://schemas.microsoft.com/office/powerpoint/2010/main" xmlns="" val="420166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a:xfrm>
            <a:off x="468959" y="1333500"/>
            <a:ext cx="8382000" cy="4191000"/>
          </a:xfrm>
        </p:spPr>
        <p:txBody>
          <a:bodyPr/>
          <a:lstStyle/>
          <a:p>
            <a:pPr marL="457200" indent="-457200">
              <a:buFont typeface="Arial" panose="020B0604020202020204" pitchFamily="34" charset="0"/>
              <a:buChar char="•"/>
            </a:pPr>
            <a:r>
              <a:rPr lang="en-GB" dirty="0" smtClean="0"/>
              <a:t>LAS put into special measures and rated inadequate 2015-16</a:t>
            </a:r>
          </a:p>
          <a:p>
            <a:pPr marL="457200" indent="-457200">
              <a:buFont typeface="Arial" panose="020B0604020202020204" pitchFamily="34" charset="0"/>
              <a:buChar char="•"/>
            </a:pPr>
            <a:r>
              <a:rPr lang="en-GB" dirty="0" smtClean="0"/>
              <a:t>Changes in leadership over 2 years</a:t>
            </a:r>
          </a:p>
          <a:p>
            <a:pPr marL="457200" indent="-457200">
              <a:buFont typeface="Arial" panose="020B0604020202020204" pitchFamily="34" charset="0"/>
              <a:buChar char="•"/>
            </a:pPr>
            <a:r>
              <a:rPr lang="en-GB" dirty="0" smtClean="0"/>
              <a:t>Different approaches:</a:t>
            </a:r>
          </a:p>
          <a:p>
            <a:pPr marL="857186" lvl="1" indent="-457200">
              <a:buFont typeface="Arial" panose="020B0604020202020204" pitchFamily="34" charset="0"/>
              <a:buChar char="•"/>
            </a:pPr>
            <a:r>
              <a:rPr lang="en-GB" sz="2800" dirty="0"/>
              <a:t>H</a:t>
            </a:r>
            <a:r>
              <a:rPr lang="en-GB" sz="2800" dirty="0" smtClean="0"/>
              <a:t>igh risk focused actions :  Year 1</a:t>
            </a:r>
          </a:p>
          <a:p>
            <a:pPr marL="857186" lvl="1" indent="-457200">
              <a:buFont typeface="Arial" panose="020B0604020202020204" pitchFamily="34" charset="0"/>
              <a:buChar char="•"/>
            </a:pPr>
            <a:r>
              <a:rPr lang="en-GB" sz="2800" dirty="0" smtClean="0"/>
              <a:t>Focus over year 2 – business as usual, rapid improvement in targeted domains, embedding change, building capacity and capability</a:t>
            </a:r>
          </a:p>
          <a:p>
            <a:pPr marL="457200" indent="-457200">
              <a:buFont typeface="Arial" panose="020B0604020202020204" pitchFamily="34" charset="0"/>
              <a:buChar char="•"/>
            </a:pPr>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en-GB" smtClean="0"/>
              <a:t>London Ambulance Service NHS Trust</a:t>
            </a:r>
            <a:endParaRPr lang="en-GB"/>
          </a:p>
        </p:txBody>
      </p:sp>
      <p:sp>
        <p:nvSpPr>
          <p:cNvPr id="5" name="Slide Number Placeholder 4"/>
          <p:cNvSpPr>
            <a:spLocks noGrp="1"/>
          </p:cNvSpPr>
          <p:nvPr>
            <p:ph type="sldNum" sz="quarter" idx="11"/>
          </p:nvPr>
        </p:nvSpPr>
        <p:spPr/>
        <p:txBody>
          <a:bodyPr/>
          <a:lstStyle/>
          <a:p>
            <a:fld id="{3E6E790D-1350-CA49-9399-4ACF12563051}" type="slidenum">
              <a:rPr lang="en-GB" smtClean="0">
                <a:solidFill>
                  <a:srgbClr val="FFFFFF"/>
                </a:solidFill>
              </a:rPr>
              <a:pPr/>
              <a:t>2</a:t>
            </a:fld>
            <a:endParaRPr lang="en-GB">
              <a:solidFill>
                <a:srgbClr val="FFFFFF"/>
              </a:solidFill>
            </a:endParaRPr>
          </a:p>
        </p:txBody>
      </p:sp>
    </p:spTree>
    <p:extLst>
      <p:ext uri="{BB962C8B-B14F-4D97-AF65-F5344CB8AC3E}">
        <p14:creationId xmlns:p14="http://schemas.microsoft.com/office/powerpoint/2010/main" xmlns="" val="291770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2017-18 CQC ratings: Good and removal from special measures</a:t>
            </a:r>
            <a:endParaRPr lang="en-GB" dirty="0"/>
          </a:p>
        </p:txBody>
      </p:sp>
      <p:sp>
        <p:nvSpPr>
          <p:cNvPr id="4" name="Footer Placeholder 3"/>
          <p:cNvSpPr>
            <a:spLocks noGrp="1"/>
          </p:cNvSpPr>
          <p:nvPr>
            <p:ph type="ftr" sz="quarter" idx="10"/>
          </p:nvPr>
        </p:nvSpPr>
        <p:spPr/>
        <p:txBody>
          <a:bodyPr/>
          <a:lstStyle/>
          <a:p>
            <a:pPr>
              <a:defRPr/>
            </a:pPr>
            <a:r>
              <a:rPr lang="en-GB" smtClean="0"/>
              <a:t>London Ambulance Service NHS Trust</a:t>
            </a:r>
            <a:endParaRPr lang="en-GB"/>
          </a:p>
        </p:txBody>
      </p:sp>
      <p:sp>
        <p:nvSpPr>
          <p:cNvPr id="5" name="Slide Number Placeholder 4"/>
          <p:cNvSpPr>
            <a:spLocks noGrp="1"/>
          </p:cNvSpPr>
          <p:nvPr>
            <p:ph type="sldNum" sz="quarter" idx="11"/>
          </p:nvPr>
        </p:nvSpPr>
        <p:spPr/>
        <p:txBody>
          <a:bodyPr/>
          <a:lstStyle/>
          <a:p>
            <a:fld id="{3E6E790D-1350-CA49-9399-4ACF12563051}" type="slidenum">
              <a:rPr lang="en-GB" smtClean="0">
                <a:solidFill>
                  <a:srgbClr val="FFFFFF"/>
                </a:solidFill>
              </a:rPr>
              <a:pPr/>
              <a:t>20</a:t>
            </a:fld>
            <a:endParaRPr lang="en-GB">
              <a:solidFill>
                <a:srgbClr val="FFFFFF"/>
              </a:solidFill>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55576" y="1772816"/>
            <a:ext cx="7416824" cy="3572371"/>
          </a:xfrm>
          <a:prstGeom prst="rect">
            <a:avLst/>
          </a:prstGeom>
          <a:noFill/>
        </p:spPr>
      </p:pic>
    </p:spTree>
    <p:extLst>
      <p:ext uri="{BB962C8B-B14F-4D97-AF65-F5344CB8AC3E}">
        <p14:creationId xmlns:p14="http://schemas.microsoft.com/office/powerpoint/2010/main" xmlns="" val="369399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713788" cy="3284984"/>
          </a:xfrm>
        </p:spPr>
        <p:txBody>
          <a:bodyPr/>
          <a:lstStyle/>
          <a:p>
            <a:r>
              <a:rPr lang="en-GB" dirty="0" smtClean="0"/>
              <a:t>The Road to Outstanding: </a:t>
            </a:r>
            <a:br>
              <a:rPr lang="en-GB" dirty="0" smtClean="0"/>
            </a:br>
            <a:r>
              <a:rPr lang="en-GB" dirty="0"/>
              <a:t/>
            </a:r>
            <a:br>
              <a:rPr lang="en-GB" dirty="0"/>
            </a:br>
            <a:r>
              <a:rPr lang="en-GB" i="1" dirty="0" smtClean="0"/>
              <a:t>Embedding and sustaining </a:t>
            </a:r>
            <a:r>
              <a:rPr lang="en-GB" i="1" dirty="0"/>
              <a:t>c</a:t>
            </a:r>
            <a:r>
              <a:rPr lang="en-GB" i="1" dirty="0" smtClean="0"/>
              <a:t>hange, reducing variation</a:t>
            </a:r>
            <a:endParaRPr lang="en-GB" i="1" dirty="0"/>
          </a:p>
        </p:txBody>
      </p:sp>
      <p:sp>
        <p:nvSpPr>
          <p:cNvPr id="4" name="Footer Placeholder 3"/>
          <p:cNvSpPr>
            <a:spLocks noGrp="1"/>
          </p:cNvSpPr>
          <p:nvPr>
            <p:ph type="ftr" sz="quarter" idx="10"/>
          </p:nvPr>
        </p:nvSpPr>
        <p:spPr/>
        <p:txBody>
          <a:bodyPr/>
          <a:lstStyle/>
          <a:p>
            <a:pPr>
              <a:defRPr/>
            </a:pPr>
            <a:r>
              <a:rPr lang="en-GB" smtClean="0"/>
              <a:t>London Ambulance Service NHS Trust</a:t>
            </a:r>
            <a:endParaRPr lang="en-GB"/>
          </a:p>
        </p:txBody>
      </p:sp>
      <p:sp>
        <p:nvSpPr>
          <p:cNvPr id="5" name="Slide Number Placeholder 4"/>
          <p:cNvSpPr>
            <a:spLocks noGrp="1"/>
          </p:cNvSpPr>
          <p:nvPr>
            <p:ph type="sldNum" sz="quarter" idx="11"/>
          </p:nvPr>
        </p:nvSpPr>
        <p:spPr/>
        <p:txBody>
          <a:bodyPr/>
          <a:lstStyle/>
          <a:p>
            <a:fld id="{3E6E790D-1350-CA49-9399-4ACF12563051}" type="slidenum">
              <a:rPr lang="en-GB" smtClean="0">
                <a:solidFill>
                  <a:srgbClr val="FFFFFF"/>
                </a:solidFill>
              </a:rPr>
              <a:pPr/>
              <a:t>21</a:t>
            </a:fld>
            <a:endParaRPr lang="en-GB">
              <a:solidFill>
                <a:srgbClr val="FFFFFF"/>
              </a:solidFill>
            </a:endParaRPr>
          </a:p>
        </p:txBody>
      </p:sp>
    </p:spTree>
    <p:extLst>
      <p:ext uri="{BB962C8B-B14F-4D97-AF65-F5344CB8AC3E}">
        <p14:creationId xmlns:p14="http://schemas.microsoft.com/office/powerpoint/2010/main" xmlns="" val="169340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1114425"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38163" y="2476500"/>
            <a:ext cx="1533525" cy="1543050"/>
            <a:chOff x="2019300" y="2400300"/>
            <a:chExt cx="2044700" cy="2057400"/>
          </a:xfrm>
        </p:grpSpPr>
        <p:sp>
          <p:nvSpPr>
            <p:cNvPr id="7" name="Oval 6"/>
            <p:cNvSpPr/>
            <p:nvPr/>
          </p:nvSpPr>
          <p:spPr>
            <a:xfrm>
              <a:off x="2019300" y="2400300"/>
              <a:ext cx="2044700" cy="2057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120900" y="2527300"/>
              <a:ext cx="1841500" cy="180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750935" y="2996365"/>
            <a:ext cx="1104900" cy="577081"/>
          </a:xfrm>
          <a:prstGeom prst="rect">
            <a:avLst/>
          </a:prstGeom>
          <a:noFill/>
        </p:spPr>
        <p:txBody>
          <a:bodyPr wrap="square" rtlCol="0">
            <a:spAutoFit/>
          </a:bodyPr>
          <a:lstStyle/>
          <a:p>
            <a:pPr algn="ctr"/>
            <a:r>
              <a:rPr lang="en-GB" sz="1050" b="1" dirty="0">
                <a:solidFill>
                  <a:schemeClr val="bg1"/>
                </a:solidFill>
              </a:rPr>
              <a:t>LAS Quality Road to Outstanding</a:t>
            </a:r>
          </a:p>
        </p:txBody>
      </p:sp>
      <p:sp>
        <p:nvSpPr>
          <p:cNvPr id="2" name="Hexagon 1">
            <a:extLst>
              <a:ext uri="{FF2B5EF4-FFF2-40B4-BE49-F238E27FC236}">
                <a16:creationId xmlns="" xmlns:a16="http://schemas.microsoft.com/office/drawing/2014/main" id="{F10FDBBE-6357-5B40-9907-5ADAA9D4A7D8}"/>
              </a:ext>
            </a:extLst>
          </p:cNvPr>
          <p:cNvSpPr/>
          <p:nvPr/>
        </p:nvSpPr>
        <p:spPr>
          <a:xfrm>
            <a:off x="3404937" y="1948615"/>
            <a:ext cx="3296652" cy="259882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Road to Outstanding requires the role of an Orchestrator to be successful</a:t>
            </a:r>
          </a:p>
        </p:txBody>
      </p:sp>
      <p:sp>
        <p:nvSpPr>
          <p:cNvPr id="3" name="TextBox 2">
            <a:extLst>
              <a:ext uri="{FF2B5EF4-FFF2-40B4-BE49-F238E27FC236}">
                <a16:creationId xmlns="" xmlns:a16="http://schemas.microsoft.com/office/drawing/2014/main" id="{5C9CE192-2F25-BE47-B8F8-0D46E026A563}"/>
              </a:ext>
            </a:extLst>
          </p:cNvPr>
          <p:cNvSpPr txBox="1"/>
          <p:nvPr/>
        </p:nvSpPr>
        <p:spPr>
          <a:xfrm>
            <a:off x="2173822" y="1370104"/>
            <a:ext cx="1894122" cy="507831"/>
          </a:xfrm>
          <a:prstGeom prst="rect">
            <a:avLst/>
          </a:prstGeom>
          <a:noFill/>
        </p:spPr>
        <p:txBody>
          <a:bodyPr wrap="square" rtlCol="0">
            <a:spAutoFit/>
          </a:bodyPr>
          <a:lstStyle/>
          <a:p>
            <a:pPr algn="ctr"/>
            <a:r>
              <a:rPr lang="en-GB" sz="1350" dirty="0">
                <a:solidFill>
                  <a:srgbClr val="0070C0"/>
                </a:solidFill>
              </a:rPr>
              <a:t>Quality &amp; Clinical Strategy/Improvement</a:t>
            </a:r>
          </a:p>
        </p:txBody>
      </p:sp>
      <p:sp>
        <p:nvSpPr>
          <p:cNvPr id="4" name="TextBox 3">
            <a:extLst>
              <a:ext uri="{FF2B5EF4-FFF2-40B4-BE49-F238E27FC236}">
                <a16:creationId xmlns="" xmlns:a16="http://schemas.microsoft.com/office/drawing/2014/main" id="{E2C6923D-C9D1-9E40-93D1-9EC6B33EFAF8}"/>
              </a:ext>
            </a:extLst>
          </p:cNvPr>
          <p:cNvSpPr txBox="1"/>
          <p:nvPr/>
        </p:nvSpPr>
        <p:spPr>
          <a:xfrm>
            <a:off x="5967662" y="1370862"/>
            <a:ext cx="1467853" cy="715581"/>
          </a:xfrm>
          <a:prstGeom prst="rect">
            <a:avLst/>
          </a:prstGeom>
          <a:noFill/>
        </p:spPr>
        <p:txBody>
          <a:bodyPr wrap="square" rtlCol="0">
            <a:spAutoFit/>
          </a:bodyPr>
          <a:lstStyle/>
          <a:p>
            <a:pPr algn="ctr"/>
            <a:r>
              <a:rPr lang="en-GB" sz="1350" dirty="0">
                <a:solidFill>
                  <a:srgbClr val="0070C0"/>
                </a:solidFill>
              </a:rPr>
              <a:t>Public  and Patient Engagement</a:t>
            </a:r>
          </a:p>
        </p:txBody>
      </p:sp>
      <p:sp>
        <p:nvSpPr>
          <p:cNvPr id="11" name="TextBox 10">
            <a:extLst>
              <a:ext uri="{FF2B5EF4-FFF2-40B4-BE49-F238E27FC236}">
                <a16:creationId xmlns="" xmlns:a16="http://schemas.microsoft.com/office/drawing/2014/main" id="{0440FC07-F346-E94C-ACC5-0F20ACA86CC1}"/>
              </a:ext>
            </a:extLst>
          </p:cNvPr>
          <p:cNvSpPr txBox="1"/>
          <p:nvPr/>
        </p:nvSpPr>
        <p:spPr>
          <a:xfrm>
            <a:off x="6882063" y="2996365"/>
            <a:ext cx="1311443" cy="507831"/>
          </a:xfrm>
          <a:prstGeom prst="rect">
            <a:avLst/>
          </a:prstGeom>
          <a:noFill/>
        </p:spPr>
        <p:txBody>
          <a:bodyPr wrap="square" rtlCol="0">
            <a:spAutoFit/>
          </a:bodyPr>
          <a:lstStyle/>
          <a:p>
            <a:pPr algn="ctr"/>
            <a:r>
              <a:rPr lang="en-GB" sz="1350" dirty="0">
                <a:solidFill>
                  <a:srgbClr val="0070C0"/>
                </a:solidFill>
              </a:rPr>
              <a:t>Staff Engagement</a:t>
            </a:r>
          </a:p>
        </p:txBody>
      </p:sp>
      <p:sp>
        <p:nvSpPr>
          <p:cNvPr id="12" name="TextBox 11">
            <a:extLst>
              <a:ext uri="{FF2B5EF4-FFF2-40B4-BE49-F238E27FC236}">
                <a16:creationId xmlns="" xmlns:a16="http://schemas.microsoft.com/office/drawing/2014/main" id="{9BAA4BA6-CCC7-C44A-970E-2F118B273C6A}"/>
              </a:ext>
            </a:extLst>
          </p:cNvPr>
          <p:cNvSpPr txBox="1"/>
          <p:nvPr/>
        </p:nvSpPr>
        <p:spPr>
          <a:xfrm>
            <a:off x="2224804" y="3005650"/>
            <a:ext cx="1120478" cy="507831"/>
          </a:xfrm>
          <a:prstGeom prst="rect">
            <a:avLst/>
          </a:prstGeom>
          <a:noFill/>
        </p:spPr>
        <p:txBody>
          <a:bodyPr wrap="square" rtlCol="0">
            <a:spAutoFit/>
          </a:bodyPr>
          <a:lstStyle/>
          <a:p>
            <a:pPr algn="ctr"/>
            <a:r>
              <a:rPr lang="en-GB" sz="1350" dirty="0" smtClean="0">
                <a:solidFill>
                  <a:srgbClr val="0070C0"/>
                </a:solidFill>
              </a:rPr>
              <a:t>System/trust </a:t>
            </a:r>
            <a:r>
              <a:rPr lang="en-GB" sz="1350" dirty="0">
                <a:solidFill>
                  <a:srgbClr val="0070C0"/>
                </a:solidFill>
              </a:rPr>
              <a:t>Leadership</a:t>
            </a:r>
          </a:p>
        </p:txBody>
      </p:sp>
      <p:sp>
        <p:nvSpPr>
          <p:cNvPr id="13" name="TextBox 12">
            <a:extLst>
              <a:ext uri="{FF2B5EF4-FFF2-40B4-BE49-F238E27FC236}">
                <a16:creationId xmlns="" xmlns:a16="http://schemas.microsoft.com/office/drawing/2014/main" id="{627435AC-9BF2-1B4E-A353-69B6D12E4A6A}"/>
              </a:ext>
            </a:extLst>
          </p:cNvPr>
          <p:cNvSpPr txBox="1"/>
          <p:nvPr/>
        </p:nvSpPr>
        <p:spPr>
          <a:xfrm>
            <a:off x="5787190" y="4657470"/>
            <a:ext cx="1376111" cy="507831"/>
          </a:xfrm>
          <a:prstGeom prst="rect">
            <a:avLst/>
          </a:prstGeom>
          <a:noFill/>
        </p:spPr>
        <p:txBody>
          <a:bodyPr wrap="square" rtlCol="0">
            <a:spAutoFit/>
          </a:bodyPr>
          <a:lstStyle/>
          <a:p>
            <a:pPr algn="ctr"/>
            <a:r>
              <a:rPr lang="en-GB" sz="1350" dirty="0">
                <a:solidFill>
                  <a:srgbClr val="0070C0"/>
                </a:solidFill>
              </a:rPr>
              <a:t>Finance &amp; Use of Resources</a:t>
            </a:r>
          </a:p>
        </p:txBody>
      </p:sp>
      <p:sp>
        <p:nvSpPr>
          <p:cNvPr id="14" name="TextBox 13">
            <a:extLst>
              <a:ext uri="{FF2B5EF4-FFF2-40B4-BE49-F238E27FC236}">
                <a16:creationId xmlns="" xmlns:a16="http://schemas.microsoft.com/office/drawing/2014/main" id="{AC4E3D23-9740-174F-9421-0B4EE788096D}"/>
              </a:ext>
            </a:extLst>
          </p:cNvPr>
          <p:cNvSpPr txBox="1"/>
          <p:nvPr/>
        </p:nvSpPr>
        <p:spPr>
          <a:xfrm>
            <a:off x="2879058" y="4657470"/>
            <a:ext cx="1395161" cy="715581"/>
          </a:xfrm>
          <a:prstGeom prst="rect">
            <a:avLst/>
          </a:prstGeom>
          <a:noFill/>
        </p:spPr>
        <p:txBody>
          <a:bodyPr wrap="square" rtlCol="0">
            <a:spAutoFit/>
          </a:bodyPr>
          <a:lstStyle/>
          <a:p>
            <a:pPr algn="ctr"/>
            <a:r>
              <a:rPr lang="en-GB" sz="1350" dirty="0">
                <a:solidFill>
                  <a:srgbClr val="0070C0"/>
                </a:solidFill>
              </a:rPr>
              <a:t>Transformation &amp; Strategy Delivery</a:t>
            </a:r>
          </a:p>
        </p:txBody>
      </p:sp>
    </p:spTree>
    <p:extLst>
      <p:ext uri="{BB962C8B-B14F-4D97-AF65-F5344CB8AC3E}">
        <p14:creationId xmlns:p14="http://schemas.microsoft.com/office/powerpoint/2010/main" xmlns="" val="437968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1114425"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38163" y="2476500"/>
            <a:ext cx="1533525" cy="1543050"/>
            <a:chOff x="2019300" y="2400300"/>
            <a:chExt cx="2044700" cy="2057400"/>
          </a:xfrm>
        </p:grpSpPr>
        <p:sp>
          <p:nvSpPr>
            <p:cNvPr id="7" name="Oval 6"/>
            <p:cNvSpPr/>
            <p:nvPr/>
          </p:nvSpPr>
          <p:spPr>
            <a:xfrm>
              <a:off x="2019300" y="2400300"/>
              <a:ext cx="2044700" cy="2057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120900" y="2527300"/>
              <a:ext cx="1841500" cy="180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750935" y="2996365"/>
            <a:ext cx="1104900" cy="646331"/>
          </a:xfrm>
          <a:prstGeom prst="rect">
            <a:avLst/>
          </a:prstGeom>
          <a:noFill/>
        </p:spPr>
        <p:txBody>
          <a:bodyPr wrap="square" rtlCol="0">
            <a:spAutoFit/>
          </a:bodyPr>
          <a:lstStyle/>
          <a:p>
            <a:pPr algn="ctr"/>
            <a:r>
              <a:rPr lang="en-GB" sz="1200" b="1" dirty="0">
                <a:solidFill>
                  <a:schemeClr val="bg1"/>
                </a:solidFill>
              </a:rPr>
              <a:t>LAS Quality Road to Outstanding</a:t>
            </a:r>
          </a:p>
        </p:txBody>
      </p:sp>
      <p:sp>
        <p:nvSpPr>
          <p:cNvPr id="2" name="TextBox 1">
            <a:extLst>
              <a:ext uri="{FF2B5EF4-FFF2-40B4-BE49-F238E27FC236}">
                <a16:creationId xmlns="" xmlns:a16="http://schemas.microsoft.com/office/drawing/2014/main" id="{94A156D1-6844-934E-A6F9-0CC63113E487}"/>
              </a:ext>
            </a:extLst>
          </p:cNvPr>
          <p:cNvSpPr txBox="1"/>
          <p:nvPr/>
        </p:nvSpPr>
        <p:spPr>
          <a:xfrm>
            <a:off x="2411760" y="692696"/>
            <a:ext cx="6101091" cy="4093428"/>
          </a:xfrm>
          <a:prstGeom prst="rect">
            <a:avLst/>
          </a:prstGeom>
          <a:noFill/>
        </p:spPr>
        <p:txBody>
          <a:bodyPr wrap="square" rtlCol="0">
            <a:spAutoFit/>
          </a:bodyPr>
          <a:lstStyle/>
          <a:p>
            <a:r>
              <a:rPr lang="en-GB" sz="2000" dirty="0">
                <a:solidFill>
                  <a:srgbClr val="0070C0"/>
                </a:solidFill>
              </a:rPr>
              <a:t>To make the journey from Good to Outstanding </a:t>
            </a:r>
            <a:r>
              <a:rPr lang="en-GB" sz="2000" dirty="0" smtClean="0">
                <a:solidFill>
                  <a:srgbClr val="0070C0"/>
                </a:solidFill>
              </a:rPr>
              <a:t>we will:</a:t>
            </a:r>
            <a:endParaRPr lang="en-GB" sz="2000" dirty="0">
              <a:solidFill>
                <a:srgbClr val="0070C0"/>
              </a:solidFill>
            </a:endParaRPr>
          </a:p>
          <a:p>
            <a:endParaRPr lang="en-GB" sz="2000" dirty="0">
              <a:solidFill>
                <a:srgbClr val="0070C0"/>
              </a:solidFill>
            </a:endParaRPr>
          </a:p>
          <a:p>
            <a:pPr marL="214313" indent="-214313">
              <a:buFont typeface="Arial" panose="020B0604020202020204" pitchFamily="34" charset="0"/>
              <a:buChar char="•"/>
            </a:pPr>
            <a:r>
              <a:rPr lang="en-GB" sz="2000" dirty="0" smtClean="0">
                <a:solidFill>
                  <a:srgbClr val="0070C0"/>
                </a:solidFill>
              </a:rPr>
              <a:t>Continue to accept </a:t>
            </a:r>
            <a:r>
              <a:rPr lang="en-GB" sz="2000" dirty="0">
                <a:solidFill>
                  <a:srgbClr val="0070C0"/>
                </a:solidFill>
              </a:rPr>
              <a:t>the challenge at Executive level and across the Trust</a:t>
            </a:r>
          </a:p>
          <a:p>
            <a:pPr marL="214313" indent="-214313">
              <a:buFont typeface="Arial" panose="020B0604020202020204" pitchFamily="34" charset="0"/>
              <a:buChar char="•"/>
            </a:pPr>
            <a:r>
              <a:rPr lang="en-GB" sz="2000" dirty="0" smtClean="0">
                <a:solidFill>
                  <a:srgbClr val="0070C0"/>
                </a:solidFill>
              </a:rPr>
              <a:t>Prioritise our activity and allocated </a:t>
            </a:r>
            <a:r>
              <a:rPr lang="en-GB" sz="2000" dirty="0">
                <a:solidFill>
                  <a:srgbClr val="0070C0"/>
                </a:solidFill>
              </a:rPr>
              <a:t>resources to </a:t>
            </a:r>
            <a:r>
              <a:rPr lang="en-GB" sz="2000" dirty="0" smtClean="0">
                <a:solidFill>
                  <a:srgbClr val="0070C0"/>
                </a:solidFill>
              </a:rPr>
              <a:t> achievement based on revised gap analysis</a:t>
            </a:r>
            <a:endParaRPr lang="en-GB" sz="2000" dirty="0">
              <a:solidFill>
                <a:srgbClr val="0070C0"/>
              </a:solidFill>
            </a:endParaRPr>
          </a:p>
          <a:p>
            <a:pPr marL="214313" indent="-214313">
              <a:buFont typeface="Arial" panose="020B0604020202020204" pitchFamily="34" charset="0"/>
              <a:buChar char="•"/>
            </a:pPr>
            <a:r>
              <a:rPr lang="en-GB" sz="2000" dirty="0" smtClean="0">
                <a:solidFill>
                  <a:srgbClr val="0070C0"/>
                </a:solidFill>
              </a:rPr>
              <a:t>Manage </a:t>
            </a:r>
            <a:r>
              <a:rPr lang="en-GB" sz="2000" dirty="0">
                <a:solidFill>
                  <a:srgbClr val="0070C0"/>
                </a:solidFill>
              </a:rPr>
              <a:t>delivery dependencies effectively</a:t>
            </a:r>
          </a:p>
          <a:p>
            <a:pPr marL="214313" indent="-214313">
              <a:buFont typeface="Arial" panose="020B0604020202020204" pitchFamily="34" charset="0"/>
              <a:buChar char="•"/>
            </a:pPr>
            <a:r>
              <a:rPr lang="en-GB" sz="2000" dirty="0">
                <a:solidFill>
                  <a:srgbClr val="0070C0"/>
                </a:solidFill>
              </a:rPr>
              <a:t>Fully deliver the Quality Improvement </a:t>
            </a:r>
            <a:r>
              <a:rPr lang="en-GB" sz="2000" dirty="0" smtClean="0">
                <a:solidFill>
                  <a:srgbClr val="0070C0"/>
                </a:solidFill>
              </a:rPr>
              <a:t>Plan – One Plan</a:t>
            </a:r>
            <a:endParaRPr lang="en-GB" sz="2000" dirty="0">
              <a:solidFill>
                <a:srgbClr val="0070C0"/>
              </a:solidFill>
            </a:endParaRPr>
          </a:p>
          <a:p>
            <a:pPr marL="214313" indent="-214313">
              <a:buFont typeface="Arial" panose="020B0604020202020204" pitchFamily="34" charset="0"/>
              <a:buChar char="•"/>
            </a:pPr>
            <a:r>
              <a:rPr lang="en-GB" sz="2000" dirty="0">
                <a:solidFill>
                  <a:srgbClr val="0070C0"/>
                </a:solidFill>
              </a:rPr>
              <a:t>Deliver on the Trust Strategy and Transformation Programmes which support the journey to </a:t>
            </a:r>
            <a:r>
              <a:rPr lang="en-GB" sz="2000" dirty="0" smtClean="0">
                <a:solidFill>
                  <a:srgbClr val="0070C0"/>
                </a:solidFill>
              </a:rPr>
              <a:t>Outstanding</a:t>
            </a:r>
          </a:p>
          <a:p>
            <a:pPr marL="214313" indent="-214313">
              <a:buFont typeface="Arial" panose="020B0604020202020204" pitchFamily="34" charset="0"/>
              <a:buChar char="•"/>
            </a:pPr>
            <a:r>
              <a:rPr lang="en-GB" sz="2000" dirty="0" smtClean="0">
                <a:solidFill>
                  <a:srgbClr val="0070C0"/>
                </a:solidFill>
              </a:rPr>
              <a:t>Embed QI build capacity and capability</a:t>
            </a:r>
          </a:p>
          <a:p>
            <a:pPr marL="214313" indent="-214313">
              <a:buFont typeface="Arial" panose="020B0604020202020204" pitchFamily="34" charset="0"/>
              <a:buChar char="•"/>
            </a:pPr>
            <a:r>
              <a:rPr lang="en-GB" sz="2000" dirty="0" smtClean="0">
                <a:solidFill>
                  <a:srgbClr val="0070C0"/>
                </a:solidFill>
              </a:rPr>
              <a:t>Continue to develop quality assurance processes</a:t>
            </a:r>
          </a:p>
          <a:p>
            <a:pPr marL="214313" indent="-214313">
              <a:buFont typeface="Arial" panose="020B0604020202020204" pitchFamily="34" charset="0"/>
              <a:buChar char="•"/>
            </a:pPr>
            <a:r>
              <a:rPr lang="en-GB" sz="2000" dirty="0" smtClean="0">
                <a:solidFill>
                  <a:srgbClr val="0070C0"/>
                </a:solidFill>
              </a:rPr>
              <a:t>Leadership development, cultural change focus</a:t>
            </a:r>
            <a:endParaRPr lang="en-GB" sz="2000" dirty="0">
              <a:solidFill>
                <a:srgbClr val="0070C0"/>
              </a:solidFill>
            </a:endParaRPr>
          </a:p>
        </p:txBody>
      </p:sp>
    </p:spTree>
    <p:extLst>
      <p:ext uri="{BB962C8B-B14F-4D97-AF65-F5344CB8AC3E}">
        <p14:creationId xmlns:p14="http://schemas.microsoft.com/office/powerpoint/2010/main" xmlns="" val="124252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a:xfrm>
            <a:off x="35719" y="-847724"/>
            <a:ext cx="8929688" cy="469178"/>
          </a:xfrm>
        </p:spPr>
        <p:txBody>
          <a:bodyPr/>
          <a:lstStyle/>
          <a:p>
            <a:pPr algn="l" eaLnBrk="1" hangingPunct="1"/>
            <a:r>
              <a:rPr lang="en-US" altLang="en-US" sz="2400" b="1" dirty="0" smtClean="0">
                <a:solidFill>
                  <a:schemeClr val="tx2"/>
                </a:solidFill>
              </a:rPr>
              <a:t/>
            </a:r>
            <a:br>
              <a:rPr lang="en-US" altLang="en-US" sz="2400" b="1" dirty="0" smtClean="0">
                <a:solidFill>
                  <a:schemeClr val="tx2"/>
                </a:solidFill>
              </a:rPr>
            </a:br>
            <a:r>
              <a:rPr lang="en-US" altLang="en-US" sz="2400" b="1" dirty="0" smtClean="0">
                <a:solidFill>
                  <a:schemeClr val="tx2"/>
                </a:solidFill>
              </a:rPr>
              <a:t> QI capability model for LAS – by staff group and role</a:t>
            </a:r>
          </a:p>
        </p:txBody>
      </p:sp>
      <p:sp>
        <p:nvSpPr>
          <p:cNvPr id="46093" name="Rectangle 13"/>
          <p:cNvSpPr>
            <a:spLocks noChangeArrowheads="1"/>
          </p:cNvSpPr>
          <p:nvPr>
            <p:custDataLst>
              <p:tags r:id="rId1"/>
            </p:custDataLst>
          </p:nvPr>
        </p:nvSpPr>
        <p:spPr bwMode="auto">
          <a:xfrm>
            <a:off x="3203575" y="541338"/>
            <a:ext cx="5842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dirty="0" smtClean="0">
                <a:solidFill>
                  <a:prstClr val="black"/>
                </a:solidFill>
                <a:cs typeface="+mn-cs"/>
              </a:rPr>
              <a:t>Total</a:t>
            </a:r>
          </a:p>
          <a:p>
            <a:pPr algn="ctr" eaLnBrk="1" fontAlgn="auto" hangingPunct="1">
              <a:spcBef>
                <a:spcPts val="0"/>
              </a:spcBef>
              <a:spcAft>
                <a:spcPts val="0"/>
              </a:spcAft>
              <a:defRPr/>
            </a:pPr>
            <a:r>
              <a:rPr lang="en-US" altLang="en-US" sz="1200" b="1" dirty="0" smtClean="0">
                <a:solidFill>
                  <a:prstClr val="black"/>
                </a:solidFill>
                <a:cs typeface="+mn-cs"/>
              </a:rPr>
              <a:t>potential</a:t>
            </a:r>
            <a:endParaRPr lang="en-US" altLang="en-US" sz="1200" b="1" dirty="0">
              <a:solidFill>
                <a:prstClr val="black"/>
              </a:solidFill>
              <a:cs typeface="+mn-cs"/>
            </a:endParaRPr>
          </a:p>
        </p:txBody>
      </p:sp>
      <p:sp>
        <p:nvSpPr>
          <p:cNvPr id="46100" name="Rectangle 20"/>
          <p:cNvSpPr>
            <a:spLocks noChangeArrowheads="1"/>
          </p:cNvSpPr>
          <p:nvPr>
            <p:custDataLst>
              <p:tags r:id="rId2"/>
            </p:custDataLst>
          </p:nvPr>
        </p:nvSpPr>
        <p:spPr bwMode="auto">
          <a:xfrm>
            <a:off x="3221038" y="928688"/>
            <a:ext cx="557212" cy="287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a:solidFill>
                  <a:prstClr val="black"/>
                </a:solidFill>
                <a:cs typeface="+mn-cs"/>
              </a:rPr>
              <a:t>5</a:t>
            </a:r>
            <a:r>
              <a:rPr lang="en-US" altLang="en-US" sz="1200" dirty="0" smtClean="0">
                <a:solidFill>
                  <a:prstClr val="black"/>
                </a:solidFill>
                <a:cs typeface="+mn-cs"/>
              </a:rPr>
              <a:t>,000</a:t>
            </a:r>
            <a:endParaRPr lang="en-US" altLang="en-US" sz="1200" dirty="0">
              <a:solidFill>
                <a:prstClr val="black"/>
              </a:solidFill>
              <a:cs typeface="+mn-cs"/>
            </a:endParaRPr>
          </a:p>
        </p:txBody>
      </p:sp>
      <p:sp>
        <p:nvSpPr>
          <p:cNvPr id="46101" name="Rectangle 21"/>
          <p:cNvSpPr>
            <a:spLocks noChangeArrowheads="1"/>
          </p:cNvSpPr>
          <p:nvPr>
            <p:custDataLst>
              <p:tags r:id="rId3"/>
            </p:custDataLst>
          </p:nvPr>
        </p:nvSpPr>
        <p:spPr bwMode="auto">
          <a:xfrm>
            <a:off x="4732338" y="928688"/>
            <a:ext cx="2071687"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Introduction to improvement &amp; model for improvement</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Identifying issues, developing &amp; testing ideas</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Measurement &amp; variation</a:t>
            </a:r>
          </a:p>
        </p:txBody>
      </p:sp>
      <p:cxnSp>
        <p:nvCxnSpPr>
          <p:cNvPr id="39" name="Straight Connector 38"/>
          <p:cNvCxnSpPr/>
          <p:nvPr/>
        </p:nvCxnSpPr>
        <p:spPr>
          <a:xfrm>
            <a:off x="3232150" y="922338"/>
            <a:ext cx="5911850" cy="0"/>
          </a:xfrm>
          <a:prstGeom prst="line">
            <a:avLst/>
          </a:prstGeom>
          <a:ln/>
        </p:spPr>
        <p:style>
          <a:lnRef idx="1">
            <a:schemeClr val="dk1"/>
          </a:lnRef>
          <a:fillRef idx="0">
            <a:schemeClr val="dk1"/>
          </a:fillRef>
          <a:effectRef idx="0">
            <a:schemeClr val="dk1"/>
          </a:effectRef>
          <a:fontRef idx="minor">
            <a:schemeClr val="tx1"/>
          </a:fontRef>
        </p:style>
      </p:cxnSp>
      <p:sp>
        <p:nvSpPr>
          <p:cNvPr id="54" name="Rectangle 13"/>
          <p:cNvSpPr>
            <a:spLocks noChangeArrowheads="1"/>
          </p:cNvSpPr>
          <p:nvPr>
            <p:custDataLst>
              <p:tags r:id="rId4"/>
            </p:custDataLst>
          </p:nvPr>
        </p:nvSpPr>
        <p:spPr bwMode="auto">
          <a:xfrm>
            <a:off x="4722813" y="720725"/>
            <a:ext cx="2081212"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b="1" dirty="0" smtClean="0">
                <a:solidFill>
                  <a:prstClr val="black"/>
                </a:solidFill>
                <a:cs typeface="+mn-cs"/>
              </a:rPr>
              <a:t>Knowledge/skills needed</a:t>
            </a:r>
            <a:endParaRPr lang="en-US" altLang="en-US" sz="1200" b="1" dirty="0">
              <a:solidFill>
                <a:prstClr val="black"/>
              </a:solidFill>
              <a:cs typeface="+mn-cs"/>
            </a:endParaRPr>
          </a:p>
        </p:txBody>
      </p:sp>
      <p:sp>
        <p:nvSpPr>
          <p:cNvPr id="47" name="Isosceles Triangle 46"/>
          <p:cNvSpPr/>
          <p:nvPr/>
        </p:nvSpPr>
        <p:spPr>
          <a:xfrm rot="10800000">
            <a:off x="21864" y="1181823"/>
            <a:ext cx="3778251" cy="4465637"/>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9" name="Isosceles Triangle 48"/>
          <p:cNvSpPr/>
          <p:nvPr/>
        </p:nvSpPr>
        <p:spPr>
          <a:xfrm rot="10800000">
            <a:off x="128229" y="2293937"/>
            <a:ext cx="2519362" cy="3381375"/>
          </a:xfrm>
          <a:prstGeom prst="triangle">
            <a:avLst>
              <a:gd name="adj" fmla="val 4968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solidFill>
                <a:prstClr val="white"/>
              </a:solidFill>
            </a:endParaRPr>
          </a:p>
        </p:txBody>
      </p:sp>
      <p:sp>
        <p:nvSpPr>
          <p:cNvPr id="21514" name="TextBox 49"/>
          <p:cNvSpPr txBox="1">
            <a:spLocks noChangeArrowheads="1"/>
          </p:cNvSpPr>
          <p:nvPr/>
        </p:nvSpPr>
        <p:spPr bwMode="auto">
          <a:xfrm rot="4097427">
            <a:off x="-187325" y="3789363"/>
            <a:ext cx="1552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solidFill>
                  <a:srgbClr val="000000"/>
                </a:solidFill>
                <a:latin typeface="Arial" panose="020B0604020202020204" pitchFamily="34" charset="0"/>
              </a:rPr>
              <a:t>5. Experts</a:t>
            </a:r>
          </a:p>
        </p:txBody>
      </p:sp>
      <p:sp>
        <p:nvSpPr>
          <p:cNvPr id="21515" name="TextBox 55"/>
          <p:cNvSpPr txBox="1">
            <a:spLocks noChangeArrowheads="1"/>
          </p:cNvSpPr>
          <p:nvPr/>
        </p:nvSpPr>
        <p:spPr bwMode="auto">
          <a:xfrm rot="-4012775">
            <a:off x="972345" y="4876006"/>
            <a:ext cx="15541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solidFill>
                  <a:srgbClr val="000000"/>
                </a:solidFill>
                <a:latin typeface="Arial" panose="020B0604020202020204" pitchFamily="34" charset="0"/>
              </a:rPr>
              <a:t>5. Experts</a:t>
            </a:r>
          </a:p>
        </p:txBody>
      </p:sp>
      <p:cxnSp>
        <p:nvCxnSpPr>
          <p:cNvPr id="58" name="Straight Connector 57"/>
          <p:cNvCxnSpPr/>
          <p:nvPr/>
        </p:nvCxnSpPr>
        <p:spPr>
          <a:xfrm>
            <a:off x="876300" y="4248150"/>
            <a:ext cx="10080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87375" y="3468688"/>
            <a:ext cx="158432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14325" y="2771775"/>
            <a:ext cx="213042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519" name="TextBox 60"/>
          <p:cNvSpPr txBox="1">
            <a:spLocks noChangeArrowheads="1"/>
          </p:cNvSpPr>
          <p:nvPr/>
        </p:nvSpPr>
        <p:spPr bwMode="auto">
          <a:xfrm>
            <a:off x="623888" y="2249488"/>
            <a:ext cx="1565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dirty="0">
                <a:solidFill>
                  <a:srgbClr val="000000"/>
                </a:solidFill>
                <a:latin typeface="Arial" panose="020B0604020202020204" pitchFamily="34" charset="0"/>
              </a:rPr>
              <a:t>1. Front line staff</a:t>
            </a:r>
          </a:p>
        </p:txBody>
      </p:sp>
      <p:sp>
        <p:nvSpPr>
          <p:cNvPr id="21520" name="TextBox 61"/>
          <p:cNvSpPr txBox="1">
            <a:spLocks noChangeArrowheads="1"/>
          </p:cNvSpPr>
          <p:nvPr/>
        </p:nvSpPr>
        <p:spPr bwMode="auto">
          <a:xfrm>
            <a:off x="573088" y="2752725"/>
            <a:ext cx="15271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solidFill>
                  <a:srgbClr val="000000"/>
                </a:solidFill>
                <a:latin typeface="Arial" panose="020B0604020202020204" pitchFamily="34" charset="0"/>
              </a:rPr>
              <a:t>2. Clinical &amp; operational leaders</a:t>
            </a:r>
          </a:p>
        </p:txBody>
      </p:sp>
      <p:sp>
        <p:nvSpPr>
          <p:cNvPr id="21521" name="TextBox 62"/>
          <p:cNvSpPr txBox="1">
            <a:spLocks noChangeArrowheads="1"/>
          </p:cNvSpPr>
          <p:nvPr/>
        </p:nvSpPr>
        <p:spPr bwMode="auto">
          <a:xfrm>
            <a:off x="644525" y="3687763"/>
            <a:ext cx="14065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solidFill>
                  <a:srgbClr val="000000"/>
                </a:solidFill>
                <a:latin typeface="Arial" panose="020B0604020202020204" pitchFamily="34" charset="0"/>
              </a:rPr>
              <a:t>3. Coaches*</a:t>
            </a:r>
          </a:p>
        </p:txBody>
      </p:sp>
      <p:sp>
        <p:nvSpPr>
          <p:cNvPr id="21522" name="TextBox 63"/>
          <p:cNvSpPr txBox="1">
            <a:spLocks noChangeArrowheads="1"/>
          </p:cNvSpPr>
          <p:nvPr/>
        </p:nvSpPr>
        <p:spPr bwMode="auto">
          <a:xfrm>
            <a:off x="679450" y="4356100"/>
            <a:ext cx="1406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solidFill>
                  <a:srgbClr val="000000"/>
                </a:solidFill>
                <a:latin typeface="Arial" panose="020B0604020202020204" pitchFamily="34" charset="0"/>
              </a:rPr>
              <a:t>4. Exec &amp;</a:t>
            </a:r>
          </a:p>
          <a:p>
            <a:pPr algn="ctr">
              <a:spcBef>
                <a:spcPct val="0"/>
              </a:spcBef>
              <a:buFontTx/>
              <a:buNone/>
            </a:pPr>
            <a:r>
              <a:rPr lang="en-GB" altLang="en-US" sz="1400" b="1">
                <a:solidFill>
                  <a:srgbClr val="000000"/>
                </a:solidFill>
                <a:latin typeface="Arial" panose="020B0604020202020204" pitchFamily="34" charset="0"/>
              </a:rPr>
              <a:t>Board</a:t>
            </a:r>
          </a:p>
        </p:txBody>
      </p:sp>
      <p:cxnSp>
        <p:nvCxnSpPr>
          <p:cNvPr id="65" name="Straight Arrow Connector 64"/>
          <p:cNvCxnSpPr>
            <a:stCxn id="46100" idx="1"/>
          </p:cNvCxnSpPr>
          <p:nvPr/>
        </p:nvCxnSpPr>
        <p:spPr>
          <a:xfrm flipH="1">
            <a:off x="1549400" y="1073150"/>
            <a:ext cx="1671638" cy="1193800"/>
          </a:xfrm>
          <a:prstGeom prst="straightConnector1">
            <a:avLst/>
          </a:prstGeom>
          <a:ln w="38100">
            <a:solidFill>
              <a:schemeClr val="accent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6" name="Straight Arrow Connector 65"/>
          <p:cNvCxnSpPr>
            <a:stCxn id="74" idx="1"/>
          </p:cNvCxnSpPr>
          <p:nvPr/>
        </p:nvCxnSpPr>
        <p:spPr>
          <a:xfrm flipH="1">
            <a:off x="1779588" y="2133600"/>
            <a:ext cx="1441450" cy="790575"/>
          </a:xfrm>
          <a:prstGeom prst="straightConnector1">
            <a:avLst/>
          </a:prstGeom>
          <a:ln w="38100">
            <a:solidFill>
              <a:schemeClr val="accent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a:stCxn id="82" idx="1"/>
          </p:cNvCxnSpPr>
          <p:nvPr/>
        </p:nvCxnSpPr>
        <p:spPr>
          <a:xfrm flipH="1">
            <a:off x="1658938" y="3357563"/>
            <a:ext cx="1562100" cy="468312"/>
          </a:xfrm>
          <a:prstGeom prst="straightConnector1">
            <a:avLst/>
          </a:prstGeom>
          <a:ln w="38100">
            <a:solidFill>
              <a:schemeClr val="accent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86" idx="1"/>
          </p:cNvCxnSpPr>
          <p:nvPr/>
        </p:nvCxnSpPr>
        <p:spPr>
          <a:xfrm flipH="1">
            <a:off x="1709738" y="4316413"/>
            <a:ext cx="1511300" cy="174625"/>
          </a:xfrm>
          <a:prstGeom prst="straightConnector1">
            <a:avLst/>
          </a:prstGeom>
          <a:ln w="38100">
            <a:solidFill>
              <a:schemeClr val="accent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9" name="Straight Arrow Connector 68"/>
          <p:cNvCxnSpPr>
            <a:stCxn id="90" idx="1"/>
          </p:cNvCxnSpPr>
          <p:nvPr/>
        </p:nvCxnSpPr>
        <p:spPr>
          <a:xfrm flipH="1" flipV="1">
            <a:off x="1549400" y="5483225"/>
            <a:ext cx="1671638" cy="33338"/>
          </a:xfrm>
          <a:prstGeom prst="straightConnector1">
            <a:avLst/>
          </a:prstGeom>
          <a:ln w="38100">
            <a:solidFill>
              <a:schemeClr val="accent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sp>
        <p:nvSpPr>
          <p:cNvPr id="70" name="Rectangle 13"/>
          <p:cNvSpPr>
            <a:spLocks noChangeArrowheads="1"/>
          </p:cNvSpPr>
          <p:nvPr>
            <p:custDataLst>
              <p:tags r:id="rId5"/>
            </p:custDataLst>
          </p:nvPr>
        </p:nvSpPr>
        <p:spPr bwMode="auto">
          <a:xfrm>
            <a:off x="3916363" y="385763"/>
            <a:ext cx="5842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dirty="0" smtClean="0">
                <a:solidFill>
                  <a:prstClr val="black"/>
                </a:solidFill>
                <a:cs typeface="+mn-cs"/>
              </a:rPr>
              <a:t>Eventual</a:t>
            </a:r>
          </a:p>
          <a:p>
            <a:pPr algn="ctr" eaLnBrk="1" fontAlgn="auto" hangingPunct="1">
              <a:spcBef>
                <a:spcPts val="0"/>
              </a:spcBef>
              <a:spcAft>
                <a:spcPts val="0"/>
              </a:spcAft>
              <a:defRPr/>
            </a:pPr>
            <a:r>
              <a:rPr lang="en-US" altLang="en-US" sz="1200" b="1" dirty="0">
                <a:solidFill>
                  <a:prstClr val="black"/>
                </a:solidFill>
                <a:cs typeface="+mn-cs"/>
              </a:rPr>
              <a:t>c</a:t>
            </a:r>
            <a:r>
              <a:rPr lang="en-US" altLang="en-US" sz="1200" b="1" dirty="0" smtClean="0">
                <a:solidFill>
                  <a:prstClr val="black"/>
                </a:solidFill>
                <a:cs typeface="+mn-cs"/>
              </a:rPr>
              <a:t>overage</a:t>
            </a:r>
          </a:p>
          <a:p>
            <a:pPr algn="ctr" eaLnBrk="1" fontAlgn="auto" hangingPunct="1">
              <a:spcBef>
                <a:spcPts val="0"/>
              </a:spcBef>
              <a:spcAft>
                <a:spcPts val="0"/>
              </a:spcAft>
              <a:defRPr/>
            </a:pPr>
            <a:r>
              <a:rPr lang="en-US" altLang="en-US" sz="1200" b="1" dirty="0" smtClean="0">
                <a:solidFill>
                  <a:prstClr val="black"/>
                </a:solidFill>
                <a:cs typeface="+mn-cs"/>
              </a:rPr>
              <a:t>needed</a:t>
            </a:r>
            <a:endParaRPr lang="en-US" altLang="en-US" sz="1200" b="1" dirty="0">
              <a:solidFill>
                <a:prstClr val="black"/>
              </a:solidFill>
              <a:cs typeface="+mn-cs"/>
            </a:endParaRPr>
          </a:p>
        </p:txBody>
      </p:sp>
      <p:sp>
        <p:nvSpPr>
          <p:cNvPr id="71" name="Rectangle 20"/>
          <p:cNvSpPr>
            <a:spLocks noChangeArrowheads="1"/>
          </p:cNvSpPr>
          <p:nvPr>
            <p:custDataLst>
              <p:tags r:id="rId6"/>
            </p:custDataLst>
          </p:nvPr>
        </p:nvSpPr>
        <p:spPr bwMode="auto">
          <a:xfrm>
            <a:off x="3868738" y="928688"/>
            <a:ext cx="709612" cy="287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smtClean="0">
                <a:solidFill>
                  <a:prstClr val="black"/>
                </a:solidFill>
                <a:cs typeface="+mn-cs"/>
              </a:rPr>
              <a:t>100%</a:t>
            </a:r>
            <a:endParaRPr lang="en-US" altLang="en-US" sz="1200" dirty="0">
              <a:solidFill>
                <a:prstClr val="black"/>
              </a:solidFill>
              <a:cs typeface="+mn-cs"/>
            </a:endParaRPr>
          </a:p>
        </p:txBody>
      </p:sp>
      <p:sp>
        <p:nvSpPr>
          <p:cNvPr id="72" name="Rectangle 21"/>
          <p:cNvSpPr>
            <a:spLocks noChangeArrowheads="1"/>
          </p:cNvSpPr>
          <p:nvPr>
            <p:custDataLst>
              <p:tags r:id="rId7"/>
            </p:custDataLst>
          </p:nvPr>
        </p:nvSpPr>
        <p:spPr bwMode="auto">
          <a:xfrm>
            <a:off x="6889750" y="942975"/>
            <a:ext cx="2071688" cy="23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a:solidFill>
                  <a:prstClr val="black"/>
                </a:solidFill>
              </a:rPr>
              <a:t>Introductory </a:t>
            </a:r>
            <a:r>
              <a:rPr lang="en-US" altLang="en-US" sz="1200" dirty="0" smtClean="0">
                <a:solidFill>
                  <a:prstClr val="black"/>
                </a:solidFill>
              </a:rPr>
              <a:t>e-learning </a:t>
            </a:r>
            <a:r>
              <a:rPr lang="en-US" altLang="en-US" sz="1200" dirty="0">
                <a:solidFill>
                  <a:prstClr val="black"/>
                </a:solidFill>
              </a:rPr>
              <a:t>sessions (incl. at induction)</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rPr>
              <a:t>Online/self-accessed</a:t>
            </a:r>
          </a:p>
          <a:p>
            <a:pPr marL="171450" indent="-171450" eaLnBrk="1" fontAlgn="auto" hangingPunct="1">
              <a:spcBef>
                <a:spcPts val="0"/>
              </a:spcBef>
              <a:spcAft>
                <a:spcPts val="0"/>
              </a:spcAft>
              <a:buFont typeface="Arial" panose="020B0604020202020204" pitchFamily="34" charset="0"/>
              <a:buChar char="•"/>
              <a:defRPr/>
            </a:pPr>
            <a:endParaRPr lang="en-US" altLang="en-US" sz="1200" dirty="0">
              <a:solidFill>
                <a:prstClr val="black"/>
              </a:solidFill>
            </a:endParaRPr>
          </a:p>
          <a:p>
            <a:pPr marL="171450" indent="-171450" eaLnBrk="1" fontAlgn="auto" hangingPunct="1">
              <a:spcBef>
                <a:spcPts val="0"/>
              </a:spcBef>
              <a:spcAft>
                <a:spcPts val="0"/>
              </a:spcAft>
              <a:buFont typeface="Arial" panose="020B0604020202020204" pitchFamily="34" charset="0"/>
              <a:buChar char="•"/>
              <a:defRPr/>
            </a:pPr>
            <a:endParaRPr lang="en-US" altLang="en-US" sz="1200" dirty="0" smtClean="0">
              <a:solidFill>
                <a:prstClr val="black"/>
              </a:solidFill>
              <a:cs typeface="+mn-cs"/>
            </a:endParaRPr>
          </a:p>
          <a:p>
            <a:pPr marL="171450" indent="-171450" eaLnBrk="1" fontAlgn="auto" hangingPunct="1">
              <a:spcBef>
                <a:spcPts val="0"/>
              </a:spcBef>
              <a:spcAft>
                <a:spcPts val="0"/>
              </a:spcAft>
              <a:buFont typeface="Arial" panose="020B0604020202020204" pitchFamily="34" charset="0"/>
              <a:buChar char="•"/>
              <a:defRPr/>
            </a:pPr>
            <a:endParaRPr lang="en-US" altLang="en-US" sz="1200" dirty="0" smtClean="0">
              <a:solidFill>
                <a:prstClr val="black"/>
              </a:solidFill>
              <a:cs typeface="+mn-cs"/>
            </a:endParaRPr>
          </a:p>
          <a:p>
            <a:pPr marL="171450" indent="-171450" eaLnBrk="1" fontAlgn="auto" hangingPunct="1">
              <a:spcBef>
                <a:spcPts val="0"/>
              </a:spcBef>
              <a:spcAft>
                <a:spcPts val="0"/>
              </a:spcAft>
              <a:buFont typeface="Arial" panose="020B0604020202020204" pitchFamily="34" charset="0"/>
              <a:buChar char="•"/>
              <a:defRPr/>
            </a:pPr>
            <a:endParaRPr lang="en-US" altLang="en-US" sz="1200" dirty="0">
              <a:solidFill>
                <a:prstClr val="black"/>
              </a:solidFill>
            </a:endParaRPr>
          </a:p>
        </p:txBody>
      </p:sp>
      <p:sp>
        <p:nvSpPr>
          <p:cNvPr id="73" name="Rectangle 13"/>
          <p:cNvSpPr>
            <a:spLocks noChangeArrowheads="1"/>
          </p:cNvSpPr>
          <p:nvPr>
            <p:custDataLst>
              <p:tags r:id="rId8"/>
            </p:custDataLst>
          </p:nvPr>
        </p:nvSpPr>
        <p:spPr bwMode="auto">
          <a:xfrm>
            <a:off x="6883400" y="720725"/>
            <a:ext cx="2081213"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b="1" dirty="0" smtClean="0">
                <a:solidFill>
                  <a:prstClr val="black"/>
                </a:solidFill>
                <a:cs typeface="+mn-cs"/>
              </a:rPr>
              <a:t>What’s involved</a:t>
            </a:r>
            <a:endParaRPr lang="en-US" altLang="en-US" sz="1200" b="1" dirty="0">
              <a:solidFill>
                <a:prstClr val="black"/>
              </a:solidFill>
              <a:cs typeface="+mn-cs"/>
            </a:endParaRPr>
          </a:p>
        </p:txBody>
      </p:sp>
      <p:sp>
        <p:nvSpPr>
          <p:cNvPr id="74" name="Rectangle 20"/>
          <p:cNvSpPr>
            <a:spLocks noChangeArrowheads="1"/>
          </p:cNvSpPr>
          <p:nvPr>
            <p:custDataLst>
              <p:tags r:id="rId9"/>
            </p:custDataLst>
          </p:nvPr>
        </p:nvSpPr>
        <p:spPr bwMode="auto">
          <a:xfrm>
            <a:off x="3221038" y="1990725"/>
            <a:ext cx="557212"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a:solidFill>
                  <a:prstClr val="black"/>
                </a:solidFill>
                <a:cs typeface="+mn-cs"/>
              </a:rPr>
              <a:t>4</a:t>
            </a:r>
            <a:r>
              <a:rPr lang="en-US" altLang="en-US" sz="1200" dirty="0" smtClean="0">
                <a:solidFill>
                  <a:prstClr val="black"/>
                </a:solidFill>
                <a:cs typeface="+mn-cs"/>
              </a:rPr>
              <a:t>00</a:t>
            </a:r>
          </a:p>
          <a:p>
            <a:pPr algn="ctr" eaLnBrk="1" fontAlgn="auto" hangingPunct="1">
              <a:spcBef>
                <a:spcPts val="0"/>
              </a:spcBef>
              <a:spcAft>
                <a:spcPts val="0"/>
              </a:spcAft>
              <a:defRPr/>
            </a:pPr>
            <a:endParaRPr lang="en-US" altLang="en-US" sz="1200" dirty="0">
              <a:solidFill>
                <a:prstClr val="black"/>
              </a:solidFill>
              <a:cs typeface="+mn-cs"/>
            </a:endParaRPr>
          </a:p>
        </p:txBody>
      </p:sp>
      <p:sp>
        <p:nvSpPr>
          <p:cNvPr id="75" name="Rectangle 21"/>
          <p:cNvSpPr>
            <a:spLocks noChangeArrowheads="1"/>
          </p:cNvSpPr>
          <p:nvPr>
            <p:custDataLst>
              <p:tags r:id="rId10"/>
            </p:custDataLst>
          </p:nvPr>
        </p:nvSpPr>
        <p:spPr bwMode="auto">
          <a:xfrm>
            <a:off x="4732338" y="1990725"/>
            <a:ext cx="2071687"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Deeper understanding of improvement methods, variation and measurement</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Goal-setting, leading and managing for improvement</a:t>
            </a:r>
          </a:p>
        </p:txBody>
      </p:sp>
      <p:sp>
        <p:nvSpPr>
          <p:cNvPr id="76" name="Rectangle 20"/>
          <p:cNvSpPr>
            <a:spLocks noChangeArrowheads="1"/>
          </p:cNvSpPr>
          <p:nvPr>
            <p:custDataLst>
              <p:tags r:id="rId11"/>
            </p:custDataLst>
          </p:nvPr>
        </p:nvSpPr>
        <p:spPr bwMode="auto">
          <a:xfrm>
            <a:off x="3868738" y="1990725"/>
            <a:ext cx="709612"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smtClean="0">
                <a:solidFill>
                  <a:prstClr val="black"/>
                </a:solidFill>
                <a:cs typeface="+mn-cs"/>
              </a:rPr>
              <a:t>100</a:t>
            </a:r>
            <a:endParaRPr lang="en-US" altLang="en-US" sz="1200" dirty="0">
              <a:solidFill>
                <a:prstClr val="black"/>
              </a:solidFill>
              <a:cs typeface="+mn-cs"/>
            </a:endParaRPr>
          </a:p>
        </p:txBody>
      </p:sp>
      <p:sp>
        <p:nvSpPr>
          <p:cNvPr id="82" name="Rectangle 20"/>
          <p:cNvSpPr>
            <a:spLocks noChangeArrowheads="1"/>
          </p:cNvSpPr>
          <p:nvPr>
            <p:custDataLst>
              <p:tags r:id="rId12"/>
            </p:custDataLst>
          </p:nvPr>
        </p:nvSpPr>
        <p:spPr bwMode="auto">
          <a:xfrm>
            <a:off x="3221038" y="3213100"/>
            <a:ext cx="55721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smtClean="0">
                <a:solidFill>
                  <a:prstClr val="black"/>
                </a:solidFill>
                <a:cs typeface="+mn-cs"/>
              </a:rPr>
              <a:t>n/a</a:t>
            </a:r>
          </a:p>
          <a:p>
            <a:pPr algn="ctr" eaLnBrk="1" fontAlgn="auto" hangingPunct="1">
              <a:spcBef>
                <a:spcPts val="0"/>
              </a:spcBef>
              <a:spcAft>
                <a:spcPts val="0"/>
              </a:spcAft>
              <a:defRPr/>
            </a:pPr>
            <a:endParaRPr lang="en-US" altLang="en-US" sz="1200" dirty="0">
              <a:solidFill>
                <a:prstClr val="black"/>
              </a:solidFill>
              <a:cs typeface="+mn-cs"/>
            </a:endParaRPr>
          </a:p>
        </p:txBody>
      </p:sp>
      <p:sp>
        <p:nvSpPr>
          <p:cNvPr id="83" name="Rectangle 21"/>
          <p:cNvSpPr>
            <a:spLocks noChangeArrowheads="1"/>
          </p:cNvSpPr>
          <p:nvPr>
            <p:custDataLst>
              <p:tags r:id="rId13"/>
            </p:custDataLst>
          </p:nvPr>
        </p:nvSpPr>
        <p:spPr bwMode="auto">
          <a:xfrm>
            <a:off x="4732338" y="3213100"/>
            <a:ext cx="2071687" cy="23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As above, plus sophisticated enabling and coaching skills for individuals and teams</a:t>
            </a:r>
          </a:p>
        </p:txBody>
      </p:sp>
      <p:sp>
        <p:nvSpPr>
          <p:cNvPr id="84" name="Rectangle 20"/>
          <p:cNvSpPr>
            <a:spLocks noChangeArrowheads="1"/>
          </p:cNvSpPr>
          <p:nvPr>
            <p:custDataLst>
              <p:tags r:id="rId14"/>
            </p:custDataLst>
          </p:nvPr>
        </p:nvSpPr>
        <p:spPr bwMode="auto">
          <a:xfrm>
            <a:off x="3868738" y="3213100"/>
            <a:ext cx="709612"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smtClean="0">
                <a:solidFill>
                  <a:prstClr val="black"/>
                </a:solidFill>
                <a:cs typeface="+mn-cs"/>
              </a:rPr>
              <a:t>50</a:t>
            </a:r>
            <a:endParaRPr lang="en-US" altLang="en-US" sz="1200" dirty="0">
              <a:solidFill>
                <a:prstClr val="black"/>
              </a:solidFill>
              <a:cs typeface="+mn-cs"/>
            </a:endParaRPr>
          </a:p>
        </p:txBody>
      </p:sp>
      <p:sp>
        <p:nvSpPr>
          <p:cNvPr id="85" name="Rectangle 21"/>
          <p:cNvSpPr>
            <a:spLocks noChangeArrowheads="1"/>
          </p:cNvSpPr>
          <p:nvPr>
            <p:custDataLst>
              <p:tags r:id="rId15"/>
            </p:custDataLst>
          </p:nvPr>
        </p:nvSpPr>
        <p:spPr bwMode="auto">
          <a:xfrm>
            <a:off x="6892925" y="3213100"/>
            <a:ext cx="2071688" cy="23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Applied learning and reflection in coaching teams supported by classroom </a:t>
            </a:r>
            <a:r>
              <a:rPr lang="en-US" altLang="en-US" sz="1200" dirty="0" err="1" smtClean="0">
                <a:solidFill>
                  <a:prstClr val="black"/>
                </a:solidFill>
                <a:cs typeface="+mn-cs"/>
              </a:rPr>
              <a:t>programme</a:t>
            </a:r>
            <a:endParaRPr lang="en-US" altLang="en-US" sz="1200" dirty="0" smtClean="0">
              <a:solidFill>
                <a:prstClr val="black"/>
              </a:solidFill>
              <a:cs typeface="+mn-cs"/>
            </a:endParaRPr>
          </a:p>
        </p:txBody>
      </p:sp>
      <p:sp>
        <p:nvSpPr>
          <p:cNvPr id="86" name="Rectangle 20"/>
          <p:cNvSpPr>
            <a:spLocks noChangeArrowheads="1"/>
          </p:cNvSpPr>
          <p:nvPr>
            <p:custDataLst>
              <p:tags r:id="rId16"/>
            </p:custDataLst>
          </p:nvPr>
        </p:nvSpPr>
        <p:spPr bwMode="auto">
          <a:xfrm>
            <a:off x="3221038" y="4173538"/>
            <a:ext cx="557212" cy="287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a:solidFill>
                  <a:prstClr val="black"/>
                </a:solidFill>
                <a:cs typeface="+mn-cs"/>
              </a:rPr>
              <a:t>3</a:t>
            </a:r>
            <a:endParaRPr lang="en-US" altLang="en-US" sz="1200" dirty="0" smtClean="0">
              <a:solidFill>
                <a:prstClr val="black"/>
              </a:solidFill>
              <a:cs typeface="+mn-cs"/>
            </a:endParaRPr>
          </a:p>
          <a:p>
            <a:pPr algn="ctr" eaLnBrk="1" fontAlgn="auto" hangingPunct="1">
              <a:spcBef>
                <a:spcPts val="0"/>
              </a:spcBef>
              <a:spcAft>
                <a:spcPts val="0"/>
              </a:spcAft>
              <a:defRPr/>
            </a:pPr>
            <a:endParaRPr lang="en-US" altLang="en-US" sz="1200" dirty="0">
              <a:solidFill>
                <a:prstClr val="black"/>
              </a:solidFill>
              <a:cs typeface="+mn-cs"/>
            </a:endParaRPr>
          </a:p>
        </p:txBody>
      </p:sp>
      <p:sp>
        <p:nvSpPr>
          <p:cNvPr id="87" name="Rectangle 21"/>
          <p:cNvSpPr>
            <a:spLocks noChangeArrowheads="1"/>
          </p:cNvSpPr>
          <p:nvPr>
            <p:custDataLst>
              <p:tags r:id="rId17"/>
            </p:custDataLst>
          </p:nvPr>
        </p:nvSpPr>
        <p:spPr bwMode="auto">
          <a:xfrm>
            <a:off x="4732338" y="4173538"/>
            <a:ext cx="2071687"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Direction-setting, “mood” &amp; leading for improvement</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Link to strategy and overall priorities; appreciation of systems; making variation and trends visible</a:t>
            </a:r>
          </a:p>
        </p:txBody>
      </p:sp>
      <p:sp>
        <p:nvSpPr>
          <p:cNvPr id="89" name="Rectangle 21"/>
          <p:cNvSpPr>
            <a:spLocks noChangeArrowheads="1"/>
          </p:cNvSpPr>
          <p:nvPr>
            <p:custDataLst>
              <p:tags r:id="rId18"/>
            </p:custDataLst>
          </p:nvPr>
        </p:nvSpPr>
        <p:spPr bwMode="auto">
          <a:xfrm>
            <a:off x="6892925" y="4173538"/>
            <a:ext cx="20716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Self-determined but typically includes: mix of individual/group; sessions with external experts; peer visits/”Board-to-Station”; quality assurance visits”</a:t>
            </a:r>
          </a:p>
        </p:txBody>
      </p:sp>
      <p:sp>
        <p:nvSpPr>
          <p:cNvPr id="90" name="Rectangle 20"/>
          <p:cNvSpPr>
            <a:spLocks noChangeArrowheads="1"/>
          </p:cNvSpPr>
          <p:nvPr>
            <p:custDataLst>
              <p:tags r:id="rId19"/>
            </p:custDataLst>
          </p:nvPr>
        </p:nvSpPr>
        <p:spPr bwMode="auto">
          <a:xfrm>
            <a:off x="3221038" y="5373688"/>
            <a:ext cx="557212"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smtClean="0">
                <a:solidFill>
                  <a:prstClr val="black"/>
                </a:solidFill>
                <a:cs typeface="+mn-cs"/>
              </a:rPr>
              <a:t>n/a</a:t>
            </a:r>
          </a:p>
          <a:p>
            <a:pPr algn="ctr" eaLnBrk="1" fontAlgn="auto" hangingPunct="1">
              <a:spcBef>
                <a:spcPts val="0"/>
              </a:spcBef>
              <a:spcAft>
                <a:spcPts val="0"/>
              </a:spcAft>
              <a:defRPr/>
            </a:pPr>
            <a:endParaRPr lang="en-US" altLang="en-US" sz="1200" dirty="0">
              <a:solidFill>
                <a:prstClr val="black"/>
              </a:solidFill>
              <a:cs typeface="+mn-cs"/>
            </a:endParaRPr>
          </a:p>
        </p:txBody>
      </p:sp>
      <p:sp>
        <p:nvSpPr>
          <p:cNvPr id="91" name="Rectangle 21"/>
          <p:cNvSpPr>
            <a:spLocks noChangeArrowheads="1"/>
          </p:cNvSpPr>
          <p:nvPr>
            <p:custDataLst>
              <p:tags r:id="rId20"/>
            </p:custDataLst>
          </p:nvPr>
        </p:nvSpPr>
        <p:spPr bwMode="auto">
          <a:xfrm>
            <a:off x="4732338" y="5373688"/>
            <a:ext cx="2071687"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Deep Dive methodology  incl. of QI theory and science</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Spread and implementation</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Coaching/mentoring, teaching</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Knowledge-generation and research</a:t>
            </a:r>
          </a:p>
        </p:txBody>
      </p:sp>
      <p:sp>
        <p:nvSpPr>
          <p:cNvPr id="92" name="Rectangle 20"/>
          <p:cNvSpPr>
            <a:spLocks noChangeArrowheads="1"/>
          </p:cNvSpPr>
          <p:nvPr>
            <p:custDataLst>
              <p:tags r:id="rId21"/>
            </p:custDataLst>
          </p:nvPr>
        </p:nvSpPr>
        <p:spPr bwMode="auto">
          <a:xfrm>
            <a:off x="3894138" y="5373688"/>
            <a:ext cx="71120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895350">
              <a:buSzPct val="120000"/>
              <a:defRPr sz="1600">
                <a:solidFill>
                  <a:schemeClr val="tx1"/>
                </a:solidFill>
                <a:latin typeface="Arial" panose="020B0604020202020204" pitchFamily="34" charset="0"/>
              </a:defRPr>
            </a:lvl1pPr>
            <a:lvl2pPr marL="1588" defTabSz="895350">
              <a:buSzPct val="120000"/>
              <a:buChar char="•"/>
              <a:defRPr sz="1600">
                <a:solidFill>
                  <a:schemeClr val="tx1"/>
                </a:solidFill>
                <a:latin typeface="Arial" panose="020B0604020202020204" pitchFamily="34" charset="0"/>
              </a:defRPr>
            </a:lvl2pPr>
            <a:lvl3pPr marL="352425" indent="-203200" defTabSz="895350">
              <a:buChar char="–"/>
              <a:defRPr sz="1600">
                <a:solidFill>
                  <a:schemeClr val="tx1"/>
                </a:solidFill>
                <a:latin typeface="Arial" panose="020B0604020202020204" pitchFamily="34" charset="0"/>
              </a:defRPr>
            </a:lvl3pPr>
            <a:lvl4pPr marL="488950" indent="-134938" defTabSz="895350">
              <a:buSzPct val="89000"/>
              <a:buChar char="•"/>
              <a:defRPr sz="1600">
                <a:solidFill>
                  <a:schemeClr val="tx1"/>
                </a:solidFill>
                <a:latin typeface="Arial" panose="020B0604020202020204" pitchFamily="34" charset="0"/>
              </a:defRPr>
            </a:lvl4pPr>
            <a:lvl5pPr marL="1141413" indent="-149225" defTabSz="895350">
              <a:buSzPct val="75000"/>
              <a:buChar char="–"/>
              <a:defRPr sz="1600">
                <a:solidFill>
                  <a:schemeClr val="tx1"/>
                </a:solidFill>
                <a:latin typeface="Arial" panose="020B0604020202020204" pitchFamily="34" charset="0"/>
              </a:defRPr>
            </a:lvl5pPr>
            <a:lvl6pPr marL="1598613" indent="-149225" defTabSz="895350" fontAlgn="base">
              <a:spcBef>
                <a:spcPct val="0"/>
              </a:spcBef>
              <a:spcAft>
                <a:spcPct val="0"/>
              </a:spcAft>
              <a:buSzPct val="75000"/>
              <a:buChar char="–"/>
              <a:defRPr sz="1600">
                <a:solidFill>
                  <a:schemeClr val="tx1"/>
                </a:solidFill>
                <a:latin typeface="Arial" panose="020B0604020202020204" pitchFamily="34" charset="0"/>
              </a:defRPr>
            </a:lvl6pPr>
            <a:lvl7pPr marL="2055813" indent="-149225" defTabSz="895350" fontAlgn="base">
              <a:spcBef>
                <a:spcPct val="0"/>
              </a:spcBef>
              <a:spcAft>
                <a:spcPct val="0"/>
              </a:spcAft>
              <a:buSzPct val="75000"/>
              <a:buChar char="–"/>
              <a:defRPr sz="1600">
                <a:solidFill>
                  <a:schemeClr val="tx1"/>
                </a:solidFill>
                <a:latin typeface="Arial" panose="020B0604020202020204" pitchFamily="34" charset="0"/>
              </a:defRPr>
            </a:lvl7pPr>
            <a:lvl8pPr marL="2513013" indent="-149225" defTabSz="895350" fontAlgn="base">
              <a:spcBef>
                <a:spcPct val="0"/>
              </a:spcBef>
              <a:spcAft>
                <a:spcPct val="0"/>
              </a:spcAft>
              <a:buSzPct val="75000"/>
              <a:buChar char="–"/>
              <a:defRPr sz="1600">
                <a:solidFill>
                  <a:schemeClr val="tx1"/>
                </a:solidFill>
                <a:latin typeface="Arial" panose="020B0604020202020204" pitchFamily="34" charset="0"/>
              </a:defRPr>
            </a:lvl8pPr>
            <a:lvl9pPr marL="2970213" indent="-149225" defTabSz="895350" fontAlgn="base">
              <a:spcBef>
                <a:spcPct val="0"/>
              </a:spcBef>
              <a:spcAft>
                <a:spcPct val="0"/>
              </a:spcAft>
              <a:buSzPct val="75000"/>
              <a:buChar char="–"/>
              <a:defRPr sz="1600">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dirty="0" smtClean="0">
                <a:solidFill>
                  <a:prstClr val="black"/>
                </a:solidFill>
                <a:cs typeface="+mn-cs"/>
              </a:rPr>
              <a:t>At least </a:t>
            </a:r>
            <a:r>
              <a:rPr lang="en-US" altLang="en-US" sz="1200" dirty="0" smtClean="0">
                <a:solidFill>
                  <a:prstClr val="black"/>
                </a:solidFill>
              </a:rPr>
              <a:t>50</a:t>
            </a:r>
            <a:endParaRPr lang="en-US" altLang="en-US" sz="1200" dirty="0">
              <a:solidFill>
                <a:prstClr val="black"/>
              </a:solidFill>
              <a:cs typeface="+mn-cs"/>
            </a:endParaRPr>
          </a:p>
        </p:txBody>
      </p:sp>
      <p:sp>
        <p:nvSpPr>
          <p:cNvPr id="93" name="Rectangle 21"/>
          <p:cNvSpPr>
            <a:spLocks noChangeArrowheads="1"/>
          </p:cNvSpPr>
          <p:nvPr>
            <p:custDataLst>
              <p:tags r:id="rId22"/>
            </p:custDataLst>
          </p:nvPr>
        </p:nvSpPr>
        <p:spPr bwMode="auto">
          <a:xfrm>
            <a:off x="6892925" y="5373688"/>
            <a:ext cx="2216150" cy="163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Careful objective-setting, review and planned (career) development</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Applied learning through doing/coaching</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Reflection and peer support</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“Masterclasses”</a:t>
            </a:r>
          </a:p>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cs typeface="+mn-cs"/>
              </a:rPr>
              <a:t>Individually-tailored</a:t>
            </a:r>
          </a:p>
        </p:txBody>
      </p:sp>
      <p:sp>
        <p:nvSpPr>
          <p:cNvPr id="45" name="Rectangle 22"/>
          <p:cNvSpPr>
            <a:spLocks noChangeArrowheads="1"/>
          </p:cNvSpPr>
          <p:nvPr>
            <p:custDataLst>
              <p:tags r:id="rId23"/>
            </p:custDataLst>
          </p:nvPr>
        </p:nvSpPr>
        <p:spPr bwMode="auto">
          <a:xfrm>
            <a:off x="71438" y="6597650"/>
            <a:ext cx="9075737" cy="43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900" dirty="0" smtClean="0">
                <a:solidFill>
                  <a:prstClr val="black"/>
                </a:solidFill>
                <a:cs typeface="+mn-cs"/>
              </a:rPr>
              <a:t>* Coaches drawn from wide variety of professions and grades</a:t>
            </a:r>
            <a:endParaRPr lang="en-US" altLang="en-US" sz="900" dirty="0">
              <a:solidFill>
                <a:prstClr val="black"/>
              </a:solidFill>
              <a:cs typeface="+mn-cs"/>
            </a:endParaRPr>
          </a:p>
        </p:txBody>
      </p:sp>
      <p:sp>
        <p:nvSpPr>
          <p:cNvPr id="46" name="Rectangle 21"/>
          <p:cNvSpPr>
            <a:spLocks noChangeArrowheads="1"/>
          </p:cNvSpPr>
          <p:nvPr>
            <p:custDataLst>
              <p:tags r:id="rId24"/>
            </p:custDataLst>
          </p:nvPr>
        </p:nvSpPr>
        <p:spPr bwMode="auto">
          <a:xfrm>
            <a:off x="6889750" y="2019300"/>
            <a:ext cx="2279650" cy="23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35997" rIns="0" bIns="35997"/>
          <a:lstStyle>
            <a:lvl1pPr defTabSz="769938">
              <a:buSzPct val="120000"/>
              <a:defRPr sz="1600">
                <a:solidFill>
                  <a:schemeClr val="tx1"/>
                </a:solidFill>
                <a:latin typeface="Arial" panose="020B0604020202020204" pitchFamily="34" charset="0"/>
              </a:defRPr>
            </a:lvl1pPr>
            <a:lvl2pPr marL="130175" indent="-128588" defTabSz="769938">
              <a:buSzPct val="120000"/>
              <a:buChar char="•"/>
              <a:defRPr sz="1600">
                <a:solidFill>
                  <a:schemeClr val="tx1"/>
                </a:solidFill>
                <a:latin typeface="Arial" panose="020B0604020202020204" pitchFamily="34" charset="0"/>
              </a:defRPr>
            </a:lvl2pPr>
            <a:lvl3pPr marL="295275" indent="-163513" defTabSz="769938">
              <a:buChar char="–"/>
              <a:defRPr sz="1600">
                <a:solidFill>
                  <a:schemeClr val="tx1"/>
                </a:solidFill>
                <a:latin typeface="Arial" panose="020B0604020202020204" pitchFamily="34" charset="0"/>
              </a:defRPr>
            </a:lvl3pPr>
            <a:lvl4pPr marL="431800" indent="-134938" defTabSz="769938">
              <a:buSzPct val="89000"/>
              <a:buChar char="•"/>
              <a:defRPr sz="1600">
                <a:solidFill>
                  <a:schemeClr val="tx1"/>
                </a:solidFill>
                <a:latin typeface="Arial" panose="020B0604020202020204" pitchFamily="34" charset="0"/>
              </a:defRPr>
            </a:lvl4pPr>
            <a:lvl5pPr marL="588963" indent="-155575" defTabSz="769938">
              <a:buSzPct val="75000"/>
              <a:buChar char="–"/>
              <a:defRPr sz="1600">
                <a:solidFill>
                  <a:schemeClr val="tx1"/>
                </a:solidFill>
                <a:latin typeface="Arial" panose="020B0604020202020204" pitchFamily="34" charset="0"/>
              </a:defRPr>
            </a:lvl5pPr>
            <a:lvl6pPr marL="1046163" indent="-155575" defTabSz="769938" fontAlgn="base">
              <a:spcBef>
                <a:spcPct val="0"/>
              </a:spcBef>
              <a:spcAft>
                <a:spcPct val="0"/>
              </a:spcAft>
              <a:buSzPct val="75000"/>
              <a:buChar char="–"/>
              <a:defRPr sz="1600">
                <a:solidFill>
                  <a:schemeClr val="tx1"/>
                </a:solidFill>
                <a:latin typeface="Arial" panose="020B0604020202020204" pitchFamily="34" charset="0"/>
              </a:defRPr>
            </a:lvl6pPr>
            <a:lvl7pPr marL="1503363" indent="-155575" defTabSz="769938" fontAlgn="base">
              <a:spcBef>
                <a:spcPct val="0"/>
              </a:spcBef>
              <a:spcAft>
                <a:spcPct val="0"/>
              </a:spcAft>
              <a:buSzPct val="75000"/>
              <a:buChar char="–"/>
              <a:defRPr sz="1600">
                <a:solidFill>
                  <a:schemeClr val="tx1"/>
                </a:solidFill>
                <a:latin typeface="Arial" panose="020B0604020202020204" pitchFamily="34" charset="0"/>
              </a:defRPr>
            </a:lvl7pPr>
            <a:lvl8pPr marL="1960563" indent="-155575" defTabSz="769938" fontAlgn="base">
              <a:spcBef>
                <a:spcPct val="0"/>
              </a:spcBef>
              <a:spcAft>
                <a:spcPct val="0"/>
              </a:spcAft>
              <a:buSzPct val="75000"/>
              <a:buChar char="–"/>
              <a:defRPr sz="1600">
                <a:solidFill>
                  <a:schemeClr val="tx1"/>
                </a:solidFill>
                <a:latin typeface="Arial" panose="020B0604020202020204" pitchFamily="34" charset="0"/>
              </a:defRPr>
            </a:lvl8pPr>
            <a:lvl9pPr marL="2417763" indent="-155575" defTabSz="769938" fontAlgn="base">
              <a:spcBef>
                <a:spcPct val="0"/>
              </a:spcBef>
              <a:spcAft>
                <a:spcPct val="0"/>
              </a:spcAft>
              <a:buSzPct val="75000"/>
              <a:buChar char="–"/>
              <a:defRPr sz="1600">
                <a:solidFill>
                  <a:schemeClr val="tx1"/>
                </a:solidFill>
                <a:latin typeface="Arial" panose="020B0604020202020204" pitchFamily="34" charset="0"/>
              </a:defRPr>
            </a:lvl9pPr>
          </a:lstStyle>
          <a:p>
            <a:pPr marL="171450" indent="-171450" eaLnBrk="1" fontAlgn="auto" hangingPunct="1">
              <a:spcBef>
                <a:spcPts val="0"/>
              </a:spcBef>
              <a:spcAft>
                <a:spcPts val="0"/>
              </a:spcAft>
              <a:buFont typeface="Arial" panose="020B0604020202020204" pitchFamily="34" charset="0"/>
              <a:buChar char="•"/>
              <a:defRPr/>
            </a:pPr>
            <a:r>
              <a:rPr lang="en-US" altLang="en-US" sz="1200" dirty="0" smtClean="0">
                <a:solidFill>
                  <a:prstClr val="black"/>
                </a:solidFill>
              </a:rPr>
              <a:t>Applied </a:t>
            </a:r>
            <a:r>
              <a:rPr lang="en-US" altLang="en-US" sz="1200" dirty="0">
                <a:solidFill>
                  <a:prstClr val="black"/>
                </a:solidFill>
              </a:rPr>
              <a:t>learning in teams over time linked to opportunities in real work</a:t>
            </a:r>
          </a:p>
          <a:p>
            <a:pPr marL="171450" indent="-171450" eaLnBrk="1" fontAlgn="auto" hangingPunct="1">
              <a:spcBef>
                <a:spcPts val="0"/>
              </a:spcBef>
              <a:spcAft>
                <a:spcPts val="0"/>
              </a:spcAft>
              <a:buFont typeface="Arial" panose="020B0604020202020204" pitchFamily="34" charset="0"/>
              <a:buChar char="•"/>
              <a:defRPr/>
            </a:pPr>
            <a:r>
              <a:rPr lang="en-US" altLang="en-US" sz="1200" dirty="0">
                <a:solidFill>
                  <a:prstClr val="black"/>
                </a:solidFill>
              </a:rPr>
              <a:t>Access to coaching</a:t>
            </a:r>
          </a:p>
          <a:p>
            <a:pPr marL="171450" indent="-171450" eaLnBrk="1" fontAlgn="auto" hangingPunct="1">
              <a:spcBef>
                <a:spcPts val="0"/>
              </a:spcBef>
              <a:spcAft>
                <a:spcPts val="0"/>
              </a:spcAft>
              <a:buFont typeface="Arial" panose="020B0604020202020204" pitchFamily="34" charset="0"/>
              <a:buChar char="•"/>
              <a:defRPr/>
            </a:pPr>
            <a:r>
              <a:rPr lang="en-US" altLang="en-US" sz="1200" dirty="0">
                <a:solidFill>
                  <a:prstClr val="black"/>
                </a:solidFill>
              </a:rPr>
              <a:t>Embedding into existing </a:t>
            </a:r>
            <a:r>
              <a:rPr lang="en-US" altLang="en-US" sz="1200" dirty="0" err="1">
                <a:solidFill>
                  <a:prstClr val="black"/>
                </a:solidFill>
              </a:rPr>
              <a:t>programmes</a:t>
            </a:r>
            <a:endParaRPr lang="en-US" altLang="en-US" sz="1200" dirty="0">
              <a:solidFill>
                <a:prstClr val="black"/>
              </a:solidFill>
            </a:endParaRPr>
          </a:p>
          <a:p>
            <a:pPr marL="171450" indent="-171450" eaLnBrk="1" fontAlgn="auto" hangingPunct="1">
              <a:spcBef>
                <a:spcPts val="0"/>
              </a:spcBef>
              <a:spcAft>
                <a:spcPts val="0"/>
              </a:spcAft>
              <a:buFont typeface="Arial" panose="020B0604020202020204" pitchFamily="34" charset="0"/>
              <a:buChar char="•"/>
              <a:defRPr/>
            </a:pPr>
            <a:endParaRPr lang="en-US" altLang="en-US" sz="1200" dirty="0" smtClean="0">
              <a:solidFill>
                <a:prstClr val="black"/>
              </a:solidFill>
              <a:cs typeface="+mn-cs"/>
            </a:endParaRPr>
          </a:p>
          <a:p>
            <a:pPr marL="171450" indent="-171450" eaLnBrk="1" fontAlgn="auto" hangingPunct="1">
              <a:spcBef>
                <a:spcPts val="0"/>
              </a:spcBef>
              <a:spcAft>
                <a:spcPts val="0"/>
              </a:spcAft>
              <a:buFont typeface="Arial" panose="020B0604020202020204" pitchFamily="34" charset="0"/>
              <a:buChar char="•"/>
              <a:defRPr/>
            </a:pPr>
            <a:endParaRPr lang="en-US" altLang="en-US" sz="1200" dirty="0" smtClean="0">
              <a:solidFill>
                <a:prstClr val="black"/>
              </a:solidFill>
              <a:cs typeface="+mn-cs"/>
            </a:endParaRPr>
          </a:p>
          <a:p>
            <a:pPr marL="171450" indent="-171450" eaLnBrk="1" fontAlgn="auto" hangingPunct="1">
              <a:spcBef>
                <a:spcPts val="0"/>
              </a:spcBef>
              <a:spcAft>
                <a:spcPts val="0"/>
              </a:spcAft>
              <a:buFont typeface="Arial" panose="020B0604020202020204" pitchFamily="34" charset="0"/>
              <a:buChar char="•"/>
              <a:defRPr/>
            </a:pPr>
            <a:endParaRPr lang="en-US" altLang="en-US" sz="1200" dirty="0">
              <a:solidFill>
                <a:prstClr val="black"/>
              </a:solidFill>
            </a:endParaRPr>
          </a:p>
        </p:txBody>
      </p:sp>
    </p:spTree>
    <p:extLst>
      <p:ext uri="{BB962C8B-B14F-4D97-AF65-F5344CB8AC3E}">
        <p14:creationId xmlns:p14="http://schemas.microsoft.com/office/powerpoint/2010/main" xmlns="" val="1141306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2" y="1196975"/>
            <a:ext cx="1550988" cy="424814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chemeClr val="tx1"/>
                </a:solidFill>
              </a:rPr>
              <a:t>Two key aims:</a:t>
            </a:r>
          </a:p>
          <a:p>
            <a:pPr algn="ctr">
              <a:defRPr/>
            </a:pPr>
            <a:endParaRPr lang="en-GB" sz="1300" b="1" dirty="0">
              <a:solidFill>
                <a:schemeClr val="tx1"/>
              </a:solidFill>
            </a:endParaRPr>
          </a:p>
          <a:p>
            <a:pPr algn="ctr">
              <a:defRPr/>
            </a:pPr>
            <a:r>
              <a:rPr lang="en-GB" sz="1300" b="1" dirty="0">
                <a:solidFill>
                  <a:schemeClr val="tx1"/>
                </a:solidFill>
              </a:rPr>
              <a:t>1. To accelerate delivery of the highest quality, best value care,  and best staff experience across </a:t>
            </a:r>
            <a:r>
              <a:rPr lang="en-GB" sz="1300" b="1" dirty="0" smtClean="0">
                <a:solidFill>
                  <a:schemeClr val="tx1"/>
                </a:solidFill>
              </a:rPr>
              <a:t>LAS </a:t>
            </a:r>
            <a:r>
              <a:rPr lang="en-GB" sz="1300" b="1" dirty="0">
                <a:solidFill>
                  <a:schemeClr val="tx1"/>
                </a:solidFill>
              </a:rPr>
              <a:t>by 2020</a:t>
            </a:r>
          </a:p>
          <a:p>
            <a:pPr algn="ctr">
              <a:defRPr/>
            </a:pPr>
            <a:endParaRPr lang="en-GB" sz="1300" b="1" dirty="0">
              <a:solidFill>
                <a:schemeClr val="tx1"/>
              </a:solidFill>
            </a:endParaRPr>
          </a:p>
          <a:p>
            <a:pPr algn="ctr">
              <a:defRPr/>
            </a:pPr>
            <a:r>
              <a:rPr lang="en-GB" sz="1300" b="1" dirty="0">
                <a:solidFill>
                  <a:schemeClr val="tx1"/>
                </a:solidFill>
              </a:rPr>
              <a:t>2. To embed continuous improvement into daily operations at </a:t>
            </a:r>
            <a:r>
              <a:rPr lang="en-GB" sz="1300" b="1" dirty="0" smtClean="0">
                <a:solidFill>
                  <a:schemeClr val="tx1"/>
                </a:solidFill>
              </a:rPr>
              <a:t>LAS </a:t>
            </a:r>
            <a:r>
              <a:rPr lang="en-GB" sz="1300" b="1" dirty="0">
                <a:solidFill>
                  <a:schemeClr val="tx1"/>
                </a:solidFill>
              </a:rPr>
              <a:t>and to ensure best support to services across </a:t>
            </a:r>
            <a:r>
              <a:rPr lang="en-GB" sz="1300" b="1" dirty="0" smtClean="0">
                <a:solidFill>
                  <a:schemeClr val="tx1"/>
                </a:solidFill>
              </a:rPr>
              <a:t>LAS</a:t>
            </a:r>
            <a:endParaRPr lang="en-GB" sz="1300" b="1" dirty="0">
              <a:solidFill>
                <a:schemeClr val="tx1"/>
              </a:solidFill>
            </a:endParaRPr>
          </a:p>
        </p:txBody>
      </p:sp>
      <p:sp>
        <p:nvSpPr>
          <p:cNvPr id="5" name="Rectangle 4"/>
          <p:cNvSpPr/>
          <p:nvPr/>
        </p:nvSpPr>
        <p:spPr>
          <a:xfrm>
            <a:off x="2436813" y="620713"/>
            <a:ext cx="1395412" cy="9366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chemeClr val="tx1"/>
                </a:solidFill>
              </a:rPr>
              <a:t>Build will</a:t>
            </a:r>
          </a:p>
        </p:txBody>
      </p:sp>
      <p:sp>
        <p:nvSpPr>
          <p:cNvPr id="7" name="Rectangle 6"/>
          <p:cNvSpPr/>
          <p:nvPr/>
        </p:nvSpPr>
        <p:spPr>
          <a:xfrm>
            <a:off x="2439988" y="1844675"/>
            <a:ext cx="1395412" cy="9366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chemeClr val="tx1"/>
                </a:solidFill>
              </a:rPr>
              <a:t>Create alignment and deploy infrastructure</a:t>
            </a:r>
          </a:p>
        </p:txBody>
      </p:sp>
      <p:sp>
        <p:nvSpPr>
          <p:cNvPr id="8" name="Rectangle 7"/>
          <p:cNvSpPr/>
          <p:nvPr/>
        </p:nvSpPr>
        <p:spPr>
          <a:xfrm>
            <a:off x="2457563" y="4963427"/>
            <a:ext cx="1395412" cy="12430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smtClean="0">
                <a:solidFill>
                  <a:schemeClr val="tx1"/>
                </a:solidFill>
              </a:rPr>
              <a:t>Apply, </a:t>
            </a:r>
            <a:r>
              <a:rPr lang="en-GB" sz="1300" b="1" smtClean="0">
                <a:solidFill>
                  <a:schemeClr val="tx1"/>
                </a:solidFill>
              </a:rPr>
              <a:t>monitor assure </a:t>
            </a:r>
            <a:endParaRPr lang="en-GB" sz="1300" b="1" dirty="0">
              <a:solidFill>
                <a:schemeClr val="tx1"/>
              </a:solidFill>
            </a:endParaRPr>
          </a:p>
        </p:txBody>
      </p:sp>
      <p:sp>
        <p:nvSpPr>
          <p:cNvPr id="9" name="Rectangle 8"/>
          <p:cNvSpPr/>
          <p:nvPr/>
        </p:nvSpPr>
        <p:spPr>
          <a:xfrm>
            <a:off x="4505324" y="0"/>
            <a:ext cx="4638675" cy="1441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buFontTx/>
              <a:buAutoNum type="arabicPeriod"/>
              <a:defRPr/>
            </a:pPr>
            <a:r>
              <a:rPr lang="en-GB" sz="1300" dirty="0">
                <a:solidFill>
                  <a:schemeClr val="tx1"/>
                </a:solidFill>
              </a:rPr>
              <a:t>Listen to staff and patients to determine priorities</a:t>
            </a:r>
          </a:p>
          <a:p>
            <a:pPr marL="176213" indent="-176213">
              <a:buFontTx/>
              <a:buAutoNum type="arabicPeriod"/>
              <a:defRPr/>
            </a:pPr>
            <a:r>
              <a:rPr lang="en-GB" sz="1300" dirty="0">
                <a:solidFill>
                  <a:schemeClr val="tx1"/>
                </a:solidFill>
              </a:rPr>
              <a:t>Develop and tell our quality/QI narrative</a:t>
            </a:r>
          </a:p>
          <a:p>
            <a:pPr marL="176213" indent="-176213">
              <a:buFontTx/>
              <a:buAutoNum type="arabicPeriod"/>
              <a:defRPr/>
            </a:pPr>
            <a:r>
              <a:rPr lang="en-GB" sz="1200" dirty="0">
                <a:solidFill>
                  <a:schemeClr val="tx1"/>
                </a:solidFill>
              </a:rPr>
              <a:t>Celebrate</a:t>
            </a:r>
            <a:r>
              <a:rPr lang="en-GB" sz="1300" dirty="0">
                <a:solidFill>
                  <a:schemeClr val="tx1"/>
                </a:solidFill>
              </a:rPr>
              <a:t> successes, showcasing existing work</a:t>
            </a:r>
          </a:p>
          <a:p>
            <a:pPr marL="176213" indent="-176213">
              <a:buFontTx/>
              <a:buAutoNum type="arabicPeriod"/>
              <a:defRPr/>
            </a:pPr>
            <a:r>
              <a:rPr lang="en-GB" sz="1300" dirty="0">
                <a:solidFill>
                  <a:schemeClr val="tx1"/>
                </a:solidFill>
              </a:rPr>
              <a:t>Hold learning and awareness events</a:t>
            </a:r>
          </a:p>
          <a:p>
            <a:pPr marL="176213" indent="-176213">
              <a:buFontTx/>
              <a:buAutoNum type="arabicPeriod"/>
              <a:defRPr/>
            </a:pPr>
            <a:r>
              <a:rPr lang="en-GB" sz="1300" dirty="0">
                <a:solidFill>
                  <a:schemeClr val="tx1"/>
                </a:solidFill>
              </a:rPr>
              <a:t>Visits to exemplar sites</a:t>
            </a:r>
          </a:p>
          <a:p>
            <a:pPr marL="176213" indent="-176213">
              <a:buFontTx/>
              <a:buAutoNum type="arabicPeriod"/>
              <a:defRPr/>
            </a:pPr>
            <a:r>
              <a:rPr lang="en-GB" sz="1300" dirty="0">
                <a:solidFill>
                  <a:schemeClr val="tx1"/>
                </a:solidFill>
              </a:rPr>
              <a:t>Set up QI microsite (intranet and internet)</a:t>
            </a:r>
          </a:p>
          <a:p>
            <a:pPr marL="176213" indent="-176213">
              <a:buFontTx/>
              <a:buAutoNum type="arabicPeriod"/>
              <a:defRPr/>
            </a:pPr>
            <a:r>
              <a:rPr lang="en-GB" sz="1300" dirty="0">
                <a:solidFill>
                  <a:schemeClr val="tx1"/>
                </a:solidFill>
              </a:rPr>
              <a:t>Develop a network of Quality Champions</a:t>
            </a:r>
          </a:p>
        </p:txBody>
      </p:sp>
      <p:sp>
        <p:nvSpPr>
          <p:cNvPr id="12" name="Rectangle 11"/>
          <p:cNvSpPr/>
          <p:nvPr/>
        </p:nvSpPr>
        <p:spPr>
          <a:xfrm>
            <a:off x="4505325" y="1538261"/>
            <a:ext cx="4638674"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buFontTx/>
              <a:buAutoNum type="arabicPeriod"/>
              <a:defRPr/>
            </a:pPr>
            <a:r>
              <a:rPr lang="en-GB" sz="1300" dirty="0">
                <a:solidFill>
                  <a:schemeClr val="tx1"/>
                </a:solidFill>
              </a:rPr>
              <a:t>Have patient/carer involvement in all improvement work</a:t>
            </a:r>
          </a:p>
          <a:p>
            <a:pPr marL="176213" indent="-176213">
              <a:buFontTx/>
              <a:buAutoNum type="arabicPeriod"/>
              <a:defRPr/>
            </a:pPr>
            <a:r>
              <a:rPr lang="en-GB" sz="1300" dirty="0">
                <a:solidFill>
                  <a:schemeClr val="tx1"/>
                </a:solidFill>
              </a:rPr>
              <a:t>Align </a:t>
            </a:r>
            <a:r>
              <a:rPr lang="en-GB" sz="1300" dirty="0" smtClean="0">
                <a:solidFill>
                  <a:schemeClr val="tx1"/>
                </a:solidFill>
              </a:rPr>
              <a:t>service </a:t>
            </a:r>
            <a:r>
              <a:rPr lang="en-GB" sz="1300" dirty="0">
                <a:solidFill>
                  <a:schemeClr val="tx1"/>
                </a:solidFill>
              </a:rPr>
              <a:t>strategies, objectives, expectations and reporting with improvement aims; also align key trust initiatives, e.g., Quality Account, </a:t>
            </a:r>
            <a:r>
              <a:rPr lang="en-GB" sz="1300" dirty="0" err="1">
                <a:solidFill>
                  <a:schemeClr val="tx1"/>
                </a:solidFill>
              </a:rPr>
              <a:t>Clin</a:t>
            </a:r>
            <a:r>
              <a:rPr lang="en-GB" sz="1300" dirty="0">
                <a:solidFill>
                  <a:schemeClr val="tx1"/>
                </a:solidFill>
              </a:rPr>
              <a:t> </a:t>
            </a:r>
            <a:r>
              <a:rPr lang="en-GB" sz="1300" dirty="0" smtClean="0">
                <a:solidFill>
                  <a:schemeClr val="tx1"/>
                </a:solidFill>
              </a:rPr>
              <a:t>Quality </a:t>
            </a:r>
            <a:r>
              <a:rPr lang="en-GB" sz="1300" dirty="0">
                <a:solidFill>
                  <a:schemeClr val="tx1"/>
                </a:solidFill>
              </a:rPr>
              <a:t>indicators, </a:t>
            </a:r>
            <a:r>
              <a:rPr lang="en-GB" sz="1300" dirty="0" smtClean="0">
                <a:solidFill>
                  <a:schemeClr val="tx1"/>
                </a:solidFill>
              </a:rPr>
              <a:t> </a:t>
            </a:r>
            <a:endParaRPr lang="en-GB" sz="1300" dirty="0">
              <a:solidFill>
                <a:schemeClr val="tx1"/>
              </a:solidFill>
            </a:endParaRPr>
          </a:p>
          <a:p>
            <a:pPr marL="176213" indent="-176213">
              <a:buFontTx/>
              <a:buAutoNum type="arabicPeriod"/>
              <a:defRPr/>
            </a:pPr>
            <a:r>
              <a:rPr lang="en-GB" sz="1300" dirty="0">
                <a:solidFill>
                  <a:schemeClr val="tx1"/>
                </a:solidFill>
              </a:rPr>
              <a:t>Align individual goals/time </a:t>
            </a:r>
            <a:r>
              <a:rPr lang="en-GB" sz="1300" dirty="0" smtClean="0">
                <a:solidFill>
                  <a:schemeClr val="tx1"/>
                </a:solidFill>
              </a:rPr>
              <a:t> </a:t>
            </a:r>
            <a:r>
              <a:rPr lang="en-GB" sz="1300" dirty="0">
                <a:solidFill>
                  <a:schemeClr val="tx1"/>
                </a:solidFill>
              </a:rPr>
              <a:t>with improvement aims (job plans, appraisal, prof. development, revalidation)</a:t>
            </a:r>
          </a:p>
          <a:p>
            <a:pPr marL="176213" indent="-176213">
              <a:buFontTx/>
              <a:buAutoNum type="arabicPeriod"/>
              <a:defRPr/>
            </a:pPr>
            <a:r>
              <a:rPr lang="en-GB" sz="1300" dirty="0">
                <a:solidFill>
                  <a:schemeClr val="tx1"/>
                </a:solidFill>
              </a:rPr>
              <a:t>Develop informatics &amp; analytics to support improvement</a:t>
            </a:r>
          </a:p>
        </p:txBody>
      </p:sp>
      <p:sp>
        <p:nvSpPr>
          <p:cNvPr id="13" name="Rectangle 12"/>
          <p:cNvSpPr/>
          <p:nvPr/>
        </p:nvSpPr>
        <p:spPr>
          <a:xfrm>
            <a:off x="4486987" y="5045823"/>
            <a:ext cx="4657012" cy="1358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00" dirty="0">
                <a:solidFill>
                  <a:schemeClr val="tx1"/>
                </a:solidFill>
              </a:rPr>
              <a:t>Through two main tracks – with rigorous measurement of quality and </a:t>
            </a:r>
            <a:r>
              <a:rPr lang="en-GB" sz="1300" dirty="0" smtClean="0">
                <a:solidFill>
                  <a:schemeClr val="tx1"/>
                </a:solidFill>
              </a:rPr>
              <a:t>efficiency/quality assurance framework</a:t>
            </a:r>
            <a:endParaRPr lang="en-GB" sz="1300" dirty="0">
              <a:solidFill>
                <a:schemeClr val="tx1"/>
              </a:solidFill>
            </a:endParaRPr>
          </a:p>
          <a:p>
            <a:pPr marL="176213" indent="-176213">
              <a:buFontTx/>
              <a:buAutoNum type="arabicPeriod"/>
              <a:defRPr/>
            </a:pPr>
            <a:r>
              <a:rPr lang="en-GB" sz="1300" dirty="0">
                <a:solidFill>
                  <a:schemeClr val="tx1"/>
                </a:solidFill>
              </a:rPr>
              <a:t>Major trust initiatives, </a:t>
            </a:r>
            <a:r>
              <a:rPr lang="en-GB" sz="1300" dirty="0" err="1">
                <a:solidFill>
                  <a:schemeClr val="tx1"/>
                </a:solidFill>
              </a:rPr>
              <a:t>incl</a:t>
            </a:r>
            <a:r>
              <a:rPr lang="en-GB" sz="1300" dirty="0">
                <a:solidFill>
                  <a:schemeClr val="tx1"/>
                </a:solidFill>
              </a:rPr>
              <a:t>: </a:t>
            </a:r>
            <a:r>
              <a:rPr lang="en-GB" sz="1300" dirty="0" smtClean="0">
                <a:solidFill>
                  <a:schemeClr val="tx1"/>
                </a:solidFill>
              </a:rPr>
              <a:t>Patient </a:t>
            </a:r>
            <a:r>
              <a:rPr lang="en-GB" sz="1300" dirty="0">
                <a:solidFill>
                  <a:schemeClr val="tx1"/>
                </a:solidFill>
              </a:rPr>
              <a:t>and staff </a:t>
            </a:r>
            <a:r>
              <a:rPr lang="en-GB" sz="1300" dirty="0" smtClean="0">
                <a:solidFill>
                  <a:schemeClr val="tx1"/>
                </a:solidFill>
              </a:rPr>
              <a:t>/volunteers involvement </a:t>
            </a:r>
            <a:r>
              <a:rPr lang="en-GB" sz="1300" dirty="0">
                <a:solidFill>
                  <a:schemeClr val="tx1"/>
                </a:solidFill>
              </a:rPr>
              <a:t>programme; </a:t>
            </a:r>
            <a:r>
              <a:rPr lang="en-GB" sz="1300" dirty="0" smtClean="0">
                <a:solidFill>
                  <a:schemeClr val="tx1"/>
                </a:solidFill>
              </a:rPr>
              <a:t>Strategy LAS Vision2020</a:t>
            </a:r>
            <a:r>
              <a:rPr lang="en-GB" sz="1300" dirty="0">
                <a:solidFill>
                  <a:schemeClr val="tx1"/>
                </a:solidFill>
              </a:rPr>
              <a:t>: </a:t>
            </a:r>
            <a:r>
              <a:rPr lang="en-GB" sz="1300" dirty="0" smtClean="0">
                <a:solidFill>
                  <a:schemeClr val="tx1"/>
                </a:solidFill>
              </a:rPr>
              <a:t>QIP, </a:t>
            </a:r>
            <a:r>
              <a:rPr lang="en-GB" sz="1300" dirty="0">
                <a:solidFill>
                  <a:schemeClr val="tx1"/>
                </a:solidFill>
              </a:rPr>
              <a:t>service/pathway </a:t>
            </a:r>
            <a:r>
              <a:rPr lang="en-GB" sz="1300" dirty="0" smtClean="0">
                <a:solidFill>
                  <a:schemeClr val="tx1"/>
                </a:solidFill>
              </a:rPr>
              <a:t>redesign </a:t>
            </a:r>
            <a:endParaRPr lang="en-GB" sz="1300" dirty="0">
              <a:solidFill>
                <a:schemeClr val="tx1"/>
              </a:solidFill>
            </a:endParaRPr>
          </a:p>
          <a:p>
            <a:pPr marL="176213" indent="-176213">
              <a:buFontTx/>
              <a:buAutoNum type="arabicPeriod"/>
              <a:defRPr/>
            </a:pPr>
            <a:r>
              <a:rPr lang="en-GB" sz="1300" dirty="0">
                <a:solidFill>
                  <a:schemeClr val="tx1"/>
                </a:solidFill>
              </a:rPr>
              <a:t>Local priorities: Each </a:t>
            </a:r>
            <a:r>
              <a:rPr lang="en-GB" sz="1300" dirty="0" smtClean="0">
                <a:solidFill>
                  <a:schemeClr val="tx1"/>
                </a:solidFill>
              </a:rPr>
              <a:t>sector/station </a:t>
            </a:r>
            <a:r>
              <a:rPr lang="en-GB" sz="1300" dirty="0">
                <a:solidFill>
                  <a:schemeClr val="tx1"/>
                </a:solidFill>
              </a:rPr>
              <a:t>to work to a local QI objective</a:t>
            </a:r>
          </a:p>
        </p:txBody>
      </p:sp>
      <p:cxnSp>
        <p:nvCxnSpPr>
          <p:cNvPr id="17" name="Straight Arrow Connector 16"/>
          <p:cNvCxnSpPr/>
          <p:nvPr/>
        </p:nvCxnSpPr>
        <p:spPr>
          <a:xfrm flipH="1">
            <a:off x="1730375" y="836613"/>
            <a:ext cx="665163" cy="17287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730375" y="2312988"/>
            <a:ext cx="665163" cy="684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663700" y="4041775"/>
            <a:ext cx="7318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663700" y="4856163"/>
            <a:ext cx="731838" cy="949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829050" y="969963"/>
            <a:ext cx="5984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829050" y="2262188"/>
            <a:ext cx="5984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829050" y="4041775"/>
            <a:ext cx="5984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829050" y="5949950"/>
            <a:ext cx="5984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39988" y="3644900"/>
            <a:ext cx="1395412" cy="8937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chemeClr val="tx1"/>
                </a:solidFill>
              </a:rPr>
              <a:t>Build improvement capability and capacity</a:t>
            </a:r>
          </a:p>
        </p:txBody>
      </p:sp>
      <p:sp>
        <p:nvSpPr>
          <p:cNvPr id="23" name="Rectangle 22"/>
          <p:cNvSpPr/>
          <p:nvPr/>
        </p:nvSpPr>
        <p:spPr>
          <a:xfrm>
            <a:off x="4505325" y="3074934"/>
            <a:ext cx="4638674" cy="1888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buFontTx/>
              <a:buAutoNum type="arabicPeriod"/>
              <a:defRPr/>
            </a:pPr>
            <a:r>
              <a:rPr lang="en-GB" sz="1300" dirty="0">
                <a:solidFill>
                  <a:schemeClr val="tx1"/>
                </a:solidFill>
              </a:rPr>
              <a:t>Initial assessment of current capability, gaps &amp; priorities</a:t>
            </a:r>
          </a:p>
          <a:p>
            <a:pPr marL="176213" indent="-176213">
              <a:buFontTx/>
              <a:buAutoNum type="arabicPeriod"/>
              <a:defRPr/>
            </a:pPr>
            <a:r>
              <a:rPr lang="en-GB" sz="1300" dirty="0">
                <a:solidFill>
                  <a:schemeClr val="tx1"/>
                </a:solidFill>
              </a:rPr>
              <a:t>Recruit core QI team &amp; establish internal secondments</a:t>
            </a:r>
          </a:p>
          <a:p>
            <a:pPr marL="176213" indent="-176213">
              <a:buFontTx/>
              <a:buAutoNum type="arabicPeriod"/>
              <a:defRPr/>
            </a:pPr>
            <a:r>
              <a:rPr lang="en-GB" sz="1300" dirty="0">
                <a:solidFill>
                  <a:schemeClr val="tx1"/>
                </a:solidFill>
              </a:rPr>
              <a:t>Find and train experts</a:t>
            </a:r>
          </a:p>
          <a:p>
            <a:pPr marL="176213" indent="-176213">
              <a:buFontTx/>
              <a:buAutoNum type="arabicPeriod"/>
              <a:defRPr/>
            </a:pPr>
            <a:r>
              <a:rPr lang="en-GB" sz="1300" dirty="0">
                <a:solidFill>
                  <a:schemeClr val="tx1"/>
                </a:solidFill>
              </a:rPr>
              <a:t>Build capability &amp; capacity in different intensities &amp; formats</a:t>
            </a:r>
          </a:p>
          <a:p>
            <a:pPr marL="633413" lvl="1" indent="-176213">
              <a:buFontTx/>
              <a:buAutoNum type="alphaLcPeriod"/>
              <a:defRPr/>
            </a:pPr>
            <a:r>
              <a:rPr lang="en-GB" sz="1300" dirty="0">
                <a:solidFill>
                  <a:schemeClr val="tx1"/>
                </a:solidFill>
              </a:rPr>
              <a:t>Introductory training</a:t>
            </a:r>
          </a:p>
          <a:p>
            <a:pPr marL="633413" lvl="1" indent="-176213">
              <a:buFontTx/>
              <a:buAutoNum type="alphaLcPeriod"/>
              <a:defRPr/>
            </a:pPr>
            <a:r>
              <a:rPr lang="en-GB" sz="1300" dirty="0">
                <a:solidFill>
                  <a:schemeClr val="tx1"/>
                </a:solidFill>
              </a:rPr>
              <a:t>In-depth longitudinal/applied training for teams</a:t>
            </a:r>
          </a:p>
          <a:p>
            <a:pPr marL="633413" lvl="1" indent="-176213">
              <a:buFontTx/>
              <a:buAutoNum type="alphaLcPeriod"/>
              <a:defRPr/>
            </a:pPr>
            <a:r>
              <a:rPr lang="en-GB" sz="1300" dirty="0">
                <a:solidFill>
                  <a:schemeClr val="tx1"/>
                </a:solidFill>
              </a:rPr>
              <a:t>Develop coaches to support teams &amp; initiatives</a:t>
            </a:r>
          </a:p>
          <a:p>
            <a:pPr marL="176213" indent="-176213">
              <a:buFontTx/>
              <a:buAutoNum type="arabicPeriod"/>
              <a:defRPr/>
            </a:pPr>
            <a:r>
              <a:rPr lang="en-GB" sz="1300" dirty="0">
                <a:solidFill>
                  <a:schemeClr val="tx1"/>
                </a:solidFill>
              </a:rPr>
              <a:t>Executive and Board development</a:t>
            </a:r>
          </a:p>
          <a:p>
            <a:pPr marL="176213" indent="-176213">
              <a:buFontTx/>
              <a:buAutoNum type="arabicPeriod"/>
              <a:defRPr/>
            </a:pPr>
            <a:r>
              <a:rPr lang="en-GB" sz="1300" dirty="0">
                <a:solidFill>
                  <a:schemeClr val="tx1"/>
                </a:solidFill>
              </a:rPr>
              <a:t>Embed in professional and leadership education </a:t>
            </a:r>
          </a:p>
        </p:txBody>
      </p:sp>
      <p:sp>
        <p:nvSpPr>
          <p:cNvPr id="23571" name="Rectangle 7"/>
          <p:cNvSpPr txBox="1">
            <a:spLocks noChangeArrowheads="1"/>
          </p:cNvSpPr>
          <p:nvPr/>
        </p:nvSpPr>
        <p:spPr bwMode="auto">
          <a:xfrm>
            <a:off x="34925" y="-257968"/>
            <a:ext cx="89296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smtClean="0">
                <a:solidFill>
                  <a:schemeClr val="tx2"/>
                </a:solidFill>
              </a:rPr>
              <a:t>Outline </a:t>
            </a:r>
            <a:r>
              <a:rPr lang="en-US" altLang="en-US" sz="2400" b="1" dirty="0">
                <a:solidFill>
                  <a:schemeClr val="tx2"/>
                </a:solidFill>
              </a:rPr>
              <a:t>plan</a:t>
            </a:r>
          </a:p>
        </p:txBody>
      </p:sp>
    </p:spTree>
    <p:extLst>
      <p:ext uri="{BB962C8B-B14F-4D97-AF65-F5344CB8AC3E}">
        <p14:creationId xmlns:p14="http://schemas.microsoft.com/office/powerpoint/2010/main" xmlns="" val="2601122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1114425"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38163" y="2476500"/>
            <a:ext cx="1533525" cy="1543050"/>
            <a:chOff x="2019300" y="2400300"/>
            <a:chExt cx="2044700" cy="2057400"/>
          </a:xfrm>
        </p:grpSpPr>
        <p:sp>
          <p:nvSpPr>
            <p:cNvPr id="7" name="Oval 6"/>
            <p:cNvSpPr/>
            <p:nvPr/>
          </p:nvSpPr>
          <p:spPr>
            <a:xfrm>
              <a:off x="2019300" y="2400300"/>
              <a:ext cx="2044700" cy="2057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120900" y="2527300"/>
              <a:ext cx="1841500" cy="180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750935" y="2996365"/>
            <a:ext cx="1104900" cy="577081"/>
          </a:xfrm>
          <a:prstGeom prst="rect">
            <a:avLst/>
          </a:prstGeom>
          <a:noFill/>
        </p:spPr>
        <p:txBody>
          <a:bodyPr wrap="square" rtlCol="0">
            <a:spAutoFit/>
          </a:bodyPr>
          <a:lstStyle/>
          <a:p>
            <a:pPr algn="ctr"/>
            <a:r>
              <a:rPr lang="en-GB" sz="1050" b="1" dirty="0">
                <a:solidFill>
                  <a:schemeClr val="bg1"/>
                </a:solidFill>
              </a:rPr>
              <a:t>LAS Quality Road to Outstanding</a:t>
            </a:r>
          </a:p>
        </p:txBody>
      </p:sp>
      <p:sp>
        <p:nvSpPr>
          <p:cNvPr id="11" name="Rounded Rectangle 10">
            <a:extLst>
              <a:ext uri="{FF2B5EF4-FFF2-40B4-BE49-F238E27FC236}">
                <a16:creationId xmlns="" xmlns:a16="http://schemas.microsoft.com/office/drawing/2014/main" id="{5A1D81F5-4850-8F47-9190-FA7C3A0C17C0}"/>
              </a:ext>
            </a:extLst>
          </p:cNvPr>
          <p:cNvSpPr/>
          <p:nvPr/>
        </p:nvSpPr>
        <p:spPr>
          <a:xfrm>
            <a:off x="1312408" y="997733"/>
            <a:ext cx="1518557" cy="1038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Capability Maturity Model</a:t>
            </a:r>
          </a:p>
        </p:txBody>
      </p:sp>
      <p:grpSp>
        <p:nvGrpSpPr>
          <p:cNvPr id="79" name="Group 78">
            <a:extLst>
              <a:ext uri="{FF2B5EF4-FFF2-40B4-BE49-F238E27FC236}">
                <a16:creationId xmlns="" xmlns:a16="http://schemas.microsoft.com/office/drawing/2014/main" id="{3AD8E4C4-B8C3-E74B-8B32-68898928296E}"/>
              </a:ext>
            </a:extLst>
          </p:cNvPr>
          <p:cNvGrpSpPr/>
          <p:nvPr/>
        </p:nvGrpSpPr>
        <p:grpSpPr>
          <a:xfrm>
            <a:off x="1446763" y="4825093"/>
            <a:ext cx="1249849" cy="915829"/>
            <a:chOff x="101335" y="5596467"/>
            <a:chExt cx="1686676" cy="1176351"/>
          </a:xfrm>
        </p:grpSpPr>
        <p:sp>
          <p:nvSpPr>
            <p:cNvPr id="80" name="Rectangle 79">
              <a:extLst>
                <a:ext uri="{FF2B5EF4-FFF2-40B4-BE49-F238E27FC236}">
                  <a16:creationId xmlns="" xmlns:a16="http://schemas.microsoft.com/office/drawing/2014/main" id="{726B57DD-330D-FA4D-AF88-1555B0CD1026}"/>
                </a:ext>
              </a:extLst>
            </p:cNvPr>
            <p:cNvSpPr/>
            <p:nvPr/>
          </p:nvSpPr>
          <p:spPr>
            <a:xfrm>
              <a:off x="101335" y="5596467"/>
              <a:ext cx="1686676" cy="1176351"/>
            </a:xfrm>
            <a:prstGeom prst="rect">
              <a:avLst/>
            </a:prstGeom>
            <a:gradFill flip="none" rotWithShape="1">
              <a:gsLst>
                <a:gs pos="0">
                  <a:schemeClr val="accent5">
                    <a:lumMod val="60000"/>
                    <a:lumOff val="40000"/>
                  </a:schemeClr>
                </a:gs>
                <a:gs pos="100000">
                  <a:schemeClr val="accent5"/>
                </a:gs>
              </a:gsLst>
              <a:lin ang="16200000" scaled="1"/>
              <a:tileRect/>
            </a:gradFill>
            <a:ln w="15875">
              <a:solidFill>
                <a:schemeClr val="bg2"/>
              </a:solidFill>
            </a:ln>
            <a:effectLst>
              <a:outerShdw blurRad="762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Rectangle 80">
              <a:extLst>
                <a:ext uri="{FF2B5EF4-FFF2-40B4-BE49-F238E27FC236}">
                  <a16:creationId xmlns="" xmlns:a16="http://schemas.microsoft.com/office/drawing/2014/main" id="{4071E1C0-5A6F-2D40-8852-AE14DEB9E42A}"/>
                </a:ext>
              </a:extLst>
            </p:cNvPr>
            <p:cNvSpPr/>
            <p:nvPr/>
          </p:nvSpPr>
          <p:spPr>
            <a:xfrm>
              <a:off x="134242" y="5625014"/>
              <a:ext cx="1620862" cy="645157"/>
            </a:xfrm>
            <a:prstGeom prst="rect">
              <a:avLst/>
            </a:prstGeom>
            <a:gradFill>
              <a:gsLst>
                <a:gs pos="0">
                  <a:schemeClr val="bg2">
                    <a:alpha val="0"/>
                  </a:schemeClr>
                </a:gs>
                <a:gs pos="100000">
                  <a:schemeClr val="bg2">
                    <a:alpha val="29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2" name="Group 81">
            <a:extLst>
              <a:ext uri="{FF2B5EF4-FFF2-40B4-BE49-F238E27FC236}">
                <a16:creationId xmlns="" xmlns:a16="http://schemas.microsoft.com/office/drawing/2014/main" id="{3017565C-93DD-334A-99D0-7D3B39374B0E}"/>
              </a:ext>
            </a:extLst>
          </p:cNvPr>
          <p:cNvGrpSpPr/>
          <p:nvPr/>
        </p:nvGrpSpPr>
        <p:grpSpPr>
          <a:xfrm>
            <a:off x="2795503" y="3931489"/>
            <a:ext cx="1249849" cy="915829"/>
            <a:chOff x="101335" y="5596467"/>
            <a:chExt cx="1686676" cy="1176351"/>
          </a:xfrm>
        </p:grpSpPr>
        <p:sp>
          <p:nvSpPr>
            <p:cNvPr id="83" name="Rectangle 82">
              <a:extLst>
                <a:ext uri="{FF2B5EF4-FFF2-40B4-BE49-F238E27FC236}">
                  <a16:creationId xmlns="" xmlns:a16="http://schemas.microsoft.com/office/drawing/2014/main" id="{1953BD6B-B2BC-B548-A037-725326B26D95}"/>
                </a:ext>
              </a:extLst>
            </p:cNvPr>
            <p:cNvSpPr/>
            <p:nvPr/>
          </p:nvSpPr>
          <p:spPr>
            <a:xfrm>
              <a:off x="101335" y="5596467"/>
              <a:ext cx="1686676" cy="1176351"/>
            </a:xfrm>
            <a:prstGeom prst="rect">
              <a:avLst/>
            </a:prstGeom>
            <a:gradFill flip="none" rotWithShape="1">
              <a:gsLst>
                <a:gs pos="0">
                  <a:schemeClr val="accent5">
                    <a:lumMod val="60000"/>
                    <a:lumOff val="40000"/>
                  </a:schemeClr>
                </a:gs>
                <a:gs pos="100000">
                  <a:schemeClr val="accent5"/>
                </a:gs>
              </a:gsLst>
              <a:lin ang="16200000" scaled="1"/>
              <a:tileRect/>
            </a:gradFill>
            <a:ln w="15875">
              <a:solidFill>
                <a:schemeClr val="bg2"/>
              </a:solidFill>
            </a:ln>
            <a:effectLst>
              <a:outerShdw blurRad="762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Rectangle 83">
              <a:extLst>
                <a:ext uri="{FF2B5EF4-FFF2-40B4-BE49-F238E27FC236}">
                  <a16:creationId xmlns="" xmlns:a16="http://schemas.microsoft.com/office/drawing/2014/main" id="{A8ADE8E4-C200-754D-A2ED-B7EB07FAF958}"/>
                </a:ext>
              </a:extLst>
            </p:cNvPr>
            <p:cNvSpPr/>
            <p:nvPr/>
          </p:nvSpPr>
          <p:spPr>
            <a:xfrm>
              <a:off x="134242" y="5625014"/>
              <a:ext cx="1620862" cy="645157"/>
            </a:xfrm>
            <a:prstGeom prst="rect">
              <a:avLst/>
            </a:prstGeom>
            <a:gradFill>
              <a:gsLst>
                <a:gs pos="0">
                  <a:schemeClr val="bg2">
                    <a:alpha val="0"/>
                  </a:schemeClr>
                </a:gs>
                <a:gs pos="100000">
                  <a:schemeClr val="bg2">
                    <a:alpha val="29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5" name="Group 84">
            <a:extLst>
              <a:ext uri="{FF2B5EF4-FFF2-40B4-BE49-F238E27FC236}">
                <a16:creationId xmlns="" xmlns:a16="http://schemas.microsoft.com/office/drawing/2014/main" id="{D9602875-112B-BA4C-94EB-F4AD62426E01}"/>
              </a:ext>
            </a:extLst>
          </p:cNvPr>
          <p:cNvGrpSpPr/>
          <p:nvPr/>
        </p:nvGrpSpPr>
        <p:grpSpPr>
          <a:xfrm>
            <a:off x="4144243" y="3037885"/>
            <a:ext cx="1249849" cy="915829"/>
            <a:chOff x="101335" y="5596467"/>
            <a:chExt cx="1686676" cy="1176351"/>
          </a:xfrm>
        </p:grpSpPr>
        <p:sp>
          <p:nvSpPr>
            <p:cNvPr id="86" name="Rectangle 85">
              <a:extLst>
                <a:ext uri="{FF2B5EF4-FFF2-40B4-BE49-F238E27FC236}">
                  <a16:creationId xmlns="" xmlns:a16="http://schemas.microsoft.com/office/drawing/2014/main" id="{CB15BDEC-9353-5148-A9B5-0911BC915394}"/>
                </a:ext>
              </a:extLst>
            </p:cNvPr>
            <p:cNvSpPr/>
            <p:nvPr/>
          </p:nvSpPr>
          <p:spPr>
            <a:xfrm>
              <a:off x="101335" y="5596467"/>
              <a:ext cx="1686676" cy="1176351"/>
            </a:xfrm>
            <a:prstGeom prst="rect">
              <a:avLst/>
            </a:prstGeom>
            <a:gradFill flip="none" rotWithShape="1">
              <a:gsLst>
                <a:gs pos="0">
                  <a:schemeClr val="accent5">
                    <a:lumMod val="60000"/>
                    <a:lumOff val="40000"/>
                  </a:schemeClr>
                </a:gs>
                <a:gs pos="100000">
                  <a:schemeClr val="accent5"/>
                </a:gs>
              </a:gsLst>
              <a:lin ang="16200000" scaled="1"/>
              <a:tileRect/>
            </a:gradFill>
            <a:ln w="15875">
              <a:solidFill>
                <a:schemeClr val="bg2"/>
              </a:solidFill>
            </a:ln>
            <a:effectLst>
              <a:outerShdw blurRad="762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Rectangle 86">
              <a:extLst>
                <a:ext uri="{FF2B5EF4-FFF2-40B4-BE49-F238E27FC236}">
                  <a16:creationId xmlns="" xmlns:a16="http://schemas.microsoft.com/office/drawing/2014/main" id="{75C252E2-A979-254C-9A39-BEABBCE39D89}"/>
                </a:ext>
              </a:extLst>
            </p:cNvPr>
            <p:cNvSpPr/>
            <p:nvPr/>
          </p:nvSpPr>
          <p:spPr>
            <a:xfrm>
              <a:off x="134242" y="5625014"/>
              <a:ext cx="1620862" cy="645157"/>
            </a:xfrm>
            <a:prstGeom prst="rect">
              <a:avLst/>
            </a:prstGeom>
            <a:gradFill>
              <a:gsLst>
                <a:gs pos="0">
                  <a:schemeClr val="bg2">
                    <a:alpha val="0"/>
                  </a:schemeClr>
                </a:gs>
                <a:gs pos="100000">
                  <a:schemeClr val="bg2">
                    <a:alpha val="29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8" name="Group 87">
            <a:extLst>
              <a:ext uri="{FF2B5EF4-FFF2-40B4-BE49-F238E27FC236}">
                <a16:creationId xmlns="" xmlns:a16="http://schemas.microsoft.com/office/drawing/2014/main" id="{7D9B905C-8BB2-294B-9228-FB4C34A8111C}"/>
              </a:ext>
            </a:extLst>
          </p:cNvPr>
          <p:cNvGrpSpPr/>
          <p:nvPr/>
        </p:nvGrpSpPr>
        <p:grpSpPr>
          <a:xfrm>
            <a:off x="5492983" y="2144281"/>
            <a:ext cx="1249849" cy="915829"/>
            <a:chOff x="101335" y="5596467"/>
            <a:chExt cx="1686676" cy="1176351"/>
          </a:xfrm>
        </p:grpSpPr>
        <p:sp>
          <p:nvSpPr>
            <p:cNvPr id="89" name="Rectangle 88">
              <a:extLst>
                <a:ext uri="{FF2B5EF4-FFF2-40B4-BE49-F238E27FC236}">
                  <a16:creationId xmlns="" xmlns:a16="http://schemas.microsoft.com/office/drawing/2014/main" id="{05C56348-DA1B-0C4B-B870-B53E4C085C4C}"/>
                </a:ext>
              </a:extLst>
            </p:cNvPr>
            <p:cNvSpPr/>
            <p:nvPr/>
          </p:nvSpPr>
          <p:spPr>
            <a:xfrm>
              <a:off x="101335" y="5596467"/>
              <a:ext cx="1686676" cy="1176351"/>
            </a:xfrm>
            <a:prstGeom prst="rect">
              <a:avLst/>
            </a:prstGeom>
            <a:gradFill flip="none" rotWithShape="1">
              <a:gsLst>
                <a:gs pos="0">
                  <a:schemeClr val="accent5">
                    <a:lumMod val="60000"/>
                    <a:lumOff val="40000"/>
                  </a:schemeClr>
                </a:gs>
                <a:gs pos="100000">
                  <a:schemeClr val="accent5"/>
                </a:gs>
              </a:gsLst>
              <a:lin ang="16200000" scaled="1"/>
              <a:tileRect/>
            </a:gradFill>
            <a:ln w="15875">
              <a:solidFill>
                <a:schemeClr val="bg2"/>
              </a:solidFill>
            </a:ln>
            <a:effectLst>
              <a:outerShdw blurRad="762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Rectangle 89">
              <a:extLst>
                <a:ext uri="{FF2B5EF4-FFF2-40B4-BE49-F238E27FC236}">
                  <a16:creationId xmlns="" xmlns:a16="http://schemas.microsoft.com/office/drawing/2014/main" id="{09716A15-5294-EC4D-999E-2BAA4472EF2B}"/>
                </a:ext>
              </a:extLst>
            </p:cNvPr>
            <p:cNvSpPr/>
            <p:nvPr/>
          </p:nvSpPr>
          <p:spPr>
            <a:xfrm>
              <a:off x="134242" y="5625014"/>
              <a:ext cx="1620862" cy="645157"/>
            </a:xfrm>
            <a:prstGeom prst="rect">
              <a:avLst/>
            </a:prstGeom>
            <a:gradFill>
              <a:gsLst>
                <a:gs pos="0">
                  <a:schemeClr val="bg2">
                    <a:alpha val="0"/>
                  </a:schemeClr>
                </a:gs>
                <a:gs pos="100000">
                  <a:schemeClr val="bg2">
                    <a:alpha val="29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 xmlns:a16="http://schemas.microsoft.com/office/drawing/2014/main" id="{A0F917DC-B458-134F-9416-4393D54C0A5B}"/>
              </a:ext>
            </a:extLst>
          </p:cNvPr>
          <p:cNvGrpSpPr/>
          <p:nvPr/>
        </p:nvGrpSpPr>
        <p:grpSpPr>
          <a:xfrm>
            <a:off x="6841723" y="1228452"/>
            <a:ext cx="1249849" cy="915829"/>
            <a:chOff x="101335" y="5596467"/>
            <a:chExt cx="1686676" cy="1176351"/>
          </a:xfrm>
        </p:grpSpPr>
        <p:sp>
          <p:nvSpPr>
            <p:cNvPr id="92" name="Rectangle 91">
              <a:extLst>
                <a:ext uri="{FF2B5EF4-FFF2-40B4-BE49-F238E27FC236}">
                  <a16:creationId xmlns="" xmlns:a16="http://schemas.microsoft.com/office/drawing/2014/main" id="{E4CCA404-050D-8142-8002-E7D130E03DB3}"/>
                </a:ext>
              </a:extLst>
            </p:cNvPr>
            <p:cNvSpPr/>
            <p:nvPr/>
          </p:nvSpPr>
          <p:spPr>
            <a:xfrm>
              <a:off x="101335" y="5596467"/>
              <a:ext cx="1686676" cy="1176351"/>
            </a:xfrm>
            <a:prstGeom prst="rect">
              <a:avLst/>
            </a:prstGeom>
            <a:gradFill flip="none" rotWithShape="1">
              <a:gsLst>
                <a:gs pos="0">
                  <a:schemeClr val="accent5">
                    <a:lumMod val="60000"/>
                    <a:lumOff val="40000"/>
                  </a:schemeClr>
                </a:gs>
                <a:gs pos="100000">
                  <a:schemeClr val="accent5"/>
                </a:gs>
              </a:gsLst>
              <a:lin ang="16200000" scaled="1"/>
              <a:tileRect/>
            </a:gradFill>
            <a:ln w="15875">
              <a:solidFill>
                <a:schemeClr val="bg2"/>
              </a:solidFill>
            </a:ln>
            <a:effectLst>
              <a:outerShdw blurRad="762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Rectangle 92">
              <a:extLst>
                <a:ext uri="{FF2B5EF4-FFF2-40B4-BE49-F238E27FC236}">
                  <a16:creationId xmlns="" xmlns:a16="http://schemas.microsoft.com/office/drawing/2014/main" id="{6A144B80-D1CC-9944-82A7-FEDB382EB11D}"/>
                </a:ext>
              </a:extLst>
            </p:cNvPr>
            <p:cNvSpPr/>
            <p:nvPr/>
          </p:nvSpPr>
          <p:spPr>
            <a:xfrm>
              <a:off x="134242" y="5625014"/>
              <a:ext cx="1620862" cy="645157"/>
            </a:xfrm>
            <a:prstGeom prst="rect">
              <a:avLst/>
            </a:prstGeom>
            <a:gradFill>
              <a:gsLst>
                <a:gs pos="0">
                  <a:schemeClr val="bg2">
                    <a:alpha val="0"/>
                  </a:schemeClr>
                </a:gs>
                <a:gs pos="100000">
                  <a:schemeClr val="bg2">
                    <a:alpha val="29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4" name="Rectangle 93">
            <a:extLst>
              <a:ext uri="{FF2B5EF4-FFF2-40B4-BE49-F238E27FC236}">
                <a16:creationId xmlns="" xmlns:a16="http://schemas.microsoft.com/office/drawing/2014/main" id="{5365CB05-4865-7843-9657-7BEAF5561CAB}"/>
              </a:ext>
            </a:extLst>
          </p:cNvPr>
          <p:cNvSpPr/>
          <p:nvPr/>
        </p:nvSpPr>
        <p:spPr>
          <a:xfrm flipH="1">
            <a:off x="1183527" y="5069846"/>
            <a:ext cx="1618568" cy="523220"/>
          </a:xfrm>
          <a:prstGeom prst="rect">
            <a:avLst/>
          </a:prstGeom>
        </p:spPr>
        <p:txBody>
          <a:bodyPr wrap="square">
            <a:spAutoFit/>
          </a:bodyPr>
          <a:lstStyle/>
          <a:p>
            <a:pPr algn="ctr"/>
            <a:r>
              <a:rPr lang="en-US" sz="1400" b="1" dirty="0"/>
              <a:t>Level 1 </a:t>
            </a:r>
          </a:p>
          <a:p>
            <a:pPr algn="ctr"/>
            <a:r>
              <a:rPr lang="en-US" sz="1400" b="1" dirty="0"/>
              <a:t>Initial</a:t>
            </a:r>
          </a:p>
        </p:txBody>
      </p:sp>
      <p:sp>
        <p:nvSpPr>
          <p:cNvPr id="95" name="Rectangle 94">
            <a:extLst>
              <a:ext uri="{FF2B5EF4-FFF2-40B4-BE49-F238E27FC236}">
                <a16:creationId xmlns="" xmlns:a16="http://schemas.microsoft.com/office/drawing/2014/main" id="{C7A1E7D9-E41F-2642-A018-1B6BA8DFF65C}"/>
              </a:ext>
            </a:extLst>
          </p:cNvPr>
          <p:cNvSpPr/>
          <p:nvPr/>
        </p:nvSpPr>
        <p:spPr>
          <a:xfrm flipH="1">
            <a:off x="2696611" y="4154018"/>
            <a:ext cx="1308182" cy="523220"/>
          </a:xfrm>
          <a:prstGeom prst="rect">
            <a:avLst/>
          </a:prstGeom>
        </p:spPr>
        <p:txBody>
          <a:bodyPr wrap="square">
            <a:spAutoFit/>
          </a:bodyPr>
          <a:lstStyle/>
          <a:p>
            <a:pPr algn="ctr"/>
            <a:r>
              <a:rPr lang="en-US" sz="1400" b="1" dirty="0"/>
              <a:t>Level 2 Repeatable</a:t>
            </a:r>
          </a:p>
        </p:txBody>
      </p:sp>
      <p:sp>
        <p:nvSpPr>
          <p:cNvPr id="96" name="Rectangle 95">
            <a:extLst>
              <a:ext uri="{FF2B5EF4-FFF2-40B4-BE49-F238E27FC236}">
                <a16:creationId xmlns="" xmlns:a16="http://schemas.microsoft.com/office/drawing/2014/main" id="{1250C0A6-5859-0A4F-9FAB-9B312CF9CFFB}"/>
              </a:ext>
            </a:extLst>
          </p:cNvPr>
          <p:cNvSpPr/>
          <p:nvPr/>
        </p:nvSpPr>
        <p:spPr>
          <a:xfrm flipH="1">
            <a:off x="4168628" y="3276508"/>
            <a:ext cx="1030445" cy="523220"/>
          </a:xfrm>
          <a:prstGeom prst="rect">
            <a:avLst/>
          </a:prstGeom>
        </p:spPr>
        <p:txBody>
          <a:bodyPr wrap="square">
            <a:spAutoFit/>
          </a:bodyPr>
          <a:lstStyle/>
          <a:p>
            <a:pPr algn="ctr"/>
            <a:r>
              <a:rPr lang="en-US" sz="1400" b="1" dirty="0"/>
              <a:t>Level 3 Defined</a:t>
            </a:r>
          </a:p>
        </p:txBody>
      </p:sp>
      <p:sp>
        <p:nvSpPr>
          <p:cNvPr id="97" name="Rectangle 96">
            <a:extLst>
              <a:ext uri="{FF2B5EF4-FFF2-40B4-BE49-F238E27FC236}">
                <a16:creationId xmlns="" xmlns:a16="http://schemas.microsoft.com/office/drawing/2014/main" id="{4E968BC1-694D-0349-92CE-B6C7F9B5B2EB}"/>
              </a:ext>
            </a:extLst>
          </p:cNvPr>
          <p:cNvSpPr/>
          <p:nvPr/>
        </p:nvSpPr>
        <p:spPr>
          <a:xfrm flipH="1">
            <a:off x="5571045" y="2352460"/>
            <a:ext cx="1147403" cy="523220"/>
          </a:xfrm>
          <a:prstGeom prst="rect">
            <a:avLst/>
          </a:prstGeom>
        </p:spPr>
        <p:txBody>
          <a:bodyPr wrap="square">
            <a:spAutoFit/>
          </a:bodyPr>
          <a:lstStyle/>
          <a:p>
            <a:pPr algn="ctr"/>
            <a:r>
              <a:rPr lang="en-US" sz="1400" b="1" dirty="0"/>
              <a:t>Level 4 Managed</a:t>
            </a:r>
          </a:p>
        </p:txBody>
      </p:sp>
      <p:sp>
        <p:nvSpPr>
          <p:cNvPr id="98" name="Rectangle 97">
            <a:extLst>
              <a:ext uri="{FF2B5EF4-FFF2-40B4-BE49-F238E27FC236}">
                <a16:creationId xmlns="" xmlns:a16="http://schemas.microsoft.com/office/drawing/2014/main" id="{1826BAD5-DD7F-5947-8F1D-63710A62AACF}"/>
              </a:ext>
            </a:extLst>
          </p:cNvPr>
          <p:cNvSpPr/>
          <p:nvPr/>
        </p:nvSpPr>
        <p:spPr>
          <a:xfrm flipH="1">
            <a:off x="6866108" y="1467076"/>
            <a:ext cx="1134034" cy="523220"/>
          </a:xfrm>
          <a:prstGeom prst="rect">
            <a:avLst/>
          </a:prstGeom>
        </p:spPr>
        <p:txBody>
          <a:bodyPr wrap="square">
            <a:spAutoFit/>
          </a:bodyPr>
          <a:lstStyle/>
          <a:p>
            <a:pPr algn="ctr"/>
            <a:r>
              <a:rPr lang="en-US" sz="1400" b="1" dirty="0"/>
              <a:t>Level 5 </a:t>
            </a:r>
            <a:r>
              <a:rPr lang="en-US" sz="1400" b="1" dirty="0" err="1"/>
              <a:t>Optimised</a:t>
            </a:r>
            <a:endParaRPr lang="en-US" sz="1400" b="1" dirty="0"/>
          </a:p>
        </p:txBody>
      </p:sp>
      <p:sp>
        <p:nvSpPr>
          <p:cNvPr id="99" name="Rectangle 98">
            <a:extLst>
              <a:ext uri="{FF2B5EF4-FFF2-40B4-BE49-F238E27FC236}">
                <a16:creationId xmlns="" xmlns:a16="http://schemas.microsoft.com/office/drawing/2014/main" id="{DE4CA2C5-ADEB-DD43-89A2-6D184626D46E}"/>
              </a:ext>
            </a:extLst>
          </p:cNvPr>
          <p:cNvSpPr/>
          <p:nvPr/>
        </p:nvSpPr>
        <p:spPr>
          <a:xfrm>
            <a:off x="2720997" y="5092070"/>
            <a:ext cx="4129118" cy="577081"/>
          </a:xfrm>
          <a:prstGeom prst="rect">
            <a:avLst/>
          </a:prstGeom>
        </p:spPr>
        <p:txBody>
          <a:bodyPr wrap="square">
            <a:spAutoFit/>
          </a:bodyPr>
          <a:lstStyle/>
          <a:p>
            <a:r>
              <a:rPr lang="en-US" sz="1050" dirty="0">
                <a:solidFill>
                  <a:srgbClr val="0070C0"/>
                </a:solidFill>
                <a:ea typeface="Adobe Fangsong Std R" panose="02020400000000000000" pitchFamily="18" charset="-128"/>
                <a:cs typeface="Arial" pitchFamily="34" charset="0"/>
              </a:rPr>
              <a:t>It is characteristic of process at this level that they are typically undocumented and in a state of ‘dynamic’ change, tending to be driven ad hoc, uncontrolled and reactive in manner – level 1</a:t>
            </a:r>
            <a:endParaRPr lang="en-US" sz="1050" dirty="0">
              <a:solidFill>
                <a:srgbClr val="0070C0"/>
              </a:solidFill>
              <a:ea typeface="Adobe Fangsong Std R" panose="02020400000000000000" pitchFamily="18" charset="-128"/>
            </a:endParaRPr>
          </a:p>
        </p:txBody>
      </p:sp>
      <p:sp>
        <p:nvSpPr>
          <p:cNvPr id="100" name="Rectangle 99">
            <a:extLst>
              <a:ext uri="{FF2B5EF4-FFF2-40B4-BE49-F238E27FC236}">
                <a16:creationId xmlns="" xmlns:a16="http://schemas.microsoft.com/office/drawing/2014/main" id="{0D28BF16-316A-D14A-ACFC-F975D82C2734}"/>
              </a:ext>
            </a:extLst>
          </p:cNvPr>
          <p:cNvSpPr/>
          <p:nvPr/>
        </p:nvSpPr>
        <p:spPr>
          <a:xfrm>
            <a:off x="4093821" y="4203647"/>
            <a:ext cx="3868807" cy="738664"/>
          </a:xfrm>
          <a:prstGeom prst="rect">
            <a:avLst/>
          </a:prstGeom>
        </p:spPr>
        <p:txBody>
          <a:bodyPr wrap="square">
            <a:spAutoFit/>
          </a:bodyPr>
          <a:lstStyle/>
          <a:p>
            <a:r>
              <a:rPr lang="en-US" sz="1050" dirty="0">
                <a:solidFill>
                  <a:srgbClr val="0070C0"/>
                </a:solidFill>
                <a:ea typeface="Adobe Fangsong Std R" panose="02020400000000000000" pitchFamily="18" charset="-128"/>
                <a:cs typeface="Arial" pitchFamily="34" charset="0"/>
              </a:rPr>
              <a:t>It is characteristic of processes at this level that some are repeatable with consistent results. Process discipline is unlikely to be rigorous but where it exists it may help in times of stress – level 2</a:t>
            </a:r>
            <a:endParaRPr lang="en-US" sz="1050" dirty="0">
              <a:solidFill>
                <a:srgbClr val="0070C0"/>
              </a:solidFill>
              <a:ea typeface="Adobe Fangsong Std R" panose="02020400000000000000" pitchFamily="18" charset="-128"/>
            </a:endParaRPr>
          </a:p>
        </p:txBody>
      </p:sp>
      <p:sp>
        <p:nvSpPr>
          <p:cNvPr id="101" name="Rectangle 100">
            <a:extLst>
              <a:ext uri="{FF2B5EF4-FFF2-40B4-BE49-F238E27FC236}">
                <a16:creationId xmlns="" xmlns:a16="http://schemas.microsoft.com/office/drawing/2014/main" id="{E6AAB9CB-DD83-B148-98F1-11280B795DE2}"/>
              </a:ext>
            </a:extLst>
          </p:cNvPr>
          <p:cNvSpPr/>
          <p:nvPr/>
        </p:nvSpPr>
        <p:spPr>
          <a:xfrm>
            <a:off x="5498224" y="3198698"/>
            <a:ext cx="3456365" cy="738664"/>
          </a:xfrm>
          <a:prstGeom prst="rect">
            <a:avLst/>
          </a:prstGeom>
        </p:spPr>
        <p:txBody>
          <a:bodyPr wrap="square">
            <a:spAutoFit/>
          </a:bodyPr>
          <a:lstStyle/>
          <a:p>
            <a:r>
              <a:rPr lang="en-US" sz="1050" dirty="0">
                <a:solidFill>
                  <a:srgbClr val="0070C0"/>
                </a:solidFill>
                <a:ea typeface="Adobe Fangsong Std R" panose="02020400000000000000" pitchFamily="18" charset="-128"/>
                <a:cs typeface="Arial" pitchFamily="34" charset="0"/>
              </a:rPr>
              <a:t>It is characteristic of processes at this level that there are defined sets of documented standard processes established and subject to some degree of improvement over time – level 3</a:t>
            </a:r>
            <a:endParaRPr lang="en-US" sz="1050" dirty="0">
              <a:solidFill>
                <a:srgbClr val="0070C0"/>
              </a:solidFill>
              <a:ea typeface="Adobe Fangsong Std R" panose="02020400000000000000" pitchFamily="18" charset="-128"/>
            </a:endParaRPr>
          </a:p>
        </p:txBody>
      </p:sp>
      <p:sp>
        <p:nvSpPr>
          <p:cNvPr id="102" name="Rectangle 101">
            <a:extLst>
              <a:ext uri="{FF2B5EF4-FFF2-40B4-BE49-F238E27FC236}">
                <a16:creationId xmlns="" xmlns:a16="http://schemas.microsoft.com/office/drawing/2014/main" id="{9C6EDE5D-3078-464D-9337-6C404FEED413}"/>
              </a:ext>
            </a:extLst>
          </p:cNvPr>
          <p:cNvSpPr/>
          <p:nvPr/>
        </p:nvSpPr>
        <p:spPr>
          <a:xfrm>
            <a:off x="2071688" y="2300253"/>
            <a:ext cx="3431235" cy="738664"/>
          </a:xfrm>
          <a:prstGeom prst="rect">
            <a:avLst/>
          </a:prstGeom>
        </p:spPr>
        <p:txBody>
          <a:bodyPr wrap="square">
            <a:spAutoFit/>
          </a:bodyPr>
          <a:lstStyle/>
          <a:p>
            <a:r>
              <a:rPr lang="en-US" sz="1050" dirty="0">
                <a:solidFill>
                  <a:srgbClr val="0070C0"/>
                </a:solidFill>
                <a:ea typeface="Adobe Fangsong Std R" panose="02020400000000000000" pitchFamily="18" charset="-128"/>
              </a:rPr>
              <a:t>It is characteristic of processes at this level that using metrics and evidence, ways to adjust and adapt processes and performance across the </a:t>
            </a:r>
            <a:r>
              <a:rPr lang="en-US" sz="1050" dirty="0" err="1" smtClean="0">
                <a:solidFill>
                  <a:srgbClr val="0070C0"/>
                </a:solidFill>
                <a:ea typeface="Adobe Fangsong Std R" panose="02020400000000000000" pitchFamily="18" charset="-128"/>
              </a:rPr>
              <a:t>organisation</a:t>
            </a:r>
            <a:r>
              <a:rPr lang="en-US" sz="1050" dirty="0" smtClean="0">
                <a:solidFill>
                  <a:srgbClr val="0070C0"/>
                </a:solidFill>
                <a:ea typeface="Adobe Fangsong Std R" panose="02020400000000000000" pitchFamily="18" charset="-128"/>
              </a:rPr>
              <a:t> </a:t>
            </a:r>
            <a:r>
              <a:rPr lang="en-US" sz="1050" dirty="0">
                <a:solidFill>
                  <a:srgbClr val="0070C0"/>
                </a:solidFill>
                <a:ea typeface="Adobe Fangsong Std R" panose="02020400000000000000" pitchFamily="18" charset="-128"/>
              </a:rPr>
              <a:t>can be found – level 4</a:t>
            </a:r>
          </a:p>
        </p:txBody>
      </p:sp>
      <p:sp>
        <p:nvSpPr>
          <p:cNvPr id="103" name="Rectangle 102">
            <a:extLst>
              <a:ext uri="{FF2B5EF4-FFF2-40B4-BE49-F238E27FC236}">
                <a16:creationId xmlns="" xmlns:a16="http://schemas.microsoft.com/office/drawing/2014/main" id="{29E5B804-8C1A-C44E-B907-B020B80BF212}"/>
              </a:ext>
            </a:extLst>
          </p:cNvPr>
          <p:cNvSpPr/>
          <p:nvPr/>
        </p:nvSpPr>
        <p:spPr>
          <a:xfrm>
            <a:off x="3482038" y="1301396"/>
            <a:ext cx="3221787" cy="577081"/>
          </a:xfrm>
          <a:prstGeom prst="rect">
            <a:avLst/>
          </a:prstGeom>
        </p:spPr>
        <p:txBody>
          <a:bodyPr wrap="square">
            <a:spAutoFit/>
          </a:bodyPr>
          <a:lstStyle/>
          <a:p>
            <a:r>
              <a:rPr lang="en-US" sz="1050" dirty="0">
                <a:solidFill>
                  <a:srgbClr val="0070C0"/>
                </a:solidFill>
                <a:ea typeface="Adobe Fangsong Std R" panose="02020400000000000000" pitchFamily="18" charset="-128"/>
                <a:cs typeface="Arial" pitchFamily="34" charset="0"/>
              </a:rPr>
              <a:t>It is characteristic of processes at this level that the focus is on continually improving performance through incremental and innovative changes – level 5</a:t>
            </a:r>
            <a:endParaRPr lang="en-US" sz="1050" dirty="0">
              <a:solidFill>
                <a:srgbClr val="0070C0"/>
              </a:solidFill>
              <a:ea typeface="Adobe Fangsong Std R" panose="02020400000000000000" pitchFamily="18" charset="-128"/>
            </a:endParaRPr>
          </a:p>
        </p:txBody>
      </p:sp>
      <p:sp>
        <p:nvSpPr>
          <p:cNvPr id="2" name="Rectangle 1"/>
          <p:cNvSpPr/>
          <p:nvPr/>
        </p:nvSpPr>
        <p:spPr>
          <a:xfrm>
            <a:off x="386228" y="0"/>
            <a:ext cx="8362236" cy="646331"/>
          </a:xfrm>
          <a:prstGeom prst="rect">
            <a:avLst/>
          </a:prstGeom>
        </p:spPr>
        <p:txBody>
          <a:bodyPr wrap="square">
            <a:spAutoFit/>
          </a:bodyPr>
          <a:lstStyle/>
          <a:p>
            <a:r>
              <a:rPr lang="en-GB" dirty="0" smtClean="0">
                <a:solidFill>
                  <a:srgbClr val="0070C0"/>
                </a:solidFill>
              </a:rPr>
              <a:t>Continuing to </a:t>
            </a:r>
            <a:r>
              <a:rPr lang="en-GB" dirty="0">
                <a:solidFill>
                  <a:srgbClr val="0070C0"/>
                </a:solidFill>
              </a:rPr>
              <a:t>build up a comprehensive </a:t>
            </a:r>
            <a:r>
              <a:rPr lang="en-GB" dirty="0" smtClean="0">
                <a:solidFill>
                  <a:srgbClr val="0070C0"/>
                </a:solidFill>
              </a:rPr>
              <a:t> </a:t>
            </a:r>
            <a:r>
              <a:rPr lang="en-GB" dirty="0">
                <a:solidFill>
                  <a:srgbClr val="0070C0"/>
                </a:solidFill>
              </a:rPr>
              <a:t>processes and procedures</a:t>
            </a:r>
            <a:r>
              <a:rPr lang="en-GB" dirty="0" smtClean="0">
                <a:solidFill>
                  <a:srgbClr val="0070C0"/>
                </a:solidFill>
              </a:rPr>
              <a:t>: Level 4 or 5 maturity</a:t>
            </a:r>
            <a:endParaRPr lang="en-GB" dirty="0">
              <a:solidFill>
                <a:srgbClr val="0070C0"/>
              </a:solidFill>
            </a:endParaRPr>
          </a:p>
        </p:txBody>
      </p:sp>
    </p:spTree>
    <p:extLst>
      <p:ext uri="{BB962C8B-B14F-4D97-AF65-F5344CB8AC3E}">
        <p14:creationId xmlns:p14="http://schemas.microsoft.com/office/powerpoint/2010/main" xmlns="" val="377673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7250"/>
            <a:ext cx="1114425"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38163" y="2476500"/>
            <a:ext cx="1533525" cy="1543050"/>
            <a:chOff x="2019300" y="2400300"/>
            <a:chExt cx="2044700" cy="2057400"/>
          </a:xfrm>
        </p:grpSpPr>
        <p:sp>
          <p:nvSpPr>
            <p:cNvPr id="7" name="Oval 6"/>
            <p:cNvSpPr/>
            <p:nvPr/>
          </p:nvSpPr>
          <p:spPr>
            <a:xfrm>
              <a:off x="2019300" y="2400300"/>
              <a:ext cx="2044700" cy="2057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120900" y="2527300"/>
              <a:ext cx="1841500" cy="180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750935" y="2996365"/>
            <a:ext cx="1104900" cy="577081"/>
          </a:xfrm>
          <a:prstGeom prst="rect">
            <a:avLst/>
          </a:prstGeom>
          <a:noFill/>
        </p:spPr>
        <p:txBody>
          <a:bodyPr wrap="square" rtlCol="0">
            <a:spAutoFit/>
          </a:bodyPr>
          <a:lstStyle/>
          <a:p>
            <a:pPr algn="ctr"/>
            <a:r>
              <a:rPr lang="en-GB" sz="1050" b="1" dirty="0">
                <a:solidFill>
                  <a:schemeClr val="bg1"/>
                </a:solidFill>
              </a:rPr>
              <a:t>LAS Quality Road to Outstanding</a:t>
            </a:r>
          </a:p>
        </p:txBody>
      </p:sp>
      <p:sp>
        <p:nvSpPr>
          <p:cNvPr id="2" name="TextBox 1">
            <a:extLst>
              <a:ext uri="{FF2B5EF4-FFF2-40B4-BE49-F238E27FC236}">
                <a16:creationId xmlns="" xmlns:a16="http://schemas.microsoft.com/office/drawing/2014/main" id="{C1163F1B-4C12-8841-8569-6CAF1F265B32}"/>
              </a:ext>
            </a:extLst>
          </p:cNvPr>
          <p:cNvSpPr txBox="1"/>
          <p:nvPr/>
        </p:nvSpPr>
        <p:spPr>
          <a:xfrm>
            <a:off x="2411760" y="525036"/>
            <a:ext cx="6192688" cy="4401205"/>
          </a:xfrm>
          <a:prstGeom prst="rect">
            <a:avLst/>
          </a:prstGeom>
          <a:noFill/>
        </p:spPr>
        <p:txBody>
          <a:bodyPr wrap="square" rtlCol="0">
            <a:spAutoFit/>
          </a:bodyPr>
          <a:lstStyle/>
          <a:p>
            <a:r>
              <a:rPr lang="en-GB" sz="2000" dirty="0">
                <a:solidFill>
                  <a:srgbClr val="0070C0"/>
                </a:solidFill>
              </a:rPr>
              <a:t>We will </a:t>
            </a:r>
            <a:r>
              <a:rPr lang="en-GB" sz="2000" dirty="0" smtClean="0">
                <a:solidFill>
                  <a:srgbClr val="0070C0"/>
                </a:solidFill>
              </a:rPr>
              <a:t>also need to continue to </a:t>
            </a:r>
            <a:r>
              <a:rPr lang="en-GB" sz="2000" dirty="0">
                <a:solidFill>
                  <a:srgbClr val="0070C0"/>
                </a:solidFill>
              </a:rPr>
              <a:t>ensure:</a:t>
            </a:r>
          </a:p>
          <a:p>
            <a:endParaRPr lang="en-GB" sz="2000" dirty="0">
              <a:solidFill>
                <a:srgbClr val="0070C0"/>
              </a:solidFill>
            </a:endParaRPr>
          </a:p>
          <a:p>
            <a:pPr marL="214313" indent="-214313">
              <a:buFont typeface="Arial" panose="020B0604020202020204" pitchFamily="34" charset="0"/>
              <a:buChar char="•"/>
            </a:pPr>
            <a:r>
              <a:rPr lang="en-GB" sz="2000" dirty="0">
                <a:solidFill>
                  <a:srgbClr val="0070C0"/>
                </a:solidFill>
              </a:rPr>
              <a:t>Systems &amp; Processes are developed to fit recognised best practice</a:t>
            </a:r>
          </a:p>
          <a:p>
            <a:pPr marL="214313" indent="-214313">
              <a:buFont typeface="Arial" panose="020B0604020202020204" pitchFamily="34" charset="0"/>
              <a:buChar char="•"/>
            </a:pPr>
            <a:r>
              <a:rPr lang="en-GB" sz="2000" dirty="0">
                <a:solidFill>
                  <a:srgbClr val="0070C0"/>
                </a:solidFill>
              </a:rPr>
              <a:t>Culture, specifically, attitudes and behaviours are developed to support outstanding quality performance</a:t>
            </a:r>
          </a:p>
          <a:p>
            <a:pPr marL="214313" indent="-214313">
              <a:buFont typeface="Arial" panose="020B0604020202020204" pitchFamily="34" charset="0"/>
              <a:buChar char="•"/>
            </a:pPr>
            <a:r>
              <a:rPr lang="en-GB" sz="2000" dirty="0">
                <a:solidFill>
                  <a:srgbClr val="0070C0"/>
                </a:solidFill>
              </a:rPr>
              <a:t>Trust performance in its Use of Resources will have to be upper decile with no drop off in quality or patient care and experience</a:t>
            </a:r>
          </a:p>
          <a:p>
            <a:pPr marL="214313" indent="-214313">
              <a:buFont typeface="Arial" panose="020B0604020202020204" pitchFamily="34" charset="0"/>
              <a:buChar char="•"/>
            </a:pPr>
            <a:r>
              <a:rPr lang="en-GB" sz="2000" dirty="0">
                <a:solidFill>
                  <a:srgbClr val="0070C0"/>
                </a:solidFill>
              </a:rPr>
              <a:t>M</a:t>
            </a:r>
            <a:r>
              <a:rPr lang="en-GB" sz="2000" dirty="0" smtClean="0">
                <a:solidFill>
                  <a:srgbClr val="0070C0"/>
                </a:solidFill>
              </a:rPr>
              <a:t>akes </a:t>
            </a:r>
            <a:r>
              <a:rPr lang="en-GB" sz="2000" dirty="0">
                <a:solidFill>
                  <a:srgbClr val="0070C0"/>
                </a:solidFill>
              </a:rPr>
              <a:t>use of digital technology and systems </a:t>
            </a:r>
            <a:r>
              <a:rPr lang="en-GB" sz="2000" dirty="0" smtClean="0">
                <a:solidFill>
                  <a:srgbClr val="0070C0"/>
                </a:solidFill>
              </a:rPr>
              <a:t>to ensure  </a:t>
            </a:r>
            <a:r>
              <a:rPr lang="en-GB" sz="2000" dirty="0">
                <a:solidFill>
                  <a:srgbClr val="0070C0"/>
                </a:solidFill>
              </a:rPr>
              <a:t>leading edge and innovative and patient </a:t>
            </a:r>
            <a:r>
              <a:rPr lang="en-GB" sz="2000" dirty="0" smtClean="0">
                <a:solidFill>
                  <a:srgbClr val="0070C0"/>
                </a:solidFill>
              </a:rPr>
              <a:t>focussed</a:t>
            </a:r>
          </a:p>
          <a:p>
            <a:pPr marL="214313" indent="-214313">
              <a:buFont typeface="Arial" panose="020B0604020202020204" pitchFamily="34" charset="0"/>
              <a:buChar char="•"/>
            </a:pPr>
            <a:r>
              <a:rPr lang="en-GB" sz="2000" dirty="0" smtClean="0">
                <a:solidFill>
                  <a:srgbClr val="0070C0"/>
                </a:solidFill>
              </a:rPr>
              <a:t>Continue to embed ‘business as usual practices’ with on-going and continuous monitoring using measurement for improvement statistical techniques</a:t>
            </a:r>
            <a:endParaRPr lang="en-GB" sz="2000" dirty="0">
              <a:solidFill>
                <a:srgbClr val="0070C0"/>
              </a:solidFill>
            </a:endParaRPr>
          </a:p>
        </p:txBody>
      </p:sp>
    </p:spTree>
    <p:extLst>
      <p:ext uri="{BB962C8B-B14F-4D97-AF65-F5344CB8AC3E}">
        <p14:creationId xmlns:p14="http://schemas.microsoft.com/office/powerpoint/2010/main" xmlns="" val="14594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6" y="714952"/>
            <a:ext cx="8641655" cy="769833"/>
          </a:xfrm>
        </p:spPr>
        <p:txBody>
          <a:bodyPr/>
          <a:lstStyle/>
          <a:p>
            <a:r>
              <a:rPr lang="en-GB" sz="3200" dirty="0">
                <a:latin typeface="Calibri" panose="020F0502020204030204" pitchFamily="34" charset="0"/>
              </a:rPr>
              <a:t>Our Care Quality Journey since </a:t>
            </a:r>
            <a:r>
              <a:rPr lang="en-GB" sz="3200" dirty="0" smtClean="0">
                <a:latin typeface="Calibri" panose="020F0502020204030204" pitchFamily="34" charset="0"/>
              </a:rPr>
              <a:t>2015-18 </a:t>
            </a:r>
            <a:endParaRPr lang="en-GB" sz="3200" dirty="0">
              <a:latin typeface="Calibri" panose="020F0502020204030204" pitchFamily="34" charset="0"/>
            </a:endParaRPr>
          </a:p>
        </p:txBody>
      </p:sp>
      <p:sp>
        <p:nvSpPr>
          <p:cNvPr id="4" name="Footer Placeholder 3"/>
          <p:cNvSpPr>
            <a:spLocks noGrp="1"/>
          </p:cNvSpPr>
          <p:nvPr>
            <p:ph type="ftr" sz="quarter" idx="10"/>
          </p:nvPr>
        </p:nvSpPr>
        <p:spPr/>
        <p:txBody>
          <a:bodyPr/>
          <a:lstStyle/>
          <a:p>
            <a:pPr algn="l">
              <a:defRPr/>
            </a:pPr>
            <a:r>
              <a:rPr lang="en-GB" smtClean="0"/>
              <a:t>London Ambulance Service NHS Trust</a:t>
            </a:r>
            <a:endParaRPr lang="en-GB" dirty="0"/>
          </a:p>
        </p:txBody>
      </p:sp>
      <p:sp>
        <p:nvSpPr>
          <p:cNvPr id="5" name="Slide Number Placeholder 4"/>
          <p:cNvSpPr>
            <a:spLocks noGrp="1"/>
          </p:cNvSpPr>
          <p:nvPr>
            <p:ph type="sldNum" sz="quarter" idx="11"/>
          </p:nvPr>
        </p:nvSpPr>
        <p:spPr/>
        <p:txBody>
          <a:bodyPr/>
          <a:lstStyle/>
          <a:p>
            <a:pPr algn="ctr"/>
            <a:fld id="{3E6E790D-1350-CA49-9399-4ACF12563051}" type="slidenum">
              <a:rPr lang="en-GB" smtClean="0"/>
              <a:pPr algn="ctr"/>
              <a:t>3</a:t>
            </a:fld>
            <a:endParaRPr lang="en-GB" dirty="0"/>
          </a:p>
        </p:txBody>
      </p:sp>
      <p:graphicFrame>
        <p:nvGraphicFramePr>
          <p:cNvPr id="6" name="Table 5"/>
          <p:cNvGraphicFramePr>
            <a:graphicFrameLocks noGrp="1"/>
          </p:cNvGraphicFramePr>
          <p:nvPr>
            <p:extLst/>
          </p:nvPr>
        </p:nvGraphicFramePr>
        <p:xfrm>
          <a:off x="323528" y="1978301"/>
          <a:ext cx="8599050" cy="3141480"/>
        </p:xfrm>
        <a:graphic>
          <a:graphicData uri="http://schemas.openxmlformats.org/drawingml/2006/table">
            <a:tbl>
              <a:tblPr firstRow="1" bandRow="1">
                <a:tableStyleId>{5C22544A-7EE6-4342-B048-85BDC9FD1C3A}</a:tableStyleId>
              </a:tblPr>
              <a:tblGrid>
                <a:gridCol w="1433175"/>
                <a:gridCol w="1433175"/>
                <a:gridCol w="1433175"/>
                <a:gridCol w="1433175"/>
                <a:gridCol w="1433175"/>
                <a:gridCol w="1433175"/>
              </a:tblGrid>
              <a:tr h="576064">
                <a:tc>
                  <a:txBody>
                    <a:bodyPr/>
                    <a:lstStyle/>
                    <a:p>
                      <a:endParaRPr lang="en-GB" dirty="0"/>
                    </a:p>
                  </a:txBody>
                  <a:tcPr/>
                </a:tc>
                <a:tc>
                  <a:txBody>
                    <a:bodyPr/>
                    <a:lstStyle/>
                    <a:p>
                      <a:pPr algn="ctr"/>
                      <a:r>
                        <a:rPr lang="en-GB" sz="1200" dirty="0" smtClean="0">
                          <a:latin typeface="Calibri" panose="020F0502020204030204" pitchFamily="34" charset="0"/>
                        </a:rPr>
                        <a:t>Safe</a:t>
                      </a:r>
                      <a:endParaRPr lang="en-GB" sz="1200" dirty="0">
                        <a:latin typeface="Calibri" panose="020F0502020204030204" pitchFamily="34" charset="0"/>
                      </a:endParaRPr>
                    </a:p>
                  </a:txBody>
                  <a:tcPr/>
                </a:tc>
                <a:tc>
                  <a:txBody>
                    <a:bodyPr/>
                    <a:lstStyle/>
                    <a:p>
                      <a:pPr algn="ctr"/>
                      <a:r>
                        <a:rPr lang="en-GB" sz="1200" dirty="0" smtClean="0">
                          <a:latin typeface="Calibri" panose="020F0502020204030204" pitchFamily="34" charset="0"/>
                        </a:rPr>
                        <a:t>Caring</a:t>
                      </a:r>
                      <a:endParaRPr lang="en-GB" sz="1200" dirty="0">
                        <a:latin typeface="Calibri" panose="020F0502020204030204" pitchFamily="34" charset="0"/>
                      </a:endParaRPr>
                    </a:p>
                  </a:txBody>
                  <a:tcPr/>
                </a:tc>
                <a:tc>
                  <a:txBody>
                    <a:bodyPr/>
                    <a:lstStyle/>
                    <a:p>
                      <a:pPr algn="ctr"/>
                      <a:r>
                        <a:rPr lang="en-GB" sz="1200" dirty="0" smtClean="0">
                          <a:latin typeface="Calibri" panose="020F0502020204030204" pitchFamily="34" charset="0"/>
                        </a:rPr>
                        <a:t>Effective</a:t>
                      </a:r>
                      <a:endParaRPr lang="en-GB" sz="1200" dirty="0">
                        <a:latin typeface="Calibri" panose="020F0502020204030204" pitchFamily="34" charset="0"/>
                      </a:endParaRPr>
                    </a:p>
                  </a:txBody>
                  <a:tcPr/>
                </a:tc>
                <a:tc>
                  <a:txBody>
                    <a:bodyPr/>
                    <a:lstStyle/>
                    <a:p>
                      <a:pPr algn="ctr"/>
                      <a:r>
                        <a:rPr lang="en-GB" sz="1200" dirty="0" smtClean="0">
                          <a:latin typeface="Calibri" panose="020F0502020204030204" pitchFamily="34" charset="0"/>
                        </a:rPr>
                        <a:t>Responsive</a:t>
                      </a:r>
                      <a:endParaRPr lang="en-GB" sz="1200" dirty="0">
                        <a:latin typeface="Calibri" panose="020F0502020204030204" pitchFamily="34" charset="0"/>
                      </a:endParaRPr>
                    </a:p>
                  </a:txBody>
                  <a:tcPr/>
                </a:tc>
                <a:tc>
                  <a:txBody>
                    <a:bodyPr/>
                    <a:lstStyle/>
                    <a:p>
                      <a:pPr algn="ctr"/>
                      <a:r>
                        <a:rPr lang="en-GB" sz="1200" dirty="0" smtClean="0">
                          <a:latin typeface="Calibri" panose="020F0502020204030204" pitchFamily="34" charset="0"/>
                        </a:rPr>
                        <a:t>Well Led</a:t>
                      </a:r>
                      <a:endParaRPr lang="en-GB" sz="1200" dirty="0">
                        <a:latin typeface="Calibri" panose="020F0502020204030204" pitchFamily="34" charset="0"/>
                      </a:endParaRPr>
                    </a:p>
                  </a:txBody>
                  <a:tcPr/>
                </a:tc>
              </a:tr>
              <a:tr h="641354">
                <a:tc>
                  <a:txBody>
                    <a:bodyPr/>
                    <a:lstStyle/>
                    <a:p>
                      <a:r>
                        <a:rPr lang="en-GB" sz="1200" b="1" dirty="0" smtClean="0">
                          <a:solidFill>
                            <a:schemeClr val="bg2"/>
                          </a:solidFill>
                          <a:latin typeface="Calibri" panose="020F0502020204030204" pitchFamily="34" charset="0"/>
                        </a:rPr>
                        <a:t>Outstanding</a:t>
                      </a:r>
                      <a:endParaRPr lang="en-GB" sz="1200" b="1" dirty="0">
                        <a:solidFill>
                          <a:schemeClr val="bg2"/>
                        </a:solidFill>
                        <a:latin typeface="Calibri" panose="020F0502020204030204" pitchFamily="34" charset="0"/>
                      </a:endParaRP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641354">
                <a:tc>
                  <a:txBody>
                    <a:bodyPr/>
                    <a:lstStyle/>
                    <a:p>
                      <a:r>
                        <a:rPr lang="en-GB" sz="1200" b="1" dirty="0" smtClean="0">
                          <a:solidFill>
                            <a:schemeClr val="bg2"/>
                          </a:solidFill>
                          <a:latin typeface="Calibri" panose="020F0502020204030204" pitchFamily="34" charset="0"/>
                        </a:rPr>
                        <a:t>Good</a:t>
                      </a:r>
                      <a:endParaRPr lang="en-GB" sz="1200" b="1" dirty="0">
                        <a:solidFill>
                          <a:schemeClr val="bg2"/>
                        </a:solidFill>
                        <a:latin typeface="Calibri" panose="020F0502020204030204" pitchFamily="34" charset="0"/>
                      </a:endParaRPr>
                    </a:p>
                  </a:txBody>
                  <a:tcPr anchor="ct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641354">
                <a:tc>
                  <a:txBody>
                    <a:bodyPr/>
                    <a:lstStyle/>
                    <a:p>
                      <a:r>
                        <a:rPr lang="en-GB" sz="1200" b="1" dirty="0" smtClean="0">
                          <a:solidFill>
                            <a:schemeClr val="bg2"/>
                          </a:solidFill>
                          <a:latin typeface="Calibri" panose="020F0502020204030204" pitchFamily="34" charset="0"/>
                        </a:rPr>
                        <a:t>Requires Improvement</a:t>
                      </a:r>
                      <a:endParaRPr lang="en-GB" sz="1200" b="1" dirty="0">
                        <a:solidFill>
                          <a:schemeClr val="bg2"/>
                        </a:solidFill>
                        <a:latin typeface="Calibri" panose="020F0502020204030204" pitchFamily="34" charset="0"/>
                      </a:endParaRPr>
                    </a:p>
                  </a:txBody>
                  <a:tcPr anchor="ct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641354">
                <a:tc>
                  <a:txBody>
                    <a:bodyPr/>
                    <a:lstStyle/>
                    <a:p>
                      <a:r>
                        <a:rPr lang="en-GB" sz="1200" b="1" dirty="0" smtClean="0">
                          <a:solidFill>
                            <a:schemeClr val="bg2"/>
                          </a:solidFill>
                          <a:latin typeface="Calibri" panose="020F0502020204030204" pitchFamily="34" charset="0"/>
                        </a:rPr>
                        <a:t>Inadequate</a:t>
                      </a:r>
                      <a:endParaRPr lang="en-GB" sz="1200" b="1" dirty="0">
                        <a:solidFill>
                          <a:schemeClr val="bg2"/>
                        </a:solidFill>
                        <a:latin typeface="Calibri" panose="020F0502020204030204" pitchFamily="34" charset="0"/>
                      </a:endParaRPr>
                    </a:p>
                  </a:txBody>
                  <a:tcPr anchor="ct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23" name="Oval 22"/>
          <p:cNvSpPr/>
          <p:nvPr/>
        </p:nvSpPr>
        <p:spPr>
          <a:xfrm>
            <a:off x="5082376" y="3939292"/>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4" name="Oval 23"/>
          <p:cNvSpPr/>
          <p:nvPr/>
        </p:nvSpPr>
        <p:spPr>
          <a:xfrm>
            <a:off x="2195784" y="3933056"/>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5" name="Oval 24"/>
          <p:cNvSpPr/>
          <p:nvPr/>
        </p:nvSpPr>
        <p:spPr>
          <a:xfrm>
            <a:off x="6520396" y="3936421"/>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6" name="Oval 25"/>
          <p:cNvSpPr/>
          <p:nvPr/>
        </p:nvSpPr>
        <p:spPr>
          <a:xfrm>
            <a:off x="7958416" y="3933056"/>
            <a:ext cx="432000" cy="43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Oval 26"/>
          <p:cNvSpPr/>
          <p:nvPr/>
        </p:nvSpPr>
        <p:spPr>
          <a:xfrm>
            <a:off x="5082376" y="3285032"/>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8" name="Oval 27"/>
          <p:cNvSpPr/>
          <p:nvPr/>
        </p:nvSpPr>
        <p:spPr>
          <a:xfrm>
            <a:off x="6520396" y="3286016"/>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9" name="Oval 28"/>
          <p:cNvSpPr/>
          <p:nvPr/>
        </p:nvSpPr>
        <p:spPr>
          <a:xfrm>
            <a:off x="2195784" y="4564918"/>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0" name="Oval 29"/>
          <p:cNvSpPr/>
          <p:nvPr/>
        </p:nvSpPr>
        <p:spPr>
          <a:xfrm>
            <a:off x="7958416" y="4564918"/>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1" name="Oval 30"/>
          <p:cNvSpPr/>
          <p:nvPr/>
        </p:nvSpPr>
        <p:spPr>
          <a:xfrm>
            <a:off x="3633391" y="3287946"/>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5-Point Star 31"/>
          <p:cNvSpPr/>
          <p:nvPr/>
        </p:nvSpPr>
        <p:spPr bwMode="auto">
          <a:xfrm>
            <a:off x="3232048" y="2580223"/>
            <a:ext cx="586944" cy="520080"/>
          </a:xfrm>
          <a:prstGeom prst="star5">
            <a:avLst>
              <a:gd name="adj" fmla="val 21019"/>
              <a:gd name="hf" fmla="val 105146"/>
              <a:gd name="vf" fmla="val 110557"/>
            </a:avLst>
          </a:prstGeom>
          <a:ln>
            <a:solidFill>
              <a:schemeClr val="tx2"/>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imes" charset="0"/>
              <a:ea typeface="Geneva" charset="0"/>
            </a:endParaRPr>
          </a:p>
        </p:txBody>
      </p:sp>
      <p:cxnSp>
        <p:nvCxnSpPr>
          <p:cNvPr id="33" name="Straight Arrow Connector 32"/>
          <p:cNvCxnSpPr/>
          <p:nvPr/>
        </p:nvCxnSpPr>
        <p:spPr bwMode="auto">
          <a:xfrm flipV="1">
            <a:off x="2843808" y="4149056"/>
            <a:ext cx="0" cy="631862"/>
          </a:xfrm>
          <a:prstGeom prst="straightConnector1">
            <a:avLst/>
          </a:prstGeom>
          <a:solidFill>
            <a:schemeClr val="accent1"/>
          </a:solidFill>
          <a:ln w="19050" cap="flat" cmpd="sng" algn="ctr">
            <a:solidFill>
              <a:srgbClr val="0070C0"/>
            </a:solidFill>
            <a:prstDash val="dash"/>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 name="Straight Arrow Connector 33"/>
          <p:cNvCxnSpPr/>
          <p:nvPr/>
        </p:nvCxnSpPr>
        <p:spPr bwMode="auto">
          <a:xfrm flipV="1">
            <a:off x="4283968" y="2914626"/>
            <a:ext cx="0" cy="631862"/>
          </a:xfrm>
          <a:prstGeom prst="straightConnector1">
            <a:avLst/>
          </a:prstGeom>
          <a:solidFill>
            <a:schemeClr val="accent1"/>
          </a:solidFill>
          <a:ln w="19050" cap="flat" cmpd="sng" algn="ctr">
            <a:solidFill>
              <a:srgbClr val="0070C0"/>
            </a:solidFill>
            <a:prstDash val="dash"/>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Arrow Connector 34"/>
          <p:cNvCxnSpPr/>
          <p:nvPr/>
        </p:nvCxnSpPr>
        <p:spPr bwMode="auto">
          <a:xfrm flipV="1">
            <a:off x="5724128" y="3501032"/>
            <a:ext cx="0" cy="631862"/>
          </a:xfrm>
          <a:prstGeom prst="straightConnector1">
            <a:avLst/>
          </a:prstGeom>
          <a:solidFill>
            <a:schemeClr val="accent1"/>
          </a:solidFill>
          <a:ln w="19050" cap="flat" cmpd="sng" algn="ctr">
            <a:solidFill>
              <a:srgbClr val="0070C0"/>
            </a:solidFill>
            <a:prstDash val="dash"/>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Arrow Connector 35"/>
          <p:cNvCxnSpPr/>
          <p:nvPr/>
        </p:nvCxnSpPr>
        <p:spPr bwMode="auto">
          <a:xfrm flipV="1">
            <a:off x="7164288" y="3517194"/>
            <a:ext cx="0" cy="631862"/>
          </a:xfrm>
          <a:prstGeom prst="straightConnector1">
            <a:avLst/>
          </a:prstGeom>
          <a:solidFill>
            <a:schemeClr val="accent1"/>
          </a:solidFill>
          <a:ln w="19050" cap="flat" cmpd="sng" algn="ctr">
            <a:solidFill>
              <a:srgbClr val="0070C0"/>
            </a:solidFill>
            <a:prstDash val="dash"/>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Arrow Connector 36"/>
          <p:cNvCxnSpPr/>
          <p:nvPr/>
        </p:nvCxnSpPr>
        <p:spPr bwMode="auto">
          <a:xfrm flipV="1">
            <a:off x="8604448" y="4175261"/>
            <a:ext cx="0" cy="631862"/>
          </a:xfrm>
          <a:prstGeom prst="straightConnector1">
            <a:avLst/>
          </a:prstGeom>
          <a:solidFill>
            <a:schemeClr val="accent1"/>
          </a:solidFill>
          <a:ln w="19050" cap="flat" cmpd="sng" algn="ctr">
            <a:solidFill>
              <a:srgbClr val="0070C0"/>
            </a:solidFill>
            <a:prstDash val="dash"/>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 name="TextBox 37"/>
          <p:cNvSpPr txBox="1"/>
          <p:nvPr/>
        </p:nvSpPr>
        <p:spPr>
          <a:xfrm>
            <a:off x="3606213" y="2652840"/>
            <a:ext cx="504056" cy="461665"/>
          </a:xfrm>
          <a:prstGeom prst="rect">
            <a:avLst/>
          </a:prstGeom>
          <a:noFill/>
        </p:spPr>
        <p:txBody>
          <a:bodyPr wrap="square" rtlCol="0">
            <a:spAutoFit/>
          </a:bodyPr>
          <a:lstStyle/>
          <a:p>
            <a:pPr algn="ctr"/>
            <a:r>
              <a:rPr lang="en-GB" sz="1200" b="1" dirty="0">
                <a:solidFill>
                  <a:srgbClr val="002060"/>
                </a:solidFill>
                <a:latin typeface="Calibri" panose="020F0502020204030204" pitchFamily="34" charset="0"/>
              </a:rPr>
              <a:t>2017/18</a:t>
            </a:r>
          </a:p>
        </p:txBody>
      </p:sp>
      <p:sp>
        <p:nvSpPr>
          <p:cNvPr id="39" name="TextBox 38"/>
          <p:cNvSpPr txBox="1"/>
          <p:nvPr/>
        </p:nvSpPr>
        <p:spPr>
          <a:xfrm>
            <a:off x="2164819" y="4642852"/>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2015</a:t>
            </a:r>
          </a:p>
        </p:txBody>
      </p:sp>
      <p:sp>
        <p:nvSpPr>
          <p:cNvPr id="40" name="TextBox 39"/>
          <p:cNvSpPr txBox="1"/>
          <p:nvPr/>
        </p:nvSpPr>
        <p:spPr>
          <a:xfrm>
            <a:off x="7925411" y="4642419"/>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2015</a:t>
            </a:r>
          </a:p>
        </p:txBody>
      </p:sp>
      <p:sp>
        <p:nvSpPr>
          <p:cNvPr id="41" name="TextBox 40"/>
          <p:cNvSpPr txBox="1"/>
          <p:nvPr/>
        </p:nvSpPr>
        <p:spPr>
          <a:xfrm>
            <a:off x="5046348" y="4010557"/>
            <a:ext cx="504056" cy="461665"/>
          </a:xfrm>
          <a:prstGeom prst="rect">
            <a:avLst/>
          </a:prstGeom>
          <a:noFill/>
        </p:spPr>
        <p:txBody>
          <a:bodyPr wrap="square" rtlCol="0">
            <a:spAutoFit/>
          </a:bodyPr>
          <a:lstStyle/>
          <a:p>
            <a:pPr algn="ctr"/>
            <a:r>
              <a:rPr lang="en-GB" sz="1200" dirty="0" smtClean="0">
                <a:solidFill>
                  <a:srgbClr val="002060"/>
                </a:solidFill>
                <a:latin typeface="Calibri" panose="020F0502020204030204" pitchFamily="34" charset="0"/>
              </a:rPr>
              <a:t>2015/17</a:t>
            </a:r>
            <a:endParaRPr lang="en-GB" sz="1200" dirty="0">
              <a:solidFill>
                <a:srgbClr val="002060"/>
              </a:solidFill>
              <a:latin typeface="Calibri" panose="020F0502020204030204" pitchFamily="34" charset="0"/>
            </a:endParaRPr>
          </a:p>
        </p:txBody>
      </p:sp>
      <p:sp>
        <p:nvSpPr>
          <p:cNvPr id="42" name="TextBox 41"/>
          <p:cNvSpPr txBox="1"/>
          <p:nvPr/>
        </p:nvSpPr>
        <p:spPr>
          <a:xfrm>
            <a:off x="6486507" y="4010556"/>
            <a:ext cx="504056" cy="461665"/>
          </a:xfrm>
          <a:prstGeom prst="rect">
            <a:avLst/>
          </a:prstGeom>
          <a:noFill/>
        </p:spPr>
        <p:txBody>
          <a:bodyPr wrap="square" rtlCol="0">
            <a:spAutoFit/>
          </a:bodyPr>
          <a:lstStyle/>
          <a:p>
            <a:pPr algn="ctr"/>
            <a:r>
              <a:rPr lang="en-GB" sz="1200" dirty="0" smtClean="0">
                <a:solidFill>
                  <a:srgbClr val="002060"/>
                </a:solidFill>
                <a:latin typeface="Calibri" panose="020F0502020204030204" pitchFamily="34" charset="0"/>
              </a:rPr>
              <a:t>2015/17</a:t>
            </a:r>
            <a:endParaRPr lang="en-GB" sz="1200" dirty="0">
              <a:solidFill>
                <a:srgbClr val="002060"/>
              </a:solidFill>
              <a:latin typeface="Calibri" panose="020F0502020204030204" pitchFamily="34" charset="0"/>
            </a:endParaRPr>
          </a:p>
        </p:txBody>
      </p:sp>
      <p:sp>
        <p:nvSpPr>
          <p:cNvPr id="43" name="TextBox 42"/>
          <p:cNvSpPr txBox="1"/>
          <p:nvPr/>
        </p:nvSpPr>
        <p:spPr>
          <a:xfrm>
            <a:off x="3606213" y="3347062"/>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2015</a:t>
            </a:r>
          </a:p>
        </p:txBody>
      </p:sp>
      <p:sp>
        <p:nvSpPr>
          <p:cNvPr id="44" name="TextBox 43"/>
          <p:cNvSpPr txBox="1"/>
          <p:nvPr/>
        </p:nvSpPr>
        <p:spPr>
          <a:xfrm>
            <a:off x="2170000" y="4013185"/>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2017</a:t>
            </a:r>
          </a:p>
        </p:txBody>
      </p:sp>
      <p:sp>
        <p:nvSpPr>
          <p:cNvPr id="45" name="TextBox 44"/>
          <p:cNvSpPr txBox="1"/>
          <p:nvPr/>
        </p:nvSpPr>
        <p:spPr>
          <a:xfrm>
            <a:off x="7918752" y="4016793"/>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2017</a:t>
            </a:r>
          </a:p>
        </p:txBody>
      </p:sp>
      <p:sp>
        <p:nvSpPr>
          <p:cNvPr id="46" name="TextBox 45"/>
          <p:cNvSpPr txBox="1"/>
          <p:nvPr/>
        </p:nvSpPr>
        <p:spPr>
          <a:xfrm>
            <a:off x="5059696" y="3362533"/>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2017</a:t>
            </a:r>
          </a:p>
        </p:txBody>
      </p:sp>
      <p:sp>
        <p:nvSpPr>
          <p:cNvPr id="47" name="TextBox 46"/>
          <p:cNvSpPr txBox="1"/>
          <p:nvPr/>
        </p:nvSpPr>
        <p:spPr>
          <a:xfrm>
            <a:off x="6478515" y="3359317"/>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2018</a:t>
            </a:r>
          </a:p>
        </p:txBody>
      </p:sp>
      <p:sp>
        <p:nvSpPr>
          <p:cNvPr id="48" name="5-Point Star 47"/>
          <p:cNvSpPr/>
          <p:nvPr/>
        </p:nvSpPr>
        <p:spPr bwMode="auto">
          <a:xfrm>
            <a:off x="3959618" y="2594424"/>
            <a:ext cx="586944" cy="520080"/>
          </a:xfrm>
          <a:prstGeom prst="star5">
            <a:avLst>
              <a:gd name="adj" fmla="val 21019"/>
              <a:gd name="hf" fmla="val 105146"/>
              <a:gd name="vf" fmla="val 110557"/>
            </a:avLst>
          </a:prstGeom>
          <a:ln>
            <a:solidFill>
              <a:schemeClr val="tx2"/>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imes" charset="0"/>
              <a:ea typeface="Geneva" charset="0"/>
            </a:endParaRPr>
          </a:p>
        </p:txBody>
      </p:sp>
      <p:sp>
        <p:nvSpPr>
          <p:cNvPr id="49" name="Oval 48"/>
          <p:cNvSpPr/>
          <p:nvPr/>
        </p:nvSpPr>
        <p:spPr>
          <a:xfrm>
            <a:off x="2207086" y="3269560"/>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0" name="Oval 49"/>
          <p:cNvSpPr/>
          <p:nvPr/>
        </p:nvSpPr>
        <p:spPr>
          <a:xfrm>
            <a:off x="7946710" y="3254298"/>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2" name="TextBox 51"/>
          <p:cNvSpPr txBox="1"/>
          <p:nvPr/>
        </p:nvSpPr>
        <p:spPr>
          <a:xfrm>
            <a:off x="2152730" y="3327059"/>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2018</a:t>
            </a:r>
          </a:p>
        </p:txBody>
      </p:sp>
      <p:sp>
        <p:nvSpPr>
          <p:cNvPr id="53" name="TextBox 52"/>
          <p:cNvSpPr txBox="1"/>
          <p:nvPr/>
        </p:nvSpPr>
        <p:spPr>
          <a:xfrm>
            <a:off x="7910682" y="3285033"/>
            <a:ext cx="504056" cy="276999"/>
          </a:xfrm>
          <a:prstGeom prst="rect">
            <a:avLst/>
          </a:prstGeom>
          <a:noFill/>
        </p:spPr>
        <p:txBody>
          <a:bodyPr wrap="square" rtlCol="0">
            <a:spAutoFit/>
          </a:bodyPr>
          <a:lstStyle/>
          <a:p>
            <a:pPr algn="ctr"/>
            <a:r>
              <a:rPr lang="en-GB" sz="1200" dirty="0">
                <a:solidFill>
                  <a:srgbClr val="002060"/>
                </a:solidFill>
                <a:latin typeface="Calibri" panose="020F0502020204030204" pitchFamily="34" charset="0"/>
              </a:rPr>
              <a:t>2018</a:t>
            </a:r>
          </a:p>
        </p:txBody>
      </p:sp>
    </p:spTree>
    <p:extLst>
      <p:ext uri="{BB962C8B-B14F-4D97-AF65-F5344CB8AC3E}">
        <p14:creationId xmlns:p14="http://schemas.microsoft.com/office/powerpoint/2010/main" xmlns="" val="42907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4" grpId="0" animBg="1"/>
      <p:bldP spid="26" grpId="0" animBg="1"/>
      <p:bldP spid="27" grpId="0" animBg="1"/>
      <p:bldP spid="28" grpId="0" animBg="1"/>
      <p:bldP spid="32" grpId="0" animBg="1"/>
      <p:bldP spid="38" grpId="0"/>
      <p:bldP spid="44" grpId="0"/>
      <p:bldP spid="45" grpId="0"/>
      <p:bldP spid="46" grpId="0"/>
      <p:bldP spid="47" grpId="0"/>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713788" cy="1268760"/>
          </a:xfrm>
        </p:spPr>
        <p:txBody>
          <a:bodyPr/>
          <a:lstStyle/>
          <a:p>
            <a:r>
              <a:rPr lang="en-GB" dirty="0" smtClean="0"/>
              <a:t>CQC Approach 2016-17: Year 1</a:t>
            </a:r>
            <a:endParaRPr lang="en-GB" dirty="0"/>
          </a:p>
        </p:txBody>
      </p:sp>
      <p:sp>
        <p:nvSpPr>
          <p:cNvPr id="3" name="Content Placeholder 2"/>
          <p:cNvSpPr>
            <a:spLocks noGrp="1"/>
          </p:cNvSpPr>
          <p:nvPr>
            <p:ph idx="1"/>
          </p:nvPr>
        </p:nvSpPr>
        <p:spPr>
          <a:xfrm>
            <a:off x="314538" y="1124744"/>
            <a:ext cx="8716455" cy="4191000"/>
          </a:xfrm>
        </p:spPr>
        <p:txBody>
          <a:bodyPr/>
          <a:lstStyle/>
          <a:p>
            <a:pPr marL="457200" indent="-457200">
              <a:buFont typeface="Arial" panose="020B0604020202020204" pitchFamily="34" charset="0"/>
              <a:buChar char="•"/>
            </a:pPr>
            <a:r>
              <a:rPr lang="en-GB" sz="2400" dirty="0" smtClean="0"/>
              <a:t>Funding </a:t>
            </a:r>
            <a:r>
              <a:rPr lang="en-GB" sz="2400" dirty="0"/>
              <a:t>from commissioners/NHSI (£10m, medicines management and Make Ready)</a:t>
            </a:r>
          </a:p>
          <a:p>
            <a:pPr marL="457200" indent="-457200">
              <a:buFont typeface="Arial" panose="020B0604020202020204" pitchFamily="34" charset="0"/>
              <a:buChar char="•"/>
            </a:pPr>
            <a:r>
              <a:rPr lang="en-GB" sz="2400" dirty="0" smtClean="0"/>
              <a:t>Task focused approach from CQC actions</a:t>
            </a:r>
          </a:p>
          <a:p>
            <a:pPr marL="457200" indent="-457200">
              <a:buFont typeface="Arial" panose="020B0604020202020204" pitchFamily="34" charset="0"/>
              <a:buChar char="•"/>
            </a:pPr>
            <a:r>
              <a:rPr lang="en-GB" sz="2400" dirty="0" smtClean="0"/>
              <a:t>Monitoring via QIP Programme Board: corporate and operational focus- &gt; 100+ actions</a:t>
            </a:r>
          </a:p>
          <a:p>
            <a:pPr marL="457200" indent="-457200">
              <a:buFont typeface="Arial" panose="020B0604020202020204" pitchFamily="34" charset="0"/>
              <a:buChar char="•"/>
            </a:pPr>
            <a:r>
              <a:rPr lang="en-GB" sz="2400" dirty="0" smtClean="0"/>
              <a:t>Chair and Chief Executive and Board monitoring</a:t>
            </a:r>
            <a:endParaRPr lang="en-GB" sz="2400" dirty="0"/>
          </a:p>
          <a:p>
            <a:pPr marL="457200" indent="-457200">
              <a:buFont typeface="Arial" panose="020B0604020202020204" pitchFamily="34" charset="0"/>
              <a:buChar char="•"/>
            </a:pPr>
            <a:r>
              <a:rPr lang="en-GB" sz="2400" dirty="0" smtClean="0"/>
              <a:t>Communications strategy </a:t>
            </a:r>
          </a:p>
          <a:p>
            <a:pPr marL="298450" marR="5080" indent="-285750">
              <a:spcBef>
                <a:spcPts val="600"/>
              </a:spcBef>
              <a:buFont typeface="Arial" panose="020B0604020202020204" pitchFamily="34" charset="0"/>
              <a:buChar char="•"/>
              <a:tabLst>
                <a:tab pos="469265" algn="l"/>
                <a:tab pos="469900" algn="l"/>
              </a:tabLst>
            </a:pPr>
            <a:r>
              <a:rPr lang="en-US" sz="2400" dirty="0" smtClean="0">
                <a:solidFill>
                  <a:srgbClr val="0070C0"/>
                </a:solidFill>
              </a:rPr>
              <a:t>  Focus on safety and medicines management due to     Section </a:t>
            </a:r>
            <a:r>
              <a:rPr lang="en-US" sz="2400" dirty="0">
                <a:solidFill>
                  <a:srgbClr val="0070C0"/>
                </a:solidFill>
              </a:rPr>
              <a:t>29a Warning </a:t>
            </a:r>
            <a:r>
              <a:rPr lang="en-US" sz="2400" dirty="0" smtClean="0">
                <a:solidFill>
                  <a:srgbClr val="0070C0"/>
                </a:solidFill>
              </a:rPr>
              <a:t>Notice</a:t>
            </a:r>
            <a:endParaRPr lang="en-GB" sz="2400" dirty="0" smtClean="0"/>
          </a:p>
          <a:p>
            <a:pPr marL="457200" indent="-457200">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pPr>
              <a:defRPr/>
            </a:pPr>
            <a:r>
              <a:rPr lang="en-GB" smtClean="0"/>
              <a:t>London Ambulance Service NHS Trust</a:t>
            </a:r>
            <a:endParaRPr lang="en-GB"/>
          </a:p>
        </p:txBody>
      </p:sp>
      <p:sp>
        <p:nvSpPr>
          <p:cNvPr id="5" name="Slide Number Placeholder 4"/>
          <p:cNvSpPr>
            <a:spLocks noGrp="1"/>
          </p:cNvSpPr>
          <p:nvPr>
            <p:ph type="sldNum" sz="quarter" idx="11"/>
          </p:nvPr>
        </p:nvSpPr>
        <p:spPr/>
        <p:txBody>
          <a:bodyPr/>
          <a:lstStyle/>
          <a:p>
            <a:fld id="{3E6E790D-1350-CA49-9399-4ACF12563051}" type="slidenum">
              <a:rPr lang="en-GB" smtClean="0">
                <a:solidFill>
                  <a:srgbClr val="FFFFFF"/>
                </a:solidFill>
              </a:rPr>
              <a:pPr/>
              <a:t>4</a:t>
            </a:fld>
            <a:endParaRPr lang="en-GB">
              <a:solidFill>
                <a:srgbClr val="FFFFFF"/>
              </a:solidFill>
            </a:endParaRPr>
          </a:p>
        </p:txBody>
      </p:sp>
    </p:spTree>
    <p:extLst>
      <p:ext uri="{BB962C8B-B14F-4D97-AF65-F5344CB8AC3E}">
        <p14:creationId xmlns:p14="http://schemas.microsoft.com/office/powerpoint/2010/main" xmlns="" val="178452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smtClean="0"/>
              <a:t>London Ambulance Service NHS Trust</a:t>
            </a:r>
            <a:endParaRPr lang="en-GB"/>
          </a:p>
        </p:txBody>
      </p:sp>
      <p:sp>
        <p:nvSpPr>
          <p:cNvPr id="3" name="Slide Number Placeholder 2"/>
          <p:cNvSpPr>
            <a:spLocks noGrp="1"/>
          </p:cNvSpPr>
          <p:nvPr>
            <p:ph type="sldNum" sz="quarter" idx="11"/>
          </p:nvPr>
        </p:nvSpPr>
        <p:spPr/>
        <p:txBody>
          <a:bodyPr/>
          <a:lstStyle/>
          <a:p>
            <a:fld id="{4ECB1451-22BC-8C4F-AC82-7E523BB871FA}" type="slidenum">
              <a:rPr lang="en-GB" smtClean="0">
                <a:solidFill>
                  <a:srgbClr val="FFFFFF"/>
                </a:solidFill>
              </a:rPr>
              <a:pPr/>
              <a:t>5</a:t>
            </a:fld>
            <a:endParaRPr lang="en-GB">
              <a:solidFill>
                <a:srgbClr val="FFFFFF"/>
              </a:solidFill>
            </a:endParaRPr>
          </a:p>
        </p:txBody>
      </p:sp>
      <p:sp>
        <p:nvSpPr>
          <p:cNvPr id="4" name="Title 3"/>
          <p:cNvSpPr>
            <a:spLocks noGrp="1"/>
          </p:cNvSpPr>
          <p:nvPr>
            <p:ph type="title"/>
          </p:nvPr>
        </p:nvSpPr>
        <p:spPr/>
        <p:txBody>
          <a:bodyPr/>
          <a:lstStyle/>
          <a:p>
            <a:r>
              <a:rPr lang="en-GB" dirty="0" smtClean="0"/>
              <a:t>Focus on Medicines Management</a:t>
            </a:r>
            <a:endParaRPr lang="en-GB" dirty="0"/>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xmlns="" val="257961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l">
              <a:defRPr/>
            </a:pPr>
            <a:r>
              <a:rPr lang="en-GB" smtClean="0">
                <a:latin typeface="Calibri" panose="020F0502020204030204" pitchFamily="34" charset="0"/>
              </a:rPr>
              <a:t>London Ambulance Service NHS Trust</a:t>
            </a:r>
            <a:endParaRPr lang="en-GB" dirty="0">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lgn="ctr"/>
            <a:fld id="{3E6E790D-1350-CA49-9399-4ACF12563051}" type="slidenum">
              <a:rPr lang="en-GB" smtClean="0">
                <a:latin typeface="Calibri" panose="020F0502020204030204" pitchFamily="34" charset="0"/>
              </a:rPr>
              <a:pPr algn="ctr"/>
              <a:t>6</a:t>
            </a:fld>
            <a:endParaRPr lang="en-GB" dirty="0">
              <a:latin typeface="Calibri" panose="020F0502020204030204" pitchFamily="34" charset="0"/>
            </a:endParaRPr>
          </a:p>
        </p:txBody>
      </p:sp>
      <p:sp>
        <p:nvSpPr>
          <p:cNvPr id="11" name="Title 3"/>
          <p:cNvSpPr txBox="1">
            <a:spLocks/>
          </p:cNvSpPr>
          <p:nvPr/>
        </p:nvSpPr>
        <p:spPr bwMode="auto">
          <a:xfrm>
            <a:off x="250825" y="0"/>
            <a:ext cx="8713788" cy="1268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45712" rIns="91425" bIns="45712" numCol="1" anchor="ctr" anchorCtr="0" compatLnSpc="1">
            <a:prstTxWarp prst="textNoShape">
              <a:avLst/>
            </a:prstTxWarp>
          </a:bodyPr>
          <a:lstStyle>
            <a:lvl1pPr algn="l" rtl="0" eaLnBrk="0" fontAlgn="base" hangingPunct="0">
              <a:spcBef>
                <a:spcPct val="0"/>
              </a:spcBef>
              <a:spcAft>
                <a:spcPct val="0"/>
              </a:spcAft>
              <a:defRPr sz="4000" b="1">
                <a:solidFill>
                  <a:srgbClr val="0072C6"/>
                </a:solidFill>
                <a:latin typeface="+mj-lt"/>
                <a:ea typeface="ＭＳ Ｐゴシック" charset="0"/>
                <a:cs typeface="Geneva" charset="0"/>
              </a:defRPr>
            </a:lvl1pPr>
            <a:lvl2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2pPr>
            <a:lvl3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3pPr>
            <a:lvl4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4pPr>
            <a:lvl5pPr algn="l" rtl="0" eaLnBrk="0" fontAlgn="base" hangingPunct="0">
              <a:spcBef>
                <a:spcPct val="0"/>
              </a:spcBef>
              <a:spcAft>
                <a:spcPct val="0"/>
              </a:spcAft>
              <a:defRPr sz="4000" b="1">
                <a:solidFill>
                  <a:srgbClr val="0072C6"/>
                </a:solidFill>
                <a:latin typeface="Arial" charset="0"/>
                <a:ea typeface="ＭＳ Ｐゴシック" charset="0"/>
                <a:cs typeface="Geneva" charset="0"/>
              </a:defRPr>
            </a:lvl5pPr>
            <a:lvl6pPr marL="457127" algn="l" rtl="0" fontAlgn="base">
              <a:spcBef>
                <a:spcPct val="0"/>
              </a:spcBef>
              <a:spcAft>
                <a:spcPct val="0"/>
              </a:spcAft>
              <a:defRPr sz="4400" b="1">
                <a:solidFill>
                  <a:schemeClr val="bg1"/>
                </a:solidFill>
                <a:latin typeface="Arial" charset="0"/>
                <a:ea typeface="Geneva" charset="0"/>
              </a:defRPr>
            </a:lvl6pPr>
            <a:lvl7pPr marL="914254" algn="l" rtl="0" fontAlgn="base">
              <a:spcBef>
                <a:spcPct val="0"/>
              </a:spcBef>
              <a:spcAft>
                <a:spcPct val="0"/>
              </a:spcAft>
              <a:defRPr sz="4400" b="1">
                <a:solidFill>
                  <a:schemeClr val="bg1"/>
                </a:solidFill>
                <a:latin typeface="Arial" charset="0"/>
                <a:ea typeface="Geneva" charset="0"/>
              </a:defRPr>
            </a:lvl7pPr>
            <a:lvl8pPr marL="1371381" algn="l" rtl="0" fontAlgn="base">
              <a:spcBef>
                <a:spcPct val="0"/>
              </a:spcBef>
              <a:spcAft>
                <a:spcPct val="0"/>
              </a:spcAft>
              <a:defRPr sz="4400" b="1">
                <a:solidFill>
                  <a:schemeClr val="bg1"/>
                </a:solidFill>
                <a:latin typeface="Arial" charset="0"/>
                <a:ea typeface="Geneva" charset="0"/>
              </a:defRPr>
            </a:lvl8pPr>
            <a:lvl9pPr marL="1828508" algn="l" rtl="0" fontAlgn="base">
              <a:spcBef>
                <a:spcPct val="0"/>
              </a:spcBef>
              <a:spcAft>
                <a:spcPct val="0"/>
              </a:spcAft>
              <a:defRPr sz="4400" b="1">
                <a:solidFill>
                  <a:schemeClr val="bg1"/>
                </a:solidFill>
                <a:latin typeface="Arial" charset="0"/>
                <a:ea typeface="Geneva" charset="0"/>
              </a:defRPr>
            </a:lvl9pPr>
          </a:lstStyle>
          <a:p>
            <a:r>
              <a:rPr lang="en-GB" sz="3600" dirty="0">
                <a:latin typeface="Calibri" panose="020F0502020204030204" pitchFamily="34" charset="0"/>
              </a:rPr>
              <a:t>February 2017 </a:t>
            </a:r>
            <a:r>
              <a:rPr lang="en-GB" sz="3600" dirty="0" smtClean="0">
                <a:latin typeface="Calibri" panose="020F0502020204030204" pitchFamily="34" charset="0"/>
              </a:rPr>
              <a:t>– Moved to Requires Improvement, Special Measures retained</a:t>
            </a:r>
            <a:endParaRPr lang="en-GB" sz="3600" kern="0" dirty="0">
              <a:latin typeface="Calibri" panose="020F0502020204030204" pitchFamily="34" charset="0"/>
            </a:endParaRPr>
          </a:p>
        </p:txBody>
      </p:sp>
      <p:pic>
        <p:nvPicPr>
          <p:cNvPr id="13" name="Picture 12"/>
          <p:cNvPicPr/>
          <p:nvPr/>
        </p:nvPicPr>
        <p:blipFill>
          <a:blip r:embed="rId2">
            <a:extLst>
              <a:ext uri="{28A0092B-C50C-407E-A947-70E740481C1C}">
                <a14:useLocalDpi xmlns:a14="http://schemas.microsoft.com/office/drawing/2010/main" xmlns="" val="0"/>
              </a:ext>
            </a:extLst>
          </a:blip>
          <a:srcRect/>
          <a:stretch>
            <a:fillRect/>
          </a:stretch>
        </p:blipFill>
        <p:spPr bwMode="auto">
          <a:xfrm>
            <a:off x="795901" y="1340768"/>
            <a:ext cx="7344816" cy="4176464"/>
          </a:xfrm>
          <a:prstGeom prst="rect">
            <a:avLst/>
          </a:prstGeom>
          <a:noFill/>
        </p:spPr>
      </p:pic>
    </p:spTree>
    <p:extLst>
      <p:ext uri="{BB962C8B-B14F-4D97-AF65-F5344CB8AC3E}">
        <p14:creationId xmlns:p14="http://schemas.microsoft.com/office/powerpoint/2010/main" xmlns="" val="991502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96" y="-544036"/>
            <a:ext cx="8713788" cy="1668780"/>
          </a:xfrm>
        </p:spPr>
        <p:txBody>
          <a:bodyPr/>
          <a:lstStyle/>
          <a:p>
            <a:r>
              <a:rPr lang="en-GB" dirty="0" smtClean="0"/>
              <a:t>Lessons learned from 2016-17</a:t>
            </a:r>
            <a:endParaRPr lang="en-GB" dirty="0"/>
          </a:p>
        </p:txBody>
      </p:sp>
      <p:sp>
        <p:nvSpPr>
          <p:cNvPr id="3" name="Content Placeholder 2"/>
          <p:cNvSpPr>
            <a:spLocks noGrp="1"/>
          </p:cNvSpPr>
          <p:nvPr>
            <p:ph idx="1"/>
          </p:nvPr>
        </p:nvSpPr>
        <p:spPr>
          <a:xfrm>
            <a:off x="156405" y="548680"/>
            <a:ext cx="8641307" cy="4191000"/>
          </a:xfrm>
        </p:spPr>
        <p:txBody>
          <a:bodyPr/>
          <a:lstStyle/>
          <a:p>
            <a:pPr marL="457200" indent="-457200">
              <a:buFont typeface="Arial" panose="020B0604020202020204" pitchFamily="34" charset="0"/>
              <a:buChar char="•"/>
            </a:pPr>
            <a:r>
              <a:rPr lang="en-GB" sz="2400" dirty="0" smtClean="0"/>
              <a:t>Governance and risk systems/processes under-developed</a:t>
            </a:r>
          </a:p>
          <a:p>
            <a:pPr marL="457200" indent="-457200">
              <a:buFont typeface="Arial" panose="020B0604020202020204" pitchFamily="34" charset="0"/>
              <a:buChar char="•"/>
            </a:pPr>
            <a:r>
              <a:rPr lang="en-GB" sz="2400" dirty="0" smtClean="0"/>
              <a:t>Silo working in operational and corporate teams</a:t>
            </a:r>
          </a:p>
          <a:p>
            <a:pPr marL="457200" indent="-457200">
              <a:buFont typeface="Arial" panose="020B0604020202020204" pitchFamily="34" charset="0"/>
              <a:buChar char="•"/>
            </a:pPr>
            <a:r>
              <a:rPr lang="en-GB" sz="2400" dirty="0" smtClean="0"/>
              <a:t>Inconsistency and variation across operational teams/sectors</a:t>
            </a:r>
          </a:p>
          <a:p>
            <a:pPr marL="457200" indent="-457200">
              <a:buFont typeface="Arial" panose="020B0604020202020204" pitchFamily="34" charset="0"/>
              <a:buChar char="•"/>
            </a:pPr>
            <a:r>
              <a:rPr lang="en-GB" sz="2400" dirty="0" smtClean="0"/>
              <a:t>Monitoring  not built into quality assurance processes – no front line to Board quality monitoring</a:t>
            </a:r>
          </a:p>
          <a:p>
            <a:pPr marL="457200" indent="-457200">
              <a:buFont typeface="Arial" panose="020B0604020202020204" pitchFamily="34" charset="0"/>
              <a:buChar char="•"/>
            </a:pPr>
            <a:r>
              <a:rPr lang="en-GB" sz="2400" dirty="0" smtClean="0"/>
              <a:t>Duplicate plans across corporate teams</a:t>
            </a:r>
          </a:p>
          <a:p>
            <a:pPr marL="457200" indent="-457200">
              <a:spcBef>
                <a:spcPts val="576"/>
              </a:spcBef>
              <a:spcAft>
                <a:spcPts val="0"/>
              </a:spcAft>
              <a:buSzPts val="2400"/>
              <a:buFont typeface="Arial" panose="020B0604020202020204" pitchFamily="34" charset="0"/>
              <a:buChar char="•"/>
            </a:pPr>
            <a:r>
              <a:rPr lang="en-GB" sz="2400" dirty="0">
                <a:latin typeface="Arial" panose="020B0604020202020204" pitchFamily="34" charset="0"/>
                <a:ea typeface="ＭＳ Ｐゴシック" panose="020B0600070205080204" pitchFamily="34" charset="-128"/>
                <a:cs typeface="Geneva"/>
              </a:rPr>
              <a:t>Inability to easily access data and </a:t>
            </a:r>
            <a:r>
              <a:rPr lang="en-GB" sz="2400" dirty="0" smtClean="0">
                <a:latin typeface="Arial" panose="020B0604020202020204" pitchFamily="34" charset="0"/>
                <a:ea typeface="ＭＳ Ｐゴシック" panose="020B0600070205080204" pitchFamily="34" charset="-128"/>
                <a:cs typeface="Geneva"/>
              </a:rPr>
              <a:t>information</a:t>
            </a:r>
          </a:p>
          <a:p>
            <a:pPr marL="457200" indent="-457200">
              <a:spcBef>
                <a:spcPts val="576"/>
              </a:spcBef>
              <a:spcAft>
                <a:spcPts val="0"/>
              </a:spcAft>
              <a:buSzPts val="2400"/>
              <a:buFont typeface="Arial" panose="020B0604020202020204" pitchFamily="34" charset="0"/>
              <a:buChar char="•"/>
            </a:pPr>
            <a:r>
              <a:rPr lang="en-GB" sz="2400" dirty="0" smtClean="0">
                <a:latin typeface="Arial" panose="020B0604020202020204" pitchFamily="34" charset="0"/>
                <a:ea typeface="ＭＳ Ｐゴシック" panose="020B0600070205080204" pitchFamily="34" charset="-128"/>
                <a:cs typeface="Geneva"/>
              </a:rPr>
              <a:t>No QI methodology, limited QI capacity and capability</a:t>
            </a:r>
            <a:endParaRPr lang="en-GB" sz="2400" dirty="0">
              <a:latin typeface="Arial" panose="020B0604020202020204" pitchFamily="34" charset="0"/>
              <a:ea typeface="ＭＳ Ｐゴシック" panose="020B0600070205080204" pitchFamily="34" charset="-128"/>
              <a:cs typeface="Geneva"/>
            </a:endParaRPr>
          </a:p>
          <a:p>
            <a:pPr marL="457200" indent="-457200">
              <a:spcBef>
                <a:spcPts val="576"/>
              </a:spcBef>
              <a:spcAft>
                <a:spcPts val="0"/>
              </a:spcAft>
              <a:buSzPts val="2400"/>
              <a:buFont typeface="Arial" panose="020B0604020202020204" pitchFamily="34" charset="0"/>
              <a:buChar char="•"/>
            </a:pPr>
            <a:r>
              <a:rPr lang="en-GB" sz="2400" dirty="0" smtClean="0">
                <a:latin typeface="Arial" panose="020B0604020202020204" pitchFamily="34" charset="0"/>
                <a:ea typeface="ＭＳ Ｐゴシック" panose="020B0600070205080204" pitchFamily="34" charset="-128"/>
                <a:cs typeface="Geneva"/>
              </a:rPr>
              <a:t>Variation in capacity and capability across directorates –</a:t>
            </a:r>
            <a:r>
              <a:rPr lang="en-GB" sz="2400" dirty="0" smtClean="0">
                <a:latin typeface="Arial" panose="020B0604020202020204" pitchFamily="34" charset="0"/>
                <a:ea typeface="ＭＳ Ｐゴシック" panose="020B0600070205080204" pitchFamily="34" charset="-128"/>
              </a:rPr>
              <a:t>Systems and processes not ‘business as usual’ – focused delivery for inspection</a:t>
            </a:r>
          </a:p>
          <a:p>
            <a:pPr marL="457200" indent="-457200">
              <a:spcBef>
                <a:spcPts val="576"/>
              </a:spcBef>
              <a:spcAft>
                <a:spcPts val="0"/>
              </a:spcAft>
              <a:buSzPts val="24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pPr>
              <a:defRPr/>
            </a:pPr>
            <a:r>
              <a:rPr lang="en-GB" smtClean="0"/>
              <a:t>London Ambulance Service NHS Trust</a:t>
            </a:r>
            <a:endParaRPr lang="en-GB"/>
          </a:p>
        </p:txBody>
      </p:sp>
      <p:sp>
        <p:nvSpPr>
          <p:cNvPr id="5" name="Slide Number Placeholder 4"/>
          <p:cNvSpPr>
            <a:spLocks noGrp="1"/>
          </p:cNvSpPr>
          <p:nvPr>
            <p:ph type="sldNum" sz="quarter" idx="11"/>
          </p:nvPr>
        </p:nvSpPr>
        <p:spPr/>
        <p:txBody>
          <a:bodyPr/>
          <a:lstStyle/>
          <a:p>
            <a:fld id="{3E6E790D-1350-CA49-9399-4ACF12563051}" type="slidenum">
              <a:rPr lang="en-GB" smtClean="0">
                <a:solidFill>
                  <a:srgbClr val="FFFFFF"/>
                </a:solidFill>
              </a:rPr>
              <a:pPr/>
              <a:t>7</a:t>
            </a:fld>
            <a:endParaRPr lang="en-GB">
              <a:solidFill>
                <a:srgbClr val="FFFFFF"/>
              </a:solidFill>
            </a:endParaRPr>
          </a:p>
        </p:txBody>
      </p:sp>
    </p:spTree>
    <p:extLst>
      <p:ext uri="{BB962C8B-B14F-4D97-AF65-F5344CB8AC3E}">
        <p14:creationId xmlns:p14="http://schemas.microsoft.com/office/powerpoint/2010/main" xmlns="" val="101700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6" y="80295"/>
            <a:ext cx="8213863" cy="504625"/>
          </a:xfrm>
          <a:prstGeom prst="rect">
            <a:avLst/>
          </a:prstGeom>
        </p:spPr>
        <p:txBody>
          <a:bodyPr vert="horz" wrap="square" lIns="0" tIns="12065" rIns="0" bIns="0" rtlCol="0">
            <a:spAutoFit/>
          </a:bodyPr>
          <a:lstStyle/>
          <a:p>
            <a:pPr marL="12700">
              <a:spcBef>
                <a:spcPts val="95"/>
              </a:spcBef>
            </a:pPr>
            <a:r>
              <a:rPr lang="en-GB" sz="3200" spc="-5" dirty="0" smtClean="0">
                <a:latin typeface="+mn-lt"/>
                <a:cs typeface="Arial"/>
              </a:rPr>
              <a:t>Our </a:t>
            </a:r>
            <a:r>
              <a:rPr sz="3200" spc="-5" dirty="0" smtClean="0">
                <a:latin typeface="+mn-lt"/>
                <a:cs typeface="Arial"/>
              </a:rPr>
              <a:t>A</a:t>
            </a:r>
            <a:r>
              <a:rPr sz="3200" spc="-20" dirty="0" smtClean="0">
                <a:latin typeface="+mn-lt"/>
                <a:cs typeface="Arial"/>
              </a:rPr>
              <a:t>p</a:t>
            </a:r>
            <a:r>
              <a:rPr sz="3200" spc="-5" dirty="0" smtClean="0">
                <a:latin typeface="+mn-lt"/>
                <a:cs typeface="Arial"/>
              </a:rPr>
              <a:t>pro</a:t>
            </a:r>
            <a:r>
              <a:rPr sz="3200" spc="-20" dirty="0" smtClean="0">
                <a:latin typeface="+mn-lt"/>
                <a:cs typeface="Arial"/>
              </a:rPr>
              <a:t>a</a:t>
            </a:r>
            <a:r>
              <a:rPr sz="3200" spc="-5" dirty="0" smtClean="0">
                <a:latin typeface="+mn-lt"/>
                <a:cs typeface="Arial"/>
              </a:rPr>
              <a:t>ch</a:t>
            </a:r>
            <a:r>
              <a:rPr lang="en-GB" sz="3200" spc="-5" dirty="0" smtClean="0">
                <a:latin typeface="+mn-lt"/>
                <a:cs typeface="Arial"/>
              </a:rPr>
              <a:t> 2017-18</a:t>
            </a:r>
            <a:endParaRPr sz="3200" spc="-5" dirty="0">
              <a:latin typeface="+mn-lt"/>
              <a:cs typeface="Arial"/>
            </a:endParaRPr>
          </a:p>
        </p:txBody>
      </p:sp>
      <p:sp>
        <p:nvSpPr>
          <p:cNvPr id="4" name="object 4"/>
          <p:cNvSpPr txBox="1">
            <a:spLocks noGrp="1"/>
          </p:cNvSpPr>
          <p:nvPr>
            <p:ph type="sldNum" sz="quarter" idx="4294967295"/>
          </p:nvPr>
        </p:nvSpPr>
        <p:spPr>
          <a:xfrm>
            <a:off x="11722945" y="6582114"/>
            <a:ext cx="238760" cy="174407"/>
          </a:xfrm>
          <a:prstGeom prst="rect">
            <a:avLst/>
          </a:prstGeom>
        </p:spPr>
        <p:txBody>
          <a:bodyPr vert="horz" wrap="square" lIns="0" tIns="35560" rIns="0" bIns="0" rtlCol="0">
            <a:spAutoFit/>
          </a:bodyPr>
          <a:lstStyle/>
          <a:p>
            <a:pPr marL="88900">
              <a:spcBef>
                <a:spcPts val="280"/>
              </a:spcBef>
            </a:pPr>
            <a:fld id="{81D60167-4931-47E6-BA6A-407CBD079E47}" type="slidenum">
              <a:rPr spc="-5" dirty="0"/>
              <a:pPr marL="88900">
                <a:spcBef>
                  <a:spcPts val="280"/>
                </a:spcBef>
              </a:pPr>
              <a:t>8</a:t>
            </a:fld>
            <a:endParaRPr spc="-5" dirty="0"/>
          </a:p>
        </p:txBody>
      </p:sp>
      <p:sp>
        <p:nvSpPr>
          <p:cNvPr id="5" name="object 5"/>
          <p:cNvSpPr txBox="1">
            <a:spLocks noGrp="1"/>
          </p:cNvSpPr>
          <p:nvPr>
            <p:ph type="ftr" sz="quarter" idx="4294967295"/>
          </p:nvPr>
        </p:nvSpPr>
        <p:spPr>
          <a:xfrm>
            <a:off x="1309149" y="6636738"/>
            <a:ext cx="2372360" cy="126317"/>
          </a:xfrm>
          <a:prstGeom prst="rect">
            <a:avLst/>
          </a:prstGeom>
        </p:spPr>
        <p:txBody>
          <a:bodyPr vert="horz" wrap="square" lIns="0" tIns="3175" rIns="0" bIns="0" rtlCol="0">
            <a:spAutoFit/>
          </a:bodyPr>
          <a:lstStyle/>
          <a:p>
            <a:pPr marL="12700">
              <a:spcBef>
                <a:spcPts val="25"/>
              </a:spcBef>
            </a:pPr>
            <a:r>
              <a:rPr spc="-5" dirty="0"/>
              <a:t>London </a:t>
            </a:r>
            <a:r>
              <a:rPr dirty="0"/>
              <a:t>Ambulance </a:t>
            </a:r>
            <a:r>
              <a:rPr spc="-5" dirty="0"/>
              <a:t>Service NHS</a:t>
            </a:r>
            <a:r>
              <a:rPr spc="25" dirty="0"/>
              <a:t> </a:t>
            </a:r>
            <a:r>
              <a:rPr spc="-5" dirty="0"/>
              <a:t>Trust</a:t>
            </a:r>
          </a:p>
        </p:txBody>
      </p:sp>
      <p:sp>
        <p:nvSpPr>
          <p:cNvPr id="3" name="object 3"/>
          <p:cNvSpPr txBox="1"/>
          <p:nvPr/>
        </p:nvSpPr>
        <p:spPr>
          <a:xfrm>
            <a:off x="179512" y="836712"/>
            <a:ext cx="8964488" cy="4721805"/>
          </a:xfrm>
          <a:prstGeom prst="rect">
            <a:avLst/>
          </a:prstGeom>
        </p:spPr>
        <p:txBody>
          <a:bodyPr vert="horz" wrap="square" lIns="0" tIns="12700" rIns="0" bIns="0" rtlCol="0">
            <a:spAutoFit/>
          </a:bodyPr>
          <a:lstStyle/>
          <a:p>
            <a:pPr marL="285750" marR="5080" indent="-285750">
              <a:spcBef>
                <a:spcPts val="600"/>
              </a:spcBef>
              <a:buFont typeface="Arial" panose="020B0604020202020204" pitchFamily="34" charset="0"/>
              <a:buChar char="•"/>
              <a:tabLst>
                <a:tab pos="355600" algn="l"/>
              </a:tabLst>
            </a:pPr>
            <a:r>
              <a:rPr lang="en-GB" dirty="0">
                <a:solidFill>
                  <a:srgbClr val="0070C0"/>
                </a:solidFill>
              </a:rPr>
              <a:t>R</a:t>
            </a:r>
            <a:r>
              <a:rPr dirty="0" err="1" smtClean="0">
                <a:solidFill>
                  <a:srgbClr val="0070C0"/>
                </a:solidFill>
              </a:rPr>
              <a:t>eviewed</a:t>
            </a:r>
            <a:r>
              <a:rPr dirty="0" smtClean="0">
                <a:solidFill>
                  <a:srgbClr val="0070C0"/>
                </a:solidFill>
              </a:rPr>
              <a:t> </a:t>
            </a:r>
            <a:r>
              <a:rPr lang="en-GB" dirty="0">
                <a:solidFill>
                  <a:srgbClr val="0070C0"/>
                </a:solidFill>
              </a:rPr>
              <a:t>all of </a:t>
            </a:r>
            <a:r>
              <a:rPr dirty="0">
                <a:solidFill>
                  <a:srgbClr val="0070C0"/>
                </a:solidFill>
              </a:rPr>
              <a:t>the current Trust </a:t>
            </a:r>
            <a:r>
              <a:rPr lang="en-GB" dirty="0">
                <a:solidFill>
                  <a:srgbClr val="0070C0"/>
                </a:solidFill>
              </a:rPr>
              <a:t>action plans </a:t>
            </a:r>
            <a:r>
              <a:rPr dirty="0">
                <a:solidFill>
                  <a:srgbClr val="0070C0"/>
                </a:solidFill>
              </a:rPr>
              <a:t>and </a:t>
            </a:r>
            <a:r>
              <a:rPr lang="en-GB" dirty="0" smtClean="0">
                <a:solidFill>
                  <a:srgbClr val="0070C0"/>
                </a:solidFill>
              </a:rPr>
              <a:t>completed</a:t>
            </a:r>
            <a:r>
              <a:rPr dirty="0" smtClean="0">
                <a:solidFill>
                  <a:srgbClr val="0070C0"/>
                </a:solidFill>
              </a:rPr>
              <a:t> </a:t>
            </a:r>
            <a:r>
              <a:rPr dirty="0">
                <a:solidFill>
                  <a:srgbClr val="0070C0"/>
                </a:solidFill>
              </a:rPr>
              <a:t>a gap analysis </a:t>
            </a:r>
            <a:r>
              <a:rPr lang="en-GB" dirty="0" smtClean="0">
                <a:solidFill>
                  <a:srgbClr val="0070C0"/>
                </a:solidFill>
              </a:rPr>
              <a:t>against the newly </a:t>
            </a:r>
            <a:r>
              <a:rPr lang="en-GB" dirty="0">
                <a:solidFill>
                  <a:srgbClr val="0070C0"/>
                </a:solidFill>
              </a:rPr>
              <a:t>defined</a:t>
            </a:r>
            <a:r>
              <a:rPr dirty="0">
                <a:solidFill>
                  <a:srgbClr val="0070C0"/>
                </a:solidFill>
              </a:rPr>
              <a:t> KLOE’s </a:t>
            </a:r>
            <a:r>
              <a:rPr dirty="0" smtClean="0">
                <a:solidFill>
                  <a:srgbClr val="0070C0"/>
                </a:solidFill>
              </a:rPr>
              <a:t> </a:t>
            </a:r>
            <a:endParaRPr lang="en-GB" dirty="0">
              <a:solidFill>
                <a:srgbClr val="0070C0"/>
              </a:solidFill>
            </a:endParaRPr>
          </a:p>
          <a:p>
            <a:pPr marL="285750" marR="5080" indent="-285750">
              <a:spcBef>
                <a:spcPts val="600"/>
              </a:spcBef>
              <a:buFont typeface="Arial" panose="020B0604020202020204" pitchFamily="34" charset="0"/>
              <a:buChar char="•"/>
              <a:tabLst>
                <a:tab pos="355600" algn="l"/>
              </a:tabLst>
            </a:pPr>
            <a:r>
              <a:rPr lang="en-GB" dirty="0">
                <a:solidFill>
                  <a:srgbClr val="0070C0"/>
                </a:solidFill>
              </a:rPr>
              <a:t>C</a:t>
            </a:r>
            <a:r>
              <a:rPr lang="en-GB" dirty="0" smtClean="0">
                <a:solidFill>
                  <a:srgbClr val="0070C0"/>
                </a:solidFill>
              </a:rPr>
              <a:t>ompiled </a:t>
            </a:r>
            <a:r>
              <a:rPr dirty="0">
                <a:solidFill>
                  <a:srgbClr val="0070C0"/>
                </a:solidFill>
              </a:rPr>
              <a:t>a single </a:t>
            </a:r>
            <a:r>
              <a:rPr lang="en-GB" dirty="0">
                <a:solidFill>
                  <a:srgbClr val="0070C0"/>
                </a:solidFill>
              </a:rPr>
              <a:t>plan</a:t>
            </a:r>
            <a:r>
              <a:rPr dirty="0">
                <a:solidFill>
                  <a:srgbClr val="0070C0"/>
                </a:solidFill>
              </a:rPr>
              <a:t> </a:t>
            </a:r>
            <a:r>
              <a:rPr lang="en-GB" dirty="0">
                <a:solidFill>
                  <a:srgbClr val="0070C0"/>
                </a:solidFill>
              </a:rPr>
              <a:t>for the Trust, combining all </a:t>
            </a:r>
            <a:r>
              <a:rPr lang="en-GB" dirty="0" smtClean="0">
                <a:solidFill>
                  <a:srgbClr val="0070C0"/>
                </a:solidFill>
              </a:rPr>
              <a:t>quality </a:t>
            </a:r>
            <a:r>
              <a:rPr dirty="0" smtClean="0">
                <a:solidFill>
                  <a:srgbClr val="0070C0"/>
                </a:solidFill>
              </a:rPr>
              <a:t>deliverables </a:t>
            </a:r>
            <a:r>
              <a:rPr lang="en-GB" dirty="0" smtClean="0">
                <a:solidFill>
                  <a:srgbClr val="0070C0"/>
                </a:solidFill>
              </a:rPr>
              <a:t>aligned within </a:t>
            </a:r>
            <a:r>
              <a:rPr lang="en-GB" dirty="0">
                <a:solidFill>
                  <a:srgbClr val="0070C0"/>
                </a:solidFill>
              </a:rPr>
              <a:t>the 2017/18</a:t>
            </a:r>
            <a:r>
              <a:rPr dirty="0">
                <a:solidFill>
                  <a:srgbClr val="0070C0"/>
                </a:solidFill>
              </a:rPr>
              <a:t> Business Plan, Well Led </a:t>
            </a:r>
            <a:r>
              <a:rPr lang="en-GB" dirty="0" smtClean="0">
                <a:solidFill>
                  <a:srgbClr val="0070C0"/>
                </a:solidFill>
              </a:rPr>
              <a:t>analysis and</a:t>
            </a:r>
            <a:r>
              <a:rPr dirty="0" smtClean="0">
                <a:solidFill>
                  <a:srgbClr val="0070C0"/>
                </a:solidFill>
              </a:rPr>
              <a:t> </a:t>
            </a:r>
            <a:r>
              <a:rPr dirty="0">
                <a:solidFill>
                  <a:srgbClr val="0070C0"/>
                </a:solidFill>
              </a:rPr>
              <a:t>CQC Action Plan </a:t>
            </a:r>
            <a:r>
              <a:rPr lang="en-GB" dirty="0">
                <a:solidFill>
                  <a:srgbClr val="0070C0"/>
                </a:solidFill>
              </a:rPr>
              <a:t>into </a:t>
            </a:r>
            <a:r>
              <a:rPr lang="en-GB" dirty="0" smtClean="0">
                <a:solidFill>
                  <a:srgbClr val="0070C0"/>
                </a:solidFill>
              </a:rPr>
              <a:t>one </a:t>
            </a:r>
            <a:r>
              <a:rPr dirty="0">
                <a:solidFill>
                  <a:srgbClr val="0070C0"/>
                </a:solidFill>
              </a:rPr>
              <a:t>Quality  Improvement Plan</a:t>
            </a:r>
            <a:endParaRPr lang="en-GB" dirty="0">
              <a:solidFill>
                <a:srgbClr val="0070C0"/>
              </a:solidFill>
            </a:endParaRPr>
          </a:p>
          <a:p>
            <a:pPr marL="285750" marR="5080" indent="-285750">
              <a:spcBef>
                <a:spcPts val="600"/>
              </a:spcBef>
              <a:buFont typeface="Arial" panose="020B0604020202020204" pitchFamily="34" charset="0"/>
              <a:buChar char="•"/>
              <a:tabLst>
                <a:tab pos="355600" algn="l"/>
              </a:tabLst>
            </a:pPr>
            <a:r>
              <a:rPr lang="en-GB" dirty="0">
                <a:solidFill>
                  <a:srgbClr val="0070C0"/>
                </a:solidFill>
              </a:rPr>
              <a:t>This new Improvement Plan </a:t>
            </a:r>
            <a:r>
              <a:rPr lang="en-GB" dirty="0" smtClean="0">
                <a:solidFill>
                  <a:srgbClr val="0070C0"/>
                </a:solidFill>
              </a:rPr>
              <a:t>incorporated </a:t>
            </a:r>
            <a:r>
              <a:rPr lang="en-GB" dirty="0">
                <a:solidFill>
                  <a:srgbClr val="0070C0"/>
                </a:solidFill>
              </a:rPr>
              <a:t>both impact and progression KPIs, all within a clear reporting </a:t>
            </a:r>
            <a:r>
              <a:rPr lang="en-GB" dirty="0" smtClean="0">
                <a:solidFill>
                  <a:srgbClr val="0070C0"/>
                </a:solidFill>
              </a:rPr>
              <a:t>framework via the newly created Programme Board</a:t>
            </a:r>
          </a:p>
          <a:p>
            <a:pPr marL="285750" marR="5080" indent="-285750">
              <a:spcBef>
                <a:spcPts val="600"/>
              </a:spcBef>
              <a:buFont typeface="Arial" panose="020B0604020202020204" pitchFamily="34" charset="0"/>
              <a:buChar char="•"/>
              <a:tabLst>
                <a:tab pos="355600" algn="l"/>
              </a:tabLst>
            </a:pPr>
            <a:r>
              <a:rPr lang="en-GB" dirty="0" smtClean="0">
                <a:solidFill>
                  <a:srgbClr val="0070C0"/>
                </a:solidFill>
              </a:rPr>
              <a:t>Introduced Agile and Burn Down improvement techniques- increased focus and pace of change to enable to ‘get to good’</a:t>
            </a:r>
            <a:endParaRPr dirty="0">
              <a:solidFill>
                <a:srgbClr val="0070C0"/>
              </a:solidFill>
            </a:endParaRPr>
          </a:p>
          <a:p>
            <a:pPr marL="285750" marR="1160145" indent="-285750">
              <a:spcBef>
                <a:spcPts val="600"/>
              </a:spcBef>
              <a:buFont typeface="Arial" panose="020B0604020202020204" pitchFamily="34" charset="0"/>
              <a:buChar char="•"/>
              <a:tabLst>
                <a:tab pos="354965" algn="l"/>
                <a:tab pos="355600" algn="l"/>
              </a:tabLst>
            </a:pPr>
            <a:r>
              <a:rPr lang="en-GB" dirty="0" smtClean="0">
                <a:solidFill>
                  <a:srgbClr val="0070C0"/>
                </a:solidFill>
              </a:rPr>
              <a:t>Also developed  </a:t>
            </a:r>
            <a:r>
              <a:rPr lang="en-GB" dirty="0">
                <a:solidFill>
                  <a:srgbClr val="0070C0"/>
                </a:solidFill>
              </a:rPr>
              <a:t>a </a:t>
            </a:r>
            <a:r>
              <a:rPr dirty="0" smtClean="0">
                <a:solidFill>
                  <a:srgbClr val="0070C0"/>
                </a:solidFill>
              </a:rPr>
              <a:t>framework </a:t>
            </a:r>
            <a:r>
              <a:rPr dirty="0">
                <a:solidFill>
                  <a:srgbClr val="0070C0"/>
                </a:solidFill>
              </a:rPr>
              <a:t>to ensure the Trust </a:t>
            </a:r>
            <a:r>
              <a:rPr lang="en-GB" dirty="0" smtClean="0">
                <a:solidFill>
                  <a:srgbClr val="0070C0"/>
                </a:solidFill>
              </a:rPr>
              <a:t>was </a:t>
            </a:r>
            <a:r>
              <a:rPr lang="en-GB" dirty="0">
                <a:solidFill>
                  <a:srgbClr val="0070C0"/>
                </a:solidFill>
              </a:rPr>
              <a:t>prepared </a:t>
            </a:r>
            <a:r>
              <a:rPr dirty="0" smtClean="0">
                <a:solidFill>
                  <a:srgbClr val="0070C0"/>
                </a:solidFill>
              </a:rPr>
              <a:t>and</a:t>
            </a:r>
            <a:r>
              <a:rPr lang="en-GB" dirty="0" smtClean="0">
                <a:solidFill>
                  <a:srgbClr val="0070C0"/>
                </a:solidFill>
              </a:rPr>
              <a:t> ready </a:t>
            </a:r>
            <a:r>
              <a:rPr dirty="0" smtClean="0">
                <a:solidFill>
                  <a:srgbClr val="0070C0"/>
                </a:solidFill>
              </a:rPr>
              <a:t>for </a:t>
            </a:r>
            <a:r>
              <a:rPr dirty="0">
                <a:solidFill>
                  <a:srgbClr val="0070C0"/>
                </a:solidFill>
              </a:rPr>
              <a:t>the next CQC </a:t>
            </a:r>
            <a:r>
              <a:rPr dirty="0" smtClean="0">
                <a:solidFill>
                  <a:srgbClr val="0070C0"/>
                </a:solidFill>
              </a:rPr>
              <a:t>inspection</a:t>
            </a:r>
            <a:endParaRPr lang="en-GB" dirty="0" smtClean="0">
              <a:solidFill>
                <a:srgbClr val="0070C0"/>
              </a:solidFill>
            </a:endParaRPr>
          </a:p>
          <a:p>
            <a:pPr marL="285750" marR="1160145" indent="-285750">
              <a:spcBef>
                <a:spcPts val="600"/>
              </a:spcBef>
              <a:buFont typeface="Arial" panose="020B0604020202020204" pitchFamily="34" charset="0"/>
              <a:buChar char="•"/>
              <a:tabLst>
                <a:tab pos="354965" algn="l"/>
                <a:tab pos="355600" algn="l"/>
              </a:tabLst>
            </a:pPr>
            <a:r>
              <a:rPr lang="en-GB" dirty="0" smtClean="0">
                <a:solidFill>
                  <a:srgbClr val="0070C0"/>
                </a:solidFill>
              </a:rPr>
              <a:t>In addition to the re-structuring and systems and process changes, we ensured that the Trust had sustainable quality improvement and assurance mechanisms</a:t>
            </a:r>
          </a:p>
          <a:p>
            <a:pPr marR="1160145">
              <a:spcBef>
                <a:spcPts val="600"/>
              </a:spcBef>
              <a:tabLst>
                <a:tab pos="354965" algn="l"/>
                <a:tab pos="355600" algn="l"/>
              </a:tabLst>
            </a:pPr>
            <a:r>
              <a:rPr lang="en-GB" sz="2400" b="1" i="1" dirty="0" smtClean="0">
                <a:solidFill>
                  <a:srgbClr val="0070C0"/>
                </a:solidFill>
              </a:rPr>
              <a:t>        Ethos of ‘business as usual’ and sustainability</a:t>
            </a:r>
            <a:endParaRPr sz="2400" b="1" i="1" dirty="0">
              <a:solidFill>
                <a:srgbClr val="0070C0"/>
              </a:solidFill>
            </a:endParaRPr>
          </a:p>
        </p:txBody>
      </p:sp>
    </p:spTree>
    <p:extLst>
      <p:ext uri="{BB962C8B-B14F-4D97-AF65-F5344CB8AC3E}">
        <p14:creationId xmlns:p14="http://schemas.microsoft.com/office/powerpoint/2010/main" xmlns="" val="87792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B989E-5CA7-4D17-AE42-C1A3D31664EC}"/>
              </a:ext>
            </a:extLst>
          </p:cNvPr>
          <p:cNvSpPr>
            <a:spLocks noGrp="1"/>
          </p:cNvSpPr>
          <p:nvPr>
            <p:ph type="title"/>
          </p:nvPr>
        </p:nvSpPr>
        <p:spPr/>
        <p:txBody>
          <a:bodyPr/>
          <a:lstStyle/>
          <a:p>
            <a:r>
              <a:rPr lang="en-GB" sz="3200" spc="-5" dirty="0">
                <a:solidFill>
                  <a:srgbClr val="0071C5"/>
                </a:solidFill>
                <a:latin typeface="+mn-lt"/>
                <a:ea typeface="+mj-ea"/>
                <a:cs typeface="Arial"/>
              </a:rPr>
              <a:t>Establishing the QIP</a:t>
            </a:r>
          </a:p>
        </p:txBody>
      </p:sp>
      <p:sp>
        <p:nvSpPr>
          <p:cNvPr id="6" name="Content Placeholder 5">
            <a:extLst>
              <a:ext uri="{FF2B5EF4-FFF2-40B4-BE49-F238E27FC236}">
                <a16:creationId xmlns="" xmlns:a16="http://schemas.microsoft.com/office/drawing/2014/main" id="{C71405D6-4A2B-43FE-8DFC-5FE618F70296}"/>
              </a:ext>
            </a:extLst>
          </p:cNvPr>
          <p:cNvSpPr>
            <a:spLocks noGrp="1"/>
          </p:cNvSpPr>
          <p:nvPr>
            <p:ph idx="1"/>
          </p:nvPr>
        </p:nvSpPr>
        <p:spPr>
          <a:xfrm>
            <a:off x="304800" y="1268760"/>
            <a:ext cx="8382000" cy="4191000"/>
          </a:xfrm>
        </p:spPr>
        <p:txBody>
          <a:bodyPr/>
          <a:lstStyle/>
          <a:p>
            <a:pPr marL="285750" indent="-285750">
              <a:buFont typeface="Arial" charset="0"/>
              <a:buChar char="•"/>
            </a:pPr>
            <a:r>
              <a:rPr lang="en-GB" sz="2000" dirty="0">
                <a:solidFill>
                  <a:schemeClr val="accent1"/>
                </a:solidFill>
                <a:latin typeface="Arial" panose="020B0604020202020204" pitchFamily="34" charset="0"/>
                <a:cs typeface="Arial" panose="020B0604020202020204" pitchFamily="34" charset="0"/>
              </a:rPr>
              <a:t>Single view maintained through the Quality Improvement Plan (which </a:t>
            </a:r>
            <a:r>
              <a:rPr lang="en-GB" sz="2000" dirty="0" smtClean="0">
                <a:solidFill>
                  <a:schemeClr val="accent1"/>
                </a:solidFill>
                <a:latin typeface="Arial" panose="020B0604020202020204" pitchFamily="34" charset="0"/>
                <a:cs typeface="Arial" panose="020B0604020202020204" pitchFamily="34" charset="0"/>
              </a:rPr>
              <a:t> included </a:t>
            </a:r>
            <a:r>
              <a:rPr lang="en-GB" sz="2000" dirty="0">
                <a:solidFill>
                  <a:schemeClr val="accent1"/>
                </a:solidFill>
                <a:latin typeface="Arial" panose="020B0604020202020204" pitchFamily="34" charset="0"/>
                <a:cs typeface="Arial" panose="020B0604020202020204" pitchFamily="34" charset="0"/>
              </a:rPr>
              <a:t>the </a:t>
            </a:r>
            <a:r>
              <a:rPr lang="en-GB" sz="2000" dirty="0" smtClean="0">
                <a:solidFill>
                  <a:schemeClr val="accent1"/>
                </a:solidFill>
                <a:latin typeface="Arial" panose="020B0604020202020204" pitchFamily="34" charset="0"/>
                <a:cs typeface="Arial" panose="020B0604020202020204" pitchFamily="34" charset="0"/>
              </a:rPr>
              <a:t>new </a:t>
            </a:r>
            <a:r>
              <a:rPr lang="en-GB" sz="2000" dirty="0">
                <a:solidFill>
                  <a:schemeClr val="accent1"/>
                </a:solidFill>
                <a:latin typeface="Arial" panose="020B0604020202020204" pitchFamily="34" charset="0"/>
                <a:cs typeface="Arial" panose="020B0604020202020204" pitchFamily="34" charset="0"/>
              </a:rPr>
              <a:t>QIP, Well Led Action Plan and CQC Action Plan)</a:t>
            </a:r>
          </a:p>
          <a:p>
            <a:pPr marL="285750" indent="-285750">
              <a:buFont typeface="Arial" charset="0"/>
              <a:buChar char="•"/>
            </a:pPr>
            <a:r>
              <a:rPr lang="en-GB" sz="2000" dirty="0">
                <a:solidFill>
                  <a:schemeClr val="accent1"/>
                </a:solidFill>
                <a:latin typeface="Arial" panose="020B0604020202020204" pitchFamily="34" charset="0"/>
                <a:ea typeface="Calibri" charset="0"/>
                <a:cs typeface="Arial" panose="020B0604020202020204" pitchFamily="34" charset="0"/>
              </a:rPr>
              <a:t>Executive Director accountable for projects within their directorate</a:t>
            </a:r>
          </a:p>
          <a:p>
            <a:pPr marL="285750" indent="-285750">
              <a:buFont typeface="Arial" charset="0"/>
              <a:buChar char="•"/>
            </a:pPr>
            <a:r>
              <a:rPr lang="en-GB" sz="2000" dirty="0">
                <a:solidFill>
                  <a:schemeClr val="accent1"/>
                </a:solidFill>
                <a:latin typeface="Arial" panose="020B0604020202020204" pitchFamily="34" charset="0"/>
                <a:ea typeface="Calibri" charset="0"/>
                <a:cs typeface="Arial" panose="020B0604020202020204" pitchFamily="34" charset="0"/>
              </a:rPr>
              <a:t>In-flight projects </a:t>
            </a:r>
            <a:r>
              <a:rPr lang="en-GB" sz="2000" dirty="0" smtClean="0">
                <a:solidFill>
                  <a:schemeClr val="accent1"/>
                </a:solidFill>
                <a:latin typeface="Arial" panose="020B0604020202020204" pitchFamily="34" charset="0"/>
                <a:ea typeface="Calibri" charset="0"/>
                <a:cs typeface="Arial" panose="020B0604020202020204" pitchFamily="34" charset="0"/>
              </a:rPr>
              <a:t>continued </a:t>
            </a:r>
            <a:r>
              <a:rPr lang="en-GB" sz="2000" dirty="0">
                <a:solidFill>
                  <a:schemeClr val="accent1"/>
                </a:solidFill>
                <a:latin typeface="Arial" panose="020B0604020202020204" pitchFamily="34" charset="0"/>
                <a:ea typeface="Calibri" charset="0"/>
                <a:cs typeface="Arial" panose="020B0604020202020204" pitchFamily="34" charset="0"/>
              </a:rPr>
              <a:t>with current delivery method providing achieved before mid-December</a:t>
            </a:r>
          </a:p>
          <a:p>
            <a:pPr marL="285750" indent="-285750">
              <a:buFont typeface="Arial" charset="0"/>
              <a:buChar char="•"/>
            </a:pPr>
            <a:r>
              <a:rPr lang="en-GB" sz="2000" dirty="0">
                <a:solidFill>
                  <a:schemeClr val="accent1"/>
                </a:solidFill>
                <a:latin typeface="Arial" panose="020B0604020202020204" pitchFamily="34" charset="0"/>
                <a:ea typeface="Calibri" charset="0"/>
                <a:cs typeface="Arial" panose="020B0604020202020204" pitchFamily="34" charset="0"/>
              </a:rPr>
              <a:t>Agile approach to be used for all other deliveries using Scrum/Burn Down technique to deliver by mid-December</a:t>
            </a:r>
          </a:p>
          <a:p>
            <a:pPr marL="285750" indent="-285750">
              <a:buFont typeface="Arial" charset="0"/>
              <a:buChar char="•"/>
            </a:pPr>
            <a:r>
              <a:rPr lang="en-GB" sz="2000" dirty="0">
                <a:solidFill>
                  <a:schemeClr val="accent1"/>
                </a:solidFill>
                <a:latin typeface="Arial" panose="020B0604020202020204" pitchFamily="34" charset="0"/>
                <a:ea typeface="Calibri" charset="0"/>
                <a:cs typeface="Arial" panose="020B0604020202020204" pitchFamily="34" charset="0"/>
              </a:rPr>
              <a:t>Governance and oversight provided through the QIP Programme Board which </a:t>
            </a:r>
            <a:r>
              <a:rPr lang="en-GB" sz="2000" dirty="0" smtClean="0">
                <a:solidFill>
                  <a:schemeClr val="accent1"/>
                </a:solidFill>
                <a:latin typeface="Arial" panose="020B0604020202020204" pitchFamily="34" charset="0"/>
                <a:ea typeface="Calibri" charset="0"/>
                <a:cs typeface="Arial" panose="020B0604020202020204" pitchFamily="34" charset="0"/>
              </a:rPr>
              <a:t>was fortnightly via ELT meetings :exception reporting</a:t>
            </a:r>
            <a:endParaRPr lang="en-GB" sz="2000" dirty="0">
              <a:solidFill>
                <a:schemeClr val="accent1"/>
              </a:solidFill>
              <a:latin typeface="Arial" panose="020B0604020202020204" pitchFamily="34" charset="0"/>
              <a:ea typeface="Calibri" charset="0"/>
              <a:cs typeface="Arial" panose="020B0604020202020204" pitchFamily="34" charset="0"/>
            </a:endParaRPr>
          </a:p>
          <a:p>
            <a:pPr marL="285750" indent="-285750">
              <a:buFont typeface="Arial" charset="0"/>
              <a:buChar char="•"/>
            </a:pPr>
            <a:r>
              <a:rPr lang="en-GB" sz="2000" dirty="0">
                <a:solidFill>
                  <a:schemeClr val="accent1"/>
                </a:solidFill>
                <a:latin typeface="Arial" panose="020B0604020202020204" pitchFamily="34" charset="0"/>
                <a:ea typeface="Calibri" charset="0"/>
                <a:cs typeface="Arial" panose="020B0604020202020204" pitchFamily="34" charset="0"/>
              </a:rPr>
              <a:t>Quality Improvement Plan </a:t>
            </a:r>
            <a:r>
              <a:rPr lang="en-GB" sz="2000" dirty="0" smtClean="0">
                <a:solidFill>
                  <a:schemeClr val="accent1"/>
                </a:solidFill>
                <a:latin typeface="Arial" panose="020B0604020202020204" pitchFamily="34" charset="0"/>
                <a:ea typeface="Calibri" charset="0"/>
                <a:cs typeface="Arial" panose="020B0604020202020204" pitchFamily="34" charset="0"/>
              </a:rPr>
              <a:t>was </a:t>
            </a:r>
            <a:r>
              <a:rPr lang="en-GB" sz="2000" dirty="0">
                <a:solidFill>
                  <a:schemeClr val="accent1"/>
                </a:solidFill>
                <a:latin typeface="Arial" panose="020B0604020202020204" pitchFamily="34" charset="0"/>
                <a:ea typeface="Calibri" charset="0"/>
                <a:cs typeface="Arial" panose="020B0604020202020204" pitchFamily="34" charset="0"/>
              </a:rPr>
              <a:t>a subset of the Trust Business Plan and contributes to the success of the business plan </a:t>
            </a:r>
            <a:r>
              <a:rPr lang="en-GB" sz="2000" dirty="0" smtClean="0">
                <a:solidFill>
                  <a:schemeClr val="accent1"/>
                </a:solidFill>
                <a:latin typeface="Arial" panose="020B0604020202020204" pitchFamily="34" charset="0"/>
                <a:ea typeface="Calibri" charset="0"/>
                <a:cs typeface="Arial" panose="020B0604020202020204" pitchFamily="34" charset="0"/>
              </a:rPr>
              <a:t>and strategic objectives, resources approved.</a:t>
            </a:r>
            <a:endParaRPr lang="en-GB" sz="2000" dirty="0">
              <a:solidFill>
                <a:schemeClr val="accent1"/>
              </a:solidFill>
              <a:latin typeface="Arial" panose="020B0604020202020204" pitchFamily="34" charset="0"/>
              <a:ea typeface="Calibri"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 xmlns:a16="http://schemas.microsoft.com/office/drawing/2014/main" id="{1F35AC44-9156-4B0F-8F61-3E31CFB40593}"/>
              </a:ext>
            </a:extLst>
          </p:cNvPr>
          <p:cNvSpPr>
            <a:spLocks noGrp="1"/>
          </p:cNvSpPr>
          <p:nvPr>
            <p:ph type="ftr" sz="quarter" idx="10"/>
          </p:nvPr>
        </p:nvSpPr>
        <p:spPr/>
        <p:txBody>
          <a:bodyPr/>
          <a:lstStyle/>
          <a:p>
            <a:r>
              <a:rPr lang="en-GB"/>
              <a:t>London Ambulance Service NHS Trust</a:t>
            </a:r>
          </a:p>
        </p:txBody>
      </p:sp>
      <p:sp>
        <p:nvSpPr>
          <p:cNvPr id="4" name="Slide Number Placeholder 3">
            <a:extLst>
              <a:ext uri="{FF2B5EF4-FFF2-40B4-BE49-F238E27FC236}">
                <a16:creationId xmlns="" xmlns:a16="http://schemas.microsoft.com/office/drawing/2014/main" id="{33837999-776F-4BE2-B2CB-6E71B63CFFF5}"/>
              </a:ext>
            </a:extLst>
          </p:cNvPr>
          <p:cNvSpPr>
            <a:spLocks noGrp="1"/>
          </p:cNvSpPr>
          <p:nvPr>
            <p:ph type="sldNum" sz="quarter" idx="11"/>
          </p:nvPr>
        </p:nvSpPr>
        <p:spPr/>
        <p:txBody>
          <a:bodyPr/>
          <a:lstStyle/>
          <a:p>
            <a:fld id="{1AA271A9-4C35-48B6-B79E-B178D37DE832}" type="slidenum">
              <a:rPr lang="en-GB" smtClean="0"/>
              <a:pPr/>
              <a:t>9</a:t>
            </a:fld>
            <a:endParaRPr lang="en-GB"/>
          </a:p>
        </p:txBody>
      </p:sp>
    </p:spTree>
    <p:extLst>
      <p:ext uri="{BB962C8B-B14F-4D97-AF65-F5344CB8AC3E}">
        <p14:creationId xmlns:p14="http://schemas.microsoft.com/office/powerpoint/2010/main" xmlns="" val="3125902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0.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1.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2.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3.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4.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5.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6.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7.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8.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19.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2.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20.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21.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22.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23.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24.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3.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4.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5.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6.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7.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8.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ags/tag9.xml><?xml version="1.0" encoding="utf-8"?>
<p:tagLst xmlns:a="http://schemas.openxmlformats.org/drawingml/2006/main" xmlns:r="http://schemas.openxmlformats.org/officeDocument/2006/relationships" xmlns:p="http://schemas.openxmlformats.org/presentationml/2006/main">
  <p:tag name="LLEFT" val=" 168.5"/>
  <p:tag name="LTOP" val=" 200.875"/>
</p:tagLst>
</file>

<file path=ppt/theme/theme1.xml><?xml version="1.0" encoding="utf-8"?>
<a:theme xmlns:a="http://schemas.openxmlformats.org/drawingml/2006/main" name="5_Blank Presentation">
  <a:themeElements>
    <a:clrScheme name="">
      <a:dk1>
        <a:srgbClr val="808080"/>
      </a:dk1>
      <a:lt1>
        <a:srgbClr val="FFFFFF"/>
      </a:lt1>
      <a:dk2>
        <a:srgbClr val="008040"/>
      </a:dk2>
      <a:lt2>
        <a:srgbClr val="000000"/>
      </a:lt2>
      <a:accent1>
        <a:srgbClr val="0072C6"/>
      </a:accent1>
      <a:accent2>
        <a:srgbClr val="333399"/>
      </a:accent2>
      <a:accent3>
        <a:srgbClr val="AAC0AF"/>
      </a:accent3>
      <a:accent4>
        <a:srgbClr val="DADADA"/>
      </a:accent4>
      <a:accent5>
        <a:srgbClr val="AABCDF"/>
      </a:accent5>
      <a:accent6>
        <a:srgbClr val="2D2D8A"/>
      </a:accent6>
      <a:hlink>
        <a:srgbClr val="5096C8"/>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lnDef>
  </a:objectDefaults>
  <a:extraClrSchemeLst>
    <a:extraClrScheme>
      <a:clrScheme name="Blank Presentation 1">
        <a:dk1>
          <a:srgbClr val="808080"/>
        </a:dk1>
        <a:lt1>
          <a:srgbClr val="FFFFFF"/>
        </a:lt1>
        <a:dk2>
          <a:srgbClr val="0072C6"/>
        </a:dk2>
        <a:lt2>
          <a:srgbClr val="000000"/>
        </a:lt2>
        <a:accent1>
          <a:srgbClr val="0072C6"/>
        </a:accent1>
        <a:accent2>
          <a:srgbClr val="333399"/>
        </a:accent2>
        <a:accent3>
          <a:srgbClr val="AABCDF"/>
        </a:accent3>
        <a:accent4>
          <a:srgbClr val="DADADA"/>
        </a:accent4>
        <a:accent5>
          <a:srgbClr val="AABCDF"/>
        </a:accent5>
        <a:accent6>
          <a:srgbClr val="2D2D8A"/>
        </a:accent6>
        <a:hlink>
          <a:srgbClr val="5096C8"/>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57760</TotalTime>
  <Words>2975</Words>
  <Application>Microsoft Office PowerPoint</Application>
  <PresentationFormat>On-screen Show (4:3)</PresentationFormat>
  <Paragraphs>553</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5_Blank Presentation</vt:lpstr>
      <vt:lpstr>Office Theme</vt:lpstr>
      <vt:lpstr>Moving from Special Measures to Good and beyond.</vt:lpstr>
      <vt:lpstr>Context</vt:lpstr>
      <vt:lpstr>Our Care Quality Journey since 2015-18 </vt:lpstr>
      <vt:lpstr>CQC Approach 2016-17: Year 1</vt:lpstr>
      <vt:lpstr>Focus on Medicines Management</vt:lpstr>
      <vt:lpstr>Slide 6</vt:lpstr>
      <vt:lpstr>Lessons learned from 2016-17</vt:lpstr>
      <vt:lpstr>Our Approach 2017-18</vt:lpstr>
      <vt:lpstr>Establishing the QIP</vt:lpstr>
      <vt:lpstr>PIR Schedule : proactive  data collection</vt:lpstr>
      <vt:lpstr>Quality Assurance Visits</vt:lpstr>
      <vt:lpstr> Risk Management Programme 2017 / 2018 - HealthAssure </vt:lpstr>
      <vt:lpstr>Integrated Assurance Dashboard</vt:lpstr>
      <vt:lpstr>Risk Management Programme 2017 / 2018 – Incidents </vt:lpstr>
      <vt:lpstr> Risk Management Programme 2017 / 2018 - Risks </vt:lpstr>
      <vt:lpstr>Slide 16</vt:lpstr>
      <vt:lpstr>Overview of Agile Key Roles</vt:lpstr>
      <vt:lpstr>Overview of Agile Process and roles</vt:lpstr>
      <vt:lpstr>Agile Burn Down Chart illustration only</vt:lpstr>
      <vt:lpstr>2017-18 CQC ratings: Good and removal from special measures</vt:lpstr>
      <vt:lpstr>The Road to Outstanding:   Embedding and sustaining change, reducing variation</vt:lpstr>
      <vt:lpstr>Slide 22</vt:lpstr>
      <vt:lpstr>Slide 23</vt:lpstr>
      <vt:lpstr>  QI capability model for LAS – by staff group and role</vt:lpstr>
      <vt:lpstr>Slide 25</vt:lpstr>
      <vt:lpstr>Slide 26</vt:lpstr>
      <vt:lpstr>Slide 27</vt:lpstr>
    </vt:vector>
  </TitlesOfParts>
  <Company>London Ambulance Service NHS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JN</dc:creator>
  <cp:lastModifiedBy>user</cp:lastModifiedBy>
  <cp:revision>293</cp:revision>
  <cp:lastPrinted>2017-05-08T07:16:50Z</cp:lastPrinted>
  <dcterms:created xsi:type="dcterms:W3CDTF">2016-04-21T07:34:53Z</dcterms:created>
  <dcterms:modified xsi:type="dcterms:W3CDTF">2018-07-02T12:45:28Z</dcterms:modified>
</cp:coreProperties>
</file>