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2"/>
  </p:notesMasterIdLst>
  <p:handoutMasterIdLst>
    <p:handoutMasterId r:id="rId13"/>
  </p:handoutMasterIdLst>
  <p:sldIdLst>
    <p:sldId id="276" r:id="rId2"/>
    <p:sldId id="391" r:id="rId3"/>
    <p:sldId id="418" r:id="rId4"/>
    <p:sldId id="419" r:id="rId5"/>
    <p:sldId id="420" r:id="rId6"/>
    <p:sldId id="405" r:id="rId7"/>
    <p:sldId id="421" r:id="rId8"/>
    <p:sldId id="422" r:id="rId9"/>
    <p:sldId id="423" r:id="rId10"/>
    <p:sldId id="424" r:id="rId11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00"/>
    <a:srgbClr val="3876C4"/>
    <a:srgbClr val="0000FF"/>
    <a:srgbClr val="2C609A"/>
    <a:srgbClr val="2C6092"/>
    <a:srgbClr val="FF0000"/>
    <a:srgbClr val="FF5050"/>
    <a:srgbClr val="E8ECF4"/>
    <a:srgbClr val="CED6E8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205" autoAdjust="0"/>
    <p:restoredTop sz="96433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03/10/2018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96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9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 smtClean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 smtClean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 smtClean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 smtClean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97033"/>
            <a:ext cx="4419600" cy="1143000"/>
          </a:xfrm>
        </p:spPr>
        <p:txBody>
          <a:bodyPr/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Patient Forum Pack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584049"/>
            <a:ext cx="170559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 smtClean="0"/>
              <a:t>September </a:t>
            </a:r>
            <a:r>
              <a:rPr lang="en-GB" sz="1800" dirty="0"/>
              <a:t>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549442"/>
            <a:ext cx="18242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</a:t>
            </a:r>
            <a:r>
              <a:rPr lang="en-GB" sz="700" dirty="0" smtClean="0">
                <a:solidFill>
                  <a:schemeClr val="bg1">
                    <a:lumMod val="50000"/>
                  </a:schemeClr>
                </a:solidFill>
              </a:rPr>
              <a:t>August 2018 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Data unless otherwise </a:t>
            </a:r>
            <a:r>
              <a:rPr lang="en-GB" sz="700" dirty="0" smtClean="0">
                <a:solidFill>
                  <a:schemeClr val="bg1">
                    <a:lumMod val="50000"/>
                  </a:schemeClr>
                </a:solidFill>
              </a:rPr>
              <a:t>stated</a:t>
            </a:r>
          </a:p>
          <a:p>
            <a:endParaRPr lang="en-GB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data is subject to change</a:t>
            </a:r>
            <a:endParaRPr lang="en-GB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Hospital Conveyance Lost </a:t>
            </a:r>
            <a:r>
              <a:rPr lang="en-GB" sz="1800" b="1" kern="0" dirty="0" smtClean="0">
                <a:solidFill>
                  <a:srgbClr val="003300"/>
                </a:solidFill>
              </a:rPr>
              <a:t>Hours</a:t>
            </a:r>
            <a:endParaRPr lang="en-GB" sz="10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108325190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1519" y="1108249"/>
            <a:ext cx="8696415" cy="50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556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2928629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/>
                <a:gridCol w="714512"/>
                <a:gridCol w="1357573"/>
                <a:gridCol w="2429341"/>
                <a:gridCol w="3357609"/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15 minutes 90</a:t>
                      </a:r>
                      <a:r>
                        <a:rPr lang="en-US" sz="900" baseline="30000" dirty="0" smtClean="0"/>
                        <a:t>th</a:t>
                      </a:r>
                      <a:r>
                        <a:rPr lang="en-US" sz="90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 smtClean="0"/>
                        <a:t>standard to ensure that these </a:t>
                      </a:r>
                      <a:r>
                        <a:rPr lang="en-GB" sz="900" u="none" strike="noStrike" kern="1200" baseline="0" dirty="0" smtClean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40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vehicle stops the clock. If the </a:t>
                      </a:r>
                      <a:r>
                        <a:rPr lang="en-GB" sz="900" u="none" strike="noStrike" kern="1200" baseline="0" dirty="0" smtClean="0"/>
                        <a:t>patient does not need transport, the first emergency vehicle </a:t>
                      </a:r>
                      <a:r>
                        <a:rPr lang="en-US" sz="900" u="none" strike="noStrike" kern="1200" baseline="0" dirty="0" smtClean="0"/>
                        <a:t>arriving at the scene of the </a:t>
                      </a:r>
                      <a:r>
                        <a:rPr lang="en-GB" sz="900" u="none" strike="noStrike" kern="1200" baseline="0" dirty="0" smtClean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 smtClean="0">
                          <a:solidFill>
                            <a:srgbClr val="0000FF"/>
                          </a:solidFill>
                        </a:rPr>
                        <a:t>60 minutes mean response time</a:t>
                      </a:r>
                      <a:endParaRPr lang="en-GB" sz="900" u="none" strike="noStrike" kern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120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vehicle stops the clock. If the </a:t>
                      </a:r>
                      <a:r>
                        <a:rPr lang="en-GB" sz="900" u="none" strike="noStrike" kern="1200" baseline="0" dirty="0" smtClean="0"/>
                        <a:t>patient does not need transport, the first emergency vehicle </a:t>
                      </a:r>
                      <a:r>
                        <a:rPr lang="en-US" sz="900" u="none" strike="noStrike" kern="1200" baseline="0" dirty="0" smtClean="0"/>
                        <a:t>arriving at the scene of the </a:t>
                      </a:r>
                      <a:r>
                        <a:rPr lang="en-GB" sz="900" u="none" strike="noStrike" kern="1200" baseline="0" dirty="0" smtClean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 smtClean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180 minutes 90</a:t>
                      </a:r>
                      <a:r>
                        <a:rPr lang="en-GB" sz="900" u="none" strike="noStrike" kern="1200" baseline="30000" dirty="0" smtClean="0"/>
                        <a:t>th</a:t>
                      </a:r>
                      <a:r>
                        <a:rPr lang="en-GB" sz="900" u="none" strike="noStrike" kern="1200" baseline="0" dirty="0" smtClean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 smtClean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 smtClean="0"/>
                        <a:t>Category 4T:</a:t>
                      </a:r>
                    </a:p>
                    <a:p>
                      <a:r>
                        <a:rPr lang="en-US" sz="900" u="none" strike="noStrike" kern="1200" baseline="0" dirty="0" smtClean="0"/>
                        <a:t>If a patient is transported by </a:t>
                      </a:r>
                      <a:r>
                        <a:rPr lang="en-GB" sz="900" u="none" strike="noStrike" kern="1200" baseline="0" dirty="0" smtClean="0"/>
                        <a:t>an emergency vehicle, only </a:t>
                      </a:r>
                      <a:r>
                        <a:rPr lang="en-US" sz="900" u="none" strike="noStrike" kern="1200" baseline="0" dirty="0" smtClean="0"/>
                        <a:t>the arrival of the transporting </a:t>
                      </a:r>
                      <a:r>
                        <a:rPr lang="en-GB" sz="900" u="none" strike="noStrike" kern="1200" baseline="0" dirty="0" smtClean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  <p:sp>
        <p:nvSpPr>
          <p:cNvPr id="10" name="Pentagon 9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Ambulance Response Programme – Definition &amp; Overview</a:t>
            </a:r>
          </a:p>
        </p:txBody>
      </p:sp>
    </p:spTree>
    <p:extLst>
      <p:ext uri="{BB962C8B-B14F-4D97-AF65-F5344CB8AC3E}">
        <p14:creationId xmlns:p14="http://schemas.microsoft.com/office/powerpoint/2010/main" xmlns="" val="159414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96955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96953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83722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97401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866275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152767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/>
              <a:t>92,670 </a:t>
            </a:r>
            <a:r>
              <a:rPr lang="en-US" sz="1100" dirty="0" smtClean="0"/>
              <a:t>Incidents were provided with a face-to-face response.  A decrease of 4.23% compared to the previous month.  This decrease follows a similar seasonal patterns seen in previous years.</a:t>
            </a: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/>
              <a:t>9,178</a:t>
            </a:r>
            <a:r>
              <a:rPr lang="en-US" sz="1100" dirty="0" smtClean="0"/>
              <a:t> </a:t>
            </a:r>
            <a:r>
              <a:rPr lang="en-US" sz="1100" b="1" dirty="0"/>
              <a:t>C1</a:t>
            </a:r>
            <a:r>
              <a:rPr lang="en-US" sz="1100" dirty="0"/>
              <a:t> incidents were provided with a face-to-face response. </a:t>
            </a:r>
            <a:r>
              <a:rPr lang="en-US" sz="1100" dirty="0" smtClean="0"/>
              <a:t> The largest decrease at 6.86%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/>
              <a:t>50,708</a:t>
            </a:r>
            <a:r>
              <a:rPr lang="en-US" sz="1100" dirty="0" smtClean="0"/>
              <a:t> </a:t>
            </a:r>
            <a:r>
              <a:rPr lang="en-US" sz="1100" dirty="0"/>
              <a:t>incidents were categorised as </a:t>
            </a:r>
            <a:r>
              <a:rPr lang="en-US" sz="1100" b="1" dirty="0"/>
              <a:t>Category </a:t>
            </a:r>
            <a:r>
              <a:rPr lang="en-US" sz="1100" b="1" dirty="0" smtClean="0"/>
              <a:t>2</a:t>
            </a:r>
            <a:r>
              <a:rPr lang="en-US" sz="1100" dirty="0" smtClean="0"/>
              <a:t> </a:t>
            </a:r>
            <a:r>
              <a:rPr lang="en-US" sz="1100" dirty="0"/>
              <a:t>and provided with a face-to-face response. </a:t>
            </a:r>
            <a:r>
              <a:rPr lang="en-US" sz="1100" dirty="0" smtClean="0"/>
              <a:t>These incidents decreased by 5.64%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sz="1100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50" y="4149081"/>
            <a:ext cx="3644975" cy="2147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/>
              <a:t>August saw </a:t>
            </a:r>
            <a:r>
              <a:rPr lang="en-US" sz="1100" b="1" dirty="0" smtClean="0"/>
              <a:t>all key measures </a:t>
            </a:r>
            <a:r>
              <a:rPr lang="en-US" sz="1100" dirty="0" smtClean="0"/>
              <a:t>performing </a:t>
            </a:r>
            <a:r>
              <a:rPr lang="en-US" sz="1100" b="1" dirty="0" smtClean="0"/>
              <a:t>within </a:t>
            </a:r>
            <a:r>
              <a:rPr lang="en-US" sz="1100" dirty="0" smtClean="0"/>
              <a:t>the designated </a:t>
            </a:r>
            <a:r>
              <a:rPr lang="en-US" sz="1100" b="1" dirty="0" smtClean="0"/>
              <a:t>national standards</a:t>
            </a:r>
            <a:r>
              <a:rPr lang="en-US" sz="1100" dirty="0" smtClean="0"/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 smtClean="0"/>
              <a:t>The </a:t>
            </a:r>
            <a:r>
              <a:rPr lang="en-US" sz="1100" b="1" dirty="0" smtClean="0"/>
              <a:t>C1 Mean</a:t>
            </a:r>
            <a:r>
              <a:rPr lang="en-US" sz="1100" dirty="0" smtClean="0"/>
              <a:t> performed </a:t>
            </a:r>
            <a:r>
              <a:rPr lang="en-US" sz="1100" b="1" dirty="0" smtClean="0"/>
              <a:t>within</a:t>
            </a:r>
            <a:r>
              <a:rPr lang="en-US" sz="1100" dirty="0" smtClean="0"/>
              <a:t> the 7 minute target, at 6 minutes 43 seconds.  The YTD is just above the 7 minute target.</a:t>
            </a: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 smtClean="0"/>
              <a:t>C1 90</a:t>
            </a:r>
            <a:r>
              <a:rPr lang="en-US" sz="1100" b="1" baseline="30000" dirty="0" smtClean="0"/>
              <a:t>th</a:t>
            </a:r>
            <a:r>
              <a:rPr lang="en-US" sz="1100" b="1" dirty="0" smtClean="0"/>
              <a:t> </a:t>
            </a:r>
            <a:r>
              <a:rPr lang="en-US" sz="1100" dirty="0" smtClean="0"/>
              <a:t>continues to remain significantly </a:t>
            </a:r>
            <a:r>
              <a:rPr lang="en-US" sz="1100" b="1" dirty="0" smtClean="0"/>
              <a:t>within</a:t>
            </a:r>
            <a:r>
              <a:rPr lang="en-US" sz="1100" dirty="0" smtClean="0"/>
              <a:t> the 15 minute target for </a:t>
            </a:r>
            <a:r>
              <a:rPr lang="en-US" sz="1100" b="1" dirty="0" smtClean="0"/>
              <a:t>August </a:t>
            </a:r>
            <a:r>
              <a:rPr lang="en-US" sz="1100" dirty="0" smtClean="0"/>
              <a:t>as well as the </a:t>
            </a:r>
            <a:r>
              <a:rPr lang="en-US" sz="1100" b="1" dirty="0" smtClean="0"/>
              <a:t>year to date</a:t>
            </a:r>
            <a:r>
              <a:rPr lang="en-US" sz="1100" dirty="0" smtClean="0"/>
              <a:t> position.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2" name="Pentagon 2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 smtClean="0">
                <a:solidFill>
                  <a:srgbClr val="003300"/>
                </a:solidFill>
              </a:rPr>
              <a:t>Performance Summary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356983214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1856" y="1151120"/>
            <a:ext cx="8267816" cy="16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35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21245869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61938" y="1096963"/>
            <a:ext cx="4300537" cy="2495550"/>
          </a:xfrm>
          <a:prstGeom prst="rect">
            <a:avLst/>
          </a:prstGeom>
        </p:spPr>
      </p:pic>
      <p:pic>
        <p:nvPicPr>
          <p:cNvPr id="7" name="Picture 6"/>
          <p:cNvPicPr/>
          <p:nvPr>
            <p:extLst>
              <p:ext uri="{D42A27DB-BD31-4B8C-83A1-F6EECF244321}">
                <p14:modId xmlns:p14="http://schemas.microsoft.com/office/powerpoint/2010/main" xmlns="" val="244435356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44000" y="1079500"/>
            <a:ext cx="4320000" cy="2519363"/>
          </a:xfrm>
          <a:prstGeom prst="rect">
            <a:avLst/>
          </a:prstGeom>
        </p:spPr>
      </p:pic>
      <p:pic>
        <p:nvPicPr>
          <p:cNvPr id="8" name="Picture 7"/>
          <p:cNvPicPr/>
          <p:nvPr>
            <p:extLst>
              <p:ext uri="{D42A27DB-BD31-4B8C-83A1-F6EECF244321}">
                <p14:modId xmlns:p14="http://schemas.microsoft.com/office/powerpoint/2010/main" xmlns="" val="6846911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413" y="3778250"/>
            <a:ext cx="4320000" cy="2520000"/>
          </a:xfrm>
          <a:prstGeom prst="rect">
            <a:avLst/>
          </a:prstGeom>
        </p:spPr>
      </p:pic>
      <p:pic>
        <p:nvPicPr>
          <p:cNvPr id="9" name="Picture 8"/>
          <p:cNvPicPr/>
          <p:nvPr>
            <p:extLst>
              <p:ext uri="{D42A27DB-BD31-4B8C-83A1-F6EECF244321}">
                <p14:modId xmlns:p14="http://schemas.microsoft.com/office/powerpoint/2010/main" xmlns="" val="685408530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43438" y="3780000"/>
            <a:ext cx="4319587" cy="25200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</a:t>
            </a:r>
            <a:r>
              <a:rPr lang="en-US" sz="7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2.3</a:t>
            </a:r>
            <a:endParaRPr lang="en-US" sz="7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608919" y="619013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4451" y="3486416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</a:t>
            </a:r>
            <a:r>
              <a:rPr lang="en-US" sz="7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2.2</a:t>
            </a:r>
            <a:endParaRPr lang="en-US" sz="7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Demand by </a:t>
            </a:r>
            <a:r>
              <a:rPr lang="en-GB" sz="1800" b="1" kern="0" dirty="0" smtClean="0">
                <a:solidFill>
                  <a:srgbClr val="003300"/>
                </a:solidFill>
              </a:rPr>
              <a:t>Category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52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364388792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66700" y="3780000"/>
            <a:ext cx="4325421" cy="2524085"/>
          </a:xfrm>
          <a:prstGeom prst="rect">
            <a:avLst/>
          </a:prstGeom>
        </p:spPr>
      </p:pic>
      <p:pic>
        <p:nvPicPr>
          <p:cNvPr id="3" name="Picture 2"/>
          <p:cNvPicPr preferRelativeResize="0"/>
          <p:nvPr>
            <p:extLst>
              <p:ext uri="{D42A27DB-BD31-4B8C-83A1-F6EECF244321}">
                <p14:modId xmlns:p14="http://schemas.microsoft.com/office/powerpoint/2010/main" xmlns="" val="403200319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66700" y="1091929"/>
            <a:ext cx="4325421" cy="2508069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3.1</a:t>
            </a:r>
          </a:p>
        </p:txBody>
      </p:sp>
      <p:sp>
        <p:nvSpPr>
          <p:cNvPr id="19" name="Rounded Rectangle 18"/>
          <p:cNvSpPr>
            <a:spLocks noChangeAspect="1"/>
          </p:cNvSpPr>
          <p:nvPr/>
        </p:nvSpPr>
        <p:spPr bwMode="auto">
          <a:xfrm>
            <a:off x="4680000" y="1079999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ounded Rectangle 19"/>
          <p:cNvSpPr>
            <a:spLocks noChangeAspect="1"/>
          </p:cNvSpPr>
          <p:nvPr/>
        </p:nvSpPr>
        <p:spPr bwMode="auto">
          <a:xfrm>
            <a:off x="4680000" y="3780000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defTabSz="900091" fontAlgn="ctr"/>
            <a:endParaRPr lang="en-GB" sz="900" dirty="0" smtClean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</p:txBody>
      </p:sp>
      <p:sp>
        <p:nvSpPr>
          <p:cNvPr id="10" name="Pentagon 9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90</a:t>
            </a:r>
            <a:r>
              <a:rPr lang="en-GB" sz="1800" b="1" kern="0" baseline="30000" dirty="0">
                <a:solidFill>
                  <a:srgbClr val="003300"/>
                </a:solidFill>
              </a:rPr>
              <a:t>th</a:t>
            </a:r>
            <a:r>
              <a:rPr lang="en-GB" sz="1800" b="1" kern="0" dirty="0">
                <a:solidFill>
                  <a:srgbClr val="003300"/>
                </a:solidFill>
              </a:rPr>
              <a:t> Centile </a:t>
            </a:r>
            <a:r>
              <a:rPr lang="en-GB" sz="1800" b="1" kern="0" dirty="0" smtClean="0">
                <a:solidFill>
                  <a:srgbClr val="003300"/>
                </a:solidFill>
              </a:rPr>
              <a:t>Performance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28736912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831581" y="1233154"/>
            <a:ext cx="3872837" cy="1818882"/>
          </a:xfrm>
          <a:prstGeom prst="rect">
            <a:avLst/>
          </a:prstGeom>
        </p:spPr>
      </p:pic>
      <p:pic>
        <p:nvPicPr>
          <p:cNvPr id="9" name="Picture 8"/>
          <p:cNvPicPr/>
          <p:nvPr>
            <p:extLst>
              <p:ext uri="{D42A27DB-BD31-4B8C-83A1-F6EECF244321}">
                <p14:modId xmlns:p14="http://schemas.microsoft.com/office/powerpoint/2010/main" xmlns="" val="1213367468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1581" y="3986382"/>
            <a:ext cx="3872837" cy="18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98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rgbClr val="003300"/>
                </a:solidFill>
              </a:rPr>
              <a:t>Key Metric Variation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21299587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39552" y="1124744"/>
            <a:ext cx="7979729" cy="50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92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376383363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47146" y="3812987"/>
            <a:ext cx="6673326" cy="247454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 bwMode="auto">
          <a:xfrm>
            <a:off x="4644009" y="1052736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>
              <a:spcBef>
                <a:spcPts val="0"/>
              </a:spcBef>
              <a:spcAft>
                <a:spcPts val="300"/>
              </a:spcAft>
            </a:pPr>
            <a:endParaRPr lang="en-GB" sz="500" dirty="0"/>
          </a:p>
          <a:p>
            <a:pPr fontAlgn="ctr"/>
            <a:endParaRPr lang="en-GB" sz="9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2051721" y="3728093"/>
            <a:ext cx="6912000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</a:t>
            </a:r>
            <a:r>
              <a:rPr lang="en-GB" sz="900" dirty="0" smtClean="0"/>
              <a:t>key </a:t>
            </a:r>
            <a:r>
              <a:rPr lang="en-GB" sz="900" dirty="0"/>
              <a:t>ARP performance measures for </a:t>
            </a:r>
            <a:r>
              <a:rPr lang="en-GB" sz="900" dirty="0" smtClean="0"/>
              <a:t>Ambulance Trusts </a:t>
            </a:r>
            <a:r>
              <a:rPr lang="en-GB" sz="900" dirty="0"/>
              <a:t>across </a:t>
            </a:r>
            <a:r>
              <a:rPr lang="en-GB" sz="900" dirty="0" smtClean="0"/>
              <a:t>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500" dirty="0" smtClean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 smtClean="0"/>
              <a:t>The </a:t>
            </a:r>
            <a:r>
              <a:rPr lang="en-GB" sz="900" b="1" dirty="0" smtClean="0"/>
              <a:t>LAS ranking improved</a:t>
            </a:r>
            <a:r>
              <a:rPr lang="en-GB" sz="900" dirty="0" smtClean="0"/>
              <a:t> in </a:t>
            </a:r>
            <a:r>
              <a:rPr lang="en-GB" sz="900" b="1" dirty="0" smtClean="0"/>
              <a:t>all </a:t>
            </a:r>
            <a:r>
              <a:rPr lang="en-GB" sz="900" dirty="0" smtClean="0"/>
              <a:t>measures.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604432" y="6165304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Benchmarking –</a:t>
            </a:r>
            <a:r>
              <a:rPr lang="en-GB" sz="1800" b="1" kern="0" dirty="0" smtClean="0">
                <a:solidFill>
                  <a:srgbClr val="003300"/>
                </a:solidFill>
              </a:rPr>
              <a:t> </a:t>
            </a:r>
            <a:r>
              <a:rPr lang="en-GB" sz="1800" b="1" kern="0" dirty="0">
                <a:solidFill>
                  <a:srgbClr val="003300"/>
                </a:solidFill>
              </a:rPr>
              <a:t>National </a:t>
            </a:r>
            <a:r>
              <a:rPr lang="en-GB" sz="1800" b="1" kern="0" dirty="0" smtClean="0">
                <a:solidFill>
                  <a:srgbClr val="003300"/>
                </a:solidFill>
              </a:rPr>
              <a:t>Picture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73013927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8763" y="1052736"/>
            <a:ext cx="4276725" cy="2520000"/>
          </a:xfrm>
          <a:prstGeom prst="rect">
            <a:avLst/>
          </a:prstGeom>
        </p:spPr>
      </p:pic>
      <p:pic>
        <p:nvPicPr>
          <p:cNvPr id="8" name="Picture 7"/>
          <p:cNvPicPr/>
          <p:nvPr>
            <p:extLst>
              <p:ext uri="{D42A27DB-BD31-4B8C-83A1-F6EECF244321}">
                <p14:modId xmlns:p14="http://schemas.microsoft.com/office/powerpoint/2010/main" xmlns="" val="2082413886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68100" y="1124744"/>
            <a:ext cx="4070061" cy="2304256"/>
          </a:xfrm>
          <a:prstGeom prst="rect">
            <a:avLst/>
          </a:prstGeom>
        </p:spPr>
      </p:pic>
      <p:pic>
        <p:nvPicPr>
          <p:cNvPr id="9" name="Picture 8"/>
          <p:cNvPicPr/>
          <p:nvPr>
            <p:extLst>
              <p:ext uri="{D42A27DB-BD31-4B8C-83A1-F6EECF244321}">
                <p14:modId xmlns:p14="http://schemas.microsoft.com/office/powerpoint/2010/main" xmlns="" val="4078082178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93163" y="4826778"/>
            <a:ext cx="1632125" cy="140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14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 smtClean="0"/>
              <a:t>These tables show key performance measures for July and August 2018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 smtClean="0"/>
              <a:t>All </a:t>
            </a:r>
            <a:r>
              <a:rPr lang="en-GB" sz="900" b="1" dirty="0"/>
              <a:t>STP </a:t>
            </a:r>
            <a:r>
              <a:rPr lang="en-GB" sz="900" dirty="0"/>
              <a:t>areas </a:t>
            </a:r>
            <a:r>
              <a:rPr lang="en-GB" sz="900" dirty="0" smtClean="0"/>
              <a:t>remained </a:t>
            </a:r>
            <a:r>
              <a:rPr lang="en-GB" sz="900" b="1" dirty="0" smtClean="0"/>
              <a:t>within</a:t>
            </a:r>
            <a:r>
              <a:rPr lang="en-GB" sz="900" dirty="0" smtClean="0"/>
              <a:t> </a:t>
            </a:r>
            <a:r>
              <a:rPr lang="en-GB" sz="900" dirty="0"/>
              <a:t>the </a:t>
            </a:r>
            <a:r>
              <a:rPr lang="en-GB" sz="900" dirty="0" smtClean="0"/>
              <a:t>7 minute national standard (and inexorably within in the 9 minute safety standard) for </a:t>
            </a:r>
            <a:r>
              <a:rPr lang="en-GB" sz="900" b="1" dirty="0" smtClean="0"/>
              <a:t>Cat 1 mean</a:t>
            </a:r>
            <a:r>
              <a:rPr lang="en-GB" sz="900" dirty="0" smtClean="0"/>
              <a:t>.</a:t>
            </a: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 smtClean="0"/>
              <a:t>All STP</a:t>
            </a:r>
            <a:r>
              <a:rPr lang="en-GB" sz="900" dirty="0" smtClean="0"/>
              <a:t> areas saw </a:t>
            </a:r>
            <a:r>
              <a:rPr lang="en-GB" sz="900" b="1" dirty="0" smtClean="0"/>
              <a:t>improved performance</a:t>
            </a:r>
            <a:r>
              <a:rPr lang="en-GB" sz="900" dirty="0" smtClean="0"/>
              <a:t> across for </a:t>
            </a:r>
            <a:r>
              <a:rPr lang="en-GB" sz="900" b="1" dirty="0" smtClean="0"/>
              <a:t>all key measures</a:t>
            </a:r>
            <a:r>
              <a:rPr lang="en-GB" sz="900" dirty="0" smtClean="0"/>
              <a:t>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South West, South East and North East performed </a:t>
            </a:r>
            <a:r>
              <a:rPr lang="en-GB" sz="900" b="1" dirty="0" smtClean="0"/>
              <a:t>within </a:t>
            </a:r>
            <a:r>
              <a:rPr lang="en-GB" sz="900" dirty="0" smtClean="0"/>
              <a:t>the </a:t>
            </a:r>
            <a:r>
              <a:rPr lang="en-GB" sz="900" b="1" dirty="0" smtClean="0"/>
              <a:t>national standards </a:t>
            </a:r>
            <a:r>
              <a:rPr lang="en-GB" sz="900" dirty="0" smtClean="0"/>
              <a:t>for </a:t>
            </a:r>
            <a:r>
              <a:rPr lang="en-GB" sz="900" b="1" dirty="0" smtClean="0"/>
              <a:t>all </a:t>
            </a:r>
            <a:r>
              <a:rPr lang="en-GB" sz="900" dirty="0" smtClean="0"/>
              <a:t>these measures.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Despite marginally missing the targets for two measures, the North Central STP saw the greatest improvement across all measures.</a:t>
            </a:r>
            <a:endParaRPr lang="en-GB" sz="9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195739" y="3789040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2195738" y="1140967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Pentagon 10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Performance by CCG &amp; </a:t>
            </a:r>
            <a:r>
              <a:rPr lang="en-GB" sz="1800" b="1" kern="0" dirty="0" smtClean="0">
                <a:solidFill>
                  <a:srgbClr val="003300"/>
                </a:solidFill>
              </a:rPr>
              <a:t>STP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xmlns="" val="375562096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284413" y="1268760"/>
            <a:ext cx="6464300" cy="2097087"/>
          </a:xfrm>
          <a:prstGeom prst="rect">
            <a:avLst/>
          </a:prstGeom>
        </p:spPr>
      </p:pic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2523373738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4413" y="3941911"/>
            <a:ext cx="64380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989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/>
          <p:nvPr>
            <p:extLst>
              <p:ext uri="{D42A27DB-BD31-4B8C-83A1-F6EECF244321}">
                <p14:modId xmlns:p14="http://schemas.microsoft.com/office/powerpoint/2010/main" xmlns="" val="299947714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52413" y="1025525"/>
            <a:ext cx="4319587" cy="2586038"/>
          </a:xfrm>
          <a:prstGeom prst="rect">
            <a:avLst/>
          </a:prstGeom>
        </p:spPr>
      </p:pic>
      <p:pic>
        <p:nvPicPr>
          <p:cNvPr id="8" name="Picture 7"/>
          <p:cNvPicPr preferRelativeResize="0"/>
          <p:nvPr>
            <p:extLst>
              <p:ext uri="{D42A27DB-BD31-4B8C-83A1-F6EECF244321}">
                <p14:modId xmlns:p14="http://schemas.microsoft.com/office/powerpoint/2010/main" xmlns="" val="323689706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79949" y="1060173"/>
            <a:ext cx="4320000" cy="2520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32440" y="343746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</a:t>
            </a:r>
            <a:r>
              <a:rPr lang="en-US" sz="7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5.2</a:t>
            </a:r>
            <a:endParaRPr lang="en-US" sz="7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67944" y="343746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</a:t>
            </a:r>
            <a:r>
              <a:rPr lang="en-US" sz="7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5.1</a:t>
            </a:r>
            <a:endParaRPr lang="en-US" sz="7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0398" y="5207694"/>
            <a:ext cx="414749" cy="79324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GB" sz="900" b="1" dirty="0" smtClean="0"/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251523" y="3717311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 smtClean="0"/>
          </a:p>
        </p:txBody>
      </p:sp>
      <p:sp>
        <p:nvSpPr>
          <p:cNvPr id="17" name="Rounded Rectangle 16"/>
          <p:cNvSpPr>
            <a:spLocks/>
          </p:cNvSpPr>
          <p:nvPr/>
        </p:nvSpPr>
        <p:spPr bwMode="auto">
          <a:xfrm>
            <a:off x="4679999" y="3717312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 smtClean="0"/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Call Answering </a:t>
            </a:r>
            <a:r>
              <a:rPr lang="en-GB" sz="1800" b="1" kern="0" dirty="0" smtClean="0">
                <a:solidFill>
                  <a:srgbClr val="003300"/>
                </a:solidFill>
              </a:rPr>
              <a:t>Performance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13" name="Picture 12"/>
          <p:cNvPicPr preferRelativeResize="0"/>
          <p:nvPr>
            <p:extLst>
              <p:ext uri="{D42A27DB-BD31-4B8C-83A1-F6EECF244321}">
                <p14:modId xmlns:p14="http://schemas.microsoft.com/office/powerpoint/2010/main" xmlns="" val="49603799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95308" y="3783904"/>
            <a:ext cx="4140000" cy="2160000"/>
          </a:xfrm>
          <a:prstGeom prst="rect">
            <a:avLst/>
          </a:prstGeom>
        </p:spPr>
      </p:pic>
      <p:pic>
        <p:nvPicPr>
          <p:cNvPr id="14" name="Picture 13"/>
          <p:cNvPicPr preferRelativeResize="0"/>
          <p:nvPr>
            <p:extLst>
              <p:ext uri="{D42A27DB-BD31-4B8C-83A1-F6EECF244321}">
                <p14:modId xmlns:p14="http://schemas.microsoft.com/office/powerpoint/2010/main" xmlns="" val="154717869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70438" y="3779838"/>
            <a:ext cx="4140200" cy="216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0973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86081</TotalTime>
  <Words>882</Words>
  <Application>Microsoft Office PowerPoint</Application>
  <PresentationFormat>On-screen Show (4:3)</PresentationFormat>
  <Paragraphs>128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Patient Forum Pack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3403</cp:revision>
  <cp:lastPrinted>2018-02-15T14:21:09Z</cp:lastPrinted>
  <dcterms:created xsi:type="dcterms:W3CDTF">2007-03-16T18:44:37Z</dcterms:created>
  <dcterms:modified xsi:type="dcterms:W3CDTF">2018-10-03T21:28:54Z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