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  <p:sldMasterId id="2147483650" r:id="rId3"/>
    <p:sldMasterId id="2147483651" r:id="rId4"/>
  </p:sldMasterIdLst>
  <p:notesMasterIdLst>
    <p:notesMasterId r:id="rId28"/>
  </p:notesMasterIdLst>
  <p:handoutMasterIdLst>
    <p:handoutMasterId r:id="rId29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93" r:id="rId11"/>
    <p:sldId id="294" r:id="rId12"/>
    <p:sldId id="277" r:id="rId13"/>
    <p:sldId id="271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41"/>
  </p:normalViewPr>
  <p:slideViewPr>
    <p:cSldViewPr>
      <p:cViewPr varScale="1">
        <p:scale>
          <a:sx n="136" d="100"/>
          <a:sy n="136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FE8D3C03-728D-47B8-9DB5-47442A3F3691}" type="datetimeFigureOut">
              <a:rPr lang="en-GB" smtClean="0"/>
              <a:pPr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BF81C43B-639D-4D5A-8A71-03E58A023B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7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A4FBB4-9D6E-4CE8-8319-06AF1224D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4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FBB4-9D6E-4CE8-8319-06AF1224D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7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8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0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6E3BE-E410-2543-B30E-80FDFBCFC4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Relationship Id="rId3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Relationship Id="rId3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273" name="Picture 9" descr="LA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280400" cy="1155700"/>
          </a:xfrm>
          <a:prstGeom prst="rect">
            <a:avLst/>
          </a:prstGeom>
          <a:noFill/>
        </p:spPr>
      </p:pic>
      <p:sp>
        <p:nvSpPr>
          <p:cNvPr id="11275" name="Text Box 11"/>
          <p:cNvSpPr txBox="1">
            <a:spLocks noChangeArrowheads="1"/>
          </p:cNvSpPr>
          <p:nvPr userDrawn="1"/>
        </p:nvSpPr>
        <p:spPr bwMode="auto">
          <a:xfrm>
            <a:off x="684213" y="4779963"/>
            <a:ext cx="169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8E9B32A-C6BF-42A0-8D39-FE7ECE703AAE}" type="datetime4">
              <a:rPr lang="en-GB" sz="1400"/>
              <a:pPr/>
              <a:t>10 December 2017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AD0375-70ED-48E1-9BF5-23F325FED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358775"/>
            <a:ext cx="1943100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76900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956837-511A-4374-BFDA-47D217452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DBFF0D2-D3A0-3E44-AF38-829250728DF5}" type="datetimeFigureOut">
              <a:rPr lang="en-US" smtClean="0"/>
              <a:pPr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B68C6F14-251E-AB40-81BD-3721ADEE07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PI_Slid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979387" y="2765779"/>
            <a:ext cx="4668837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DIN-Regular"/>
                <a:cs typeface="DIN-Regular"/>
              </a:defRPr>
            </a:lvl1pPr>
          </a:lstStyle>
          <a:p>
            <a:pPr lvl="0"/>
            <a:r>
              <a:rPr lang="en-US" dirty="0" smtClean="0"/>
              <a:t>Main Title go here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3772493"/>
            <a:ext cx="3352800" cy="2536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Body copy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2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DBFF0D2-D3A0-3E44-AF38-829250728DF5}" type="datetimeFigureOut">
              <a:rPr lang="en-US" smtClean="0"/>
              <a:pPr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B68C6F14-251E-AB40-81BD-3721ADEE07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06005" y="437364"/>
            <a:ext cx="8145639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DIN-Regular"/>
                <a:cs typeface="DIN-Regular"/>
              </a:defRPr>
            </a:lvl1pPr>
          </a:lstStyle>
          <a:p>
            <a:pPr lvl="0"/>
            <a:r>
              <a:rPr lang="en-US" dirty="0" smtClean="0"/>
              <a:t>Main Title go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005" y="1685793"/>
            <a:ext cx="8145639" cy="11430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506417" y="2208550"/>
            <a:ext cx="8145463" cy="376872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70000"/>
              <a:buFont typeface="Lucida Grande"/>
              <a:buChar char="▶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Bulleted copy here</a:t>
            </a:r>
          </a:p>
        </p:txBody>
      </p:sp>
    </p:spTree>
    <p:extLst>
      <p:ext uri="{BB962C8B-B14F-4D97-AF65-F5344CB8AC3E}">
        <p14:creationId xmlns:p14="http://schemas.microsoft.com/office/powerpoint/2010/main" val="93572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DBFF0D2-D3A0-3E44-AF38-829250728DF5}" type="datetimeFigureOut">
              <a:rPr lang="en-US" smtClean="0"/>
              <a:pPr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B68C6F14-251E-AB40-81BD-3721ADEE07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037" y="18288"/>
            <a:ext cx="9144000" cy="683971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970465" y="2068516"/>
            <a:ext cx="3506787" cy="37687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Room for content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005" y="1685793"/>
            <a:ext cx="8145639" cy="1143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06005" y="437364"/>
            <a:ext cx="8145639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DIN-Regular"/>
                <a:cs typeface="DIN-Regular"/>
              </a:defRPr>
            </a:lvl1pPr>
          </a:lstStyle>
          <a:p>
            <a:pPr lvl="0"/>
            <a:r>
              <a:rPr lang="en-US" dirty="0" smtClean="0"/>
              <a:t>Main Title go here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506413" y="2068516"/>
            <a:ext cx="4017963" cy="376872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70000"/>
              <a:buFont typeface="Lucida Grande"/>
              <a:buChar char="▶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  <a:cs typeface="Calibri (Body)"/>
              </a:defRPr>
            </a:lvl1pPr>
          </a:lstStyle>
          <a:p>
            <a:pPr lvl="0"/>
            <a:r>
              <a:rPr lang="en-GB" dirty="0" smtClean="0"/>
              <a:t>Bulleted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66722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F9762-2291-48F3-9B28-8AA49F505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I_Slide3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33392" y="404816"/>
            <a:ext cx="8277225" cy="547528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Box for Images, graphs, tables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3A235-2AB5-418D-A129-B722B85F16B5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F9FF-0E51-4B2D-83BF-80C779C047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688FF-A1B4-45AF-A703-BCCFE6FD3A8F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8C852-01B3-40B3-A0B6-368F4D53C2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D8E23-4B03-4A34-8ABD-9351F369707C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C4B73-C838-4A54-A895-BBE7C35F16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5D64A-0318-4738-89AD-1A1190156388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5F67B-02DD-4658-A576-25790FF50F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06D86-A767-4A6D-A3E6-5F2ECA8E0FB7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C2212-51A0-4173-A6CB-6A07778701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A178D-F67E-47E1-A4F0-347B7A7763D7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12D4-0135-41C3-A52B-6C61F2A637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6C6D0-BDF1-4634-869A-291A72E7A71D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92EF9-1FBA-403F-B6B9-9220A09E23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7731D-1961-4AAE-B014-E32E5D7BD889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6055D-3927-4C36-926A-C4333F76C6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FF24A3-4FC5-4D1E-92D3-14C461AE9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EAFBE-1975-4AFB-89C0-EF3E79324A8F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C342B-562A-4BD5-870F-B8CBDE7BDD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8F443-1A44-4E5E-83FF-93DC5C46EA3C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041-33F6-49AA-AB57-BCBC6F19CD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5AAD7-B31A-4313-B27B-56E35ED8D580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0B1E1-1A9F-4CD1-A81E-37FF3B9D70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D0E03D-CCC5-4600-8E10-F73F2E5F0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58775"/>
            <a:ext cx="1943100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78487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86D4C-8975-4482-96A8-FC20C5FE4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58775"/>
            <a:ext cx="1943100" cy="504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58775"/>
            <a:ext cx="5678487" cy="504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58775"/>
            <a:ext cx="7773987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138" y="1798638"/>
            <a:ext cx="7772400" cy="36004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B3549-DACF-493E-BFCF-3C8D444B5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12BFE2-2130-4087-851E-F690901A3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60A2F7-F51A-425F-A1E4-EEF4CCC35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DC7B4A-76BC-4B2E-BF1A-06C7BAB65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TS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4924425"/>
            <a:ext cx="9144000" cy="19335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115888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6B210CFB-A01C-4CD3-8AF5-ACF057806B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2C8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2C8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CCB658-9008-44AA-9552-03BA87065866}" type="datetime1">
              <a:rPr lang="en-GB"/>
              <a:pPr/>
              <a:t>10/12/2017</a:t>
            </a:fld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London Ambulance Service NHS Trust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09606-4591-4E6A-A8B6-CA2F7FB207B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Aan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7739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532813" y="115888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603863-5DFA-4CF4-9BD9-ABDA6FF0C122}" type="slidenum">
              <a:rPr lang="en-US" sz="1200" b="1">
                <a:solidFill>
                  <a:schemeClr val="bg2"/>
                </a:solidFill>
              </a:rPr>
              <a:pPr algn="r"/>
              <a:t>‹#›</a:t>
            </a:fld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2C8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2C8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Tub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914900"/>
            <a:ext cx="9144000" cy="19431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77739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8532813" y="115888"/>
            <a:ext cx="46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BF8DC3-0F0A-4259-86B6-20B26CB03BAE}" type="slidenum">
              <a:rPr lang="en-US" sz="1200" b="1">
                <a:solidFill>
                  <a:schemeClr val="bg2"/>
                </a:solidFill>
              </a:rPr>
              <a:pPr algn="r"/>
              <a:t>‹#›</a:t>
            </a:fld>
            <a:endParaRPr lang="en-US" sz="12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2C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2C8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2C8"/>
        </a:buClr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2C8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645296"/>
            <a:ext cx="4419600" cy="999728"/>
          </a:xfrm>
        </p:spPr>
        <p:txBody>
          <a:bodyPr/>
          <a:lstStyle/>
          <a:p>
            <a:r>
              <a:rPr lang="en-GB" dirty="0" smtClean="0"/>
              <a:t>Patient Engagement Update</a:t>
            </a:r>
            <a:br>
              <a:rPr lang="en-GB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Margaret Luce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4"/>
            <a:ext cx="8713788" cy="792088"/>
          </a:xfrm>
        </p:spPr>
        <p:txBody>
          <a:bodyPr/>
          <a:lstStyle/>
          <a:p>
            <a:r>
              <a:rPr lang="en-GB" sz="4000" dirty="0"/>
              <a:t>Activities since April 2017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382000" cy="468052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Schools (ranging from nursery to careers days)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Scouts, Brownies etc.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Junior Citizen Schemes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Basic Life Support training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Safe Drive, Stay Alive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Knife injury awareness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Blue Light Collaboration (including open days)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Older people’s groups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Learning disability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33406" y="2291914"/>
            <a:ext cx="6253979" cy="14971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Insight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</a:t>
            </a:r>
          </a:p>
          <a:p>
            <a:r>
              <a:rPr lang="en-US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	London Ambulance</a:t>
            </a:r>
            <a:endParaRPr lang="en-US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../../../Downloads/IMG_85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59" y="4189444"/>
            <a:ext cx="3902810" cy="252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889" y="117584"/>
            <a:ext cx="5619496" cy="8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Patient and Carer Communities </a:t>
            </a:r>
            <a:endParaRPr lang="en-US" sz="32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506181" y="2007382"/>
            <a:ext cx="8145463" cy="3768725"/>
          </a:xfrm>
        </p:spPr>
        <p:txBody>
          <a:bodyPr/>
          <a:lstStyle/>
          <a:p>
            <a:r>
              <a:rPr lang="en-GB" sz="2400" dirty="0" smtClean="0"/>
              <a:t>Three </a:t>
            </a:r>
            <a:r>
              <a:rPr lang="en-GB" sz="2400" dirty="0"/>
              <a:t>groups were identified and were willing to work with LAS to explore how services could be </a:t>
            </a:r>
            <a:r>
              <a:rPr lang="en-GB" sz="2400" dirty="0" smtClean="0"/>
              <a:t>improved.  These </a:t>
            </a:r>
            <a:r>
              <a:rPr lang="en-GB" sz="2400" dirty="0"/>
              <a:t>were:</a:t>
            </a:r>
            <a:endParaRPr lang="en-US" sz="2400" dirty="0"/>
          </a:p>
          <a:p>
            <a:endParaRPr lang="en-US" sz="2400" dirty="0"/>
          </a:p>
          <a:p>
            <a:pPr lvl="0"/>
            <a:r>
              <a:rPr lang="en-GB" sz="2400" b="1" dirty="0"/>
              <a:t>The Lewisham Breathe Easy Group</a:t>
            </a:r>
            <a:endParaRPr lang="en-US" sz="2400" dirty="0"/>
          </a:p>
          <a:p>
            <a:pPr lvl="0"/>
            <a:r>
              <a:rPr lang="en-GB" sz="2400" b="1" dirty="0"/>
              <a:t>The </a:t>
            </a:r>
            <a:r>
              <a:rPr lang="en-US" sz="2400" b="1" dirty="0"/>
              <a:t>Merton Sickle Cell &amp; Thalassaemia Group</a:t>
            </a:r>
            <a:endParaRPr lang="en-US" sz="2400" dirty="0"/>
          </a:p>
          <a:p>
            <a:pPr lvl="0"/>
            <a:r>
              <a:rPr lang="en-US" sz="2400" b="1" dirty="0"/>
              <a:t>The Oxleas Trust ResearchNet Peer Support Group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9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8409" y="473940"/>
            <a:ext cx="8677656" cy="95252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GB" sz="3200" dirty="0" smtClean="0">
                <a:latin typeface="Calibri" charset="0"/>
                <a:ea typeface="Calibri" charset="0"/>
                <a:cs typeface="Calibri" charset="0"/>
              </a:rPr>
              <a:t>The Methodology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21582" y="2068516"/>
            <a:ext cx="8514483" cy="3768725"/>
          </a:xfrm>
        </p:spPr>
        <p:txBody>
          <a:bodyPr/>
          <a:lstStyle/>
          <a:p>
            <a:pPr lvl="0"/>
            <a:r>
              <a:rPr lang="en-US" dirty="0" smtClean="0"/>
              <a:t>Patient </a:t>
            </a:r>
            <a:r>
              <a:rPr lang="en-US" dirty="0"/>
              <a:t>and carer groups </a:t>
            </a:r>
            <a:r>
              <a:rPr lang="en-US" dirty="0" smtClean="0"/>
              <a:t>supported the </a:t>
            </a:r>
            <a:r>
              <a:rPr lang="en-US" dirty="0"/>
              <a:t>arrangement of focus </a:t>
            </a:r>
            <a:r>
              <a:rPr lang="en-US" dirty="0" smtClean="0"/>
              <a:t>groups. </a:t>
            </a:r>
          </a:p>
          <a:p>
            <a:r>
              <a:rPr lang="en-US" dirty="0"/>
              <a:t>Groups were attended by patients, carers and </a:t>
            </a:r>
            <a:r>
              <a:rPr lang="en-US" dirty="0" smtClean="0"/>
              <a:t>LAS staff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model of co-production was an important feature of the work. </a:t>
            </a:r>
          </a:p>
          <a:p>
            <a:pPr lvl="0"/>
            <a:r>
              <a:rPr lang="en-US" dirty="0"/>
              <a:t>Each focus group was independently </a:t>
            </a:r>
            <a:r>
              <a:rPr lang="en-US" dirty="0" smtClean="0"/>
              <a:t>facilitated.</a:t>
            </a:r>
          </a:p>
          <a:p>
            <a:pPr lvl="0"/>
            <a:r>
              <a:rPr lang="en-US" dirty="0" smtClean="0"/>
              <a:t>Focus </a:t>
            </a:r>
            <a:r>
              <a:rPr lang="en-US" dirty="0"/>
              <a:t>groups </a:t>
            </a:r>
            <a:r>
              <a:rPr lang="en-US" dirty="0" smtClean="0"/>
              <a:t>were located on </a:t>
            </a:r>
            <a:r>
              <a:rPr lang="en-US" dirty="0"/>
              <a:t>‘home turf’ in community </a:t>
            </a:r>
            <a:r>
              <a:rPr lang="en-US" dirty="0" smtClean="0"/>
              <a:t>venues. </a:t>
            </a:r>
            <a:r>
              <a:rPr lang="en-US" dirty="0"/>
              <a:t>where groups already </a:t>
            </a:r>
            <a:r>
              <a:rPr lang="en-US" dirty="0" smtClean="0"/>
              <a:t>meet.</a:t>
            </a:r>
          </a:p>
          <a:p>
            <a:pPr lvl="0"/>
            <a:r>
              <a:rPr lang="en-US" dirty="0" smtClean="0"/>
              <a:t>Staff and </a:t>
            </a:r>
            <a:r>
              <a:rPr lang="en-US" dirty="0"/>
              <a:t>service users were mixed </a:t>
            </a:r>
            <a:r>
              <a:rPr lang="en-US" dirty="0" smtClean="0"/>
              <a:t>in the room, avoiding ‘</a:t>
            </a:r>
            <a:r>
              <a:rPr lang="en-US" dirty="0"/>
              <a:t>them’ and ‘us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 </a:t>
            </a:r>
            <a:r>
              <a:rPr lang="en-US" dirty="0"/>
              <a:t>A social element was included, with time for refreshments to share and speak informally as well as in the focus group set </a:t>
            </a:r>
            <a:r>
              <a:rPr lang="en-US" dirty="0" smtClean="0"/>
              <a:t>up.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8409" y="473940"/>
            <a:ext cx="8677656" cy="95252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GB" sz="3200" dirty="0" smtClean="0">
                <a:latin typeface="Calibri" charset="0"/>
                <a:ea typeface="Calibri" charset="0"/>
                <a:cs typeface="Calibri" charset="0"/>
              </a:rPr>
              <a:t>Real People, Real Lives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506413" y="2068516"/>
            <a:ext cx="3507803" cy="3768725"/>
          </a:xfrm>
        </p:spPr>
        <p:txBody>
          <a:bodyPr/>
          <a:lstStyle/>
          <a:p>
            <a:r>
              <a:rPr lang="en-US" dirty="0"/>
              <a:t>During the course of the focus groups, participants shared their powerful and sometimes emotional experiences and stories.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do this takes great </a:t>
            </a:r>
            <a:r>
              <a:rPr lang="en-US" dirty="0" smtClean="0"/>
              <a:t>courage, and we appreciate people being so </a:t>
            </a:r>
            <a:r>
              <a:rPr lang="en-US" dirty="0"/>
              <a:t>generous with their </a:t>
            </a:r>
            <a:r>
              <a:rPr lang="en-US" dirty="0" smtClean="0"/>
              <a:t>time and energy.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6" y="2368296"/>
            <a:ext cx="4546391" cy="28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13936" y="0"/>
            <a:ext cx="8277225" cy="547528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Respiratory Disease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44" y="481584"/>
            <a:ext cx="6608572" cy="57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39976"/>
              </p:ext>
            </p:extLst>
          </p:nvPr>
        </p:nvGraphicFramePr>
        <p:xfrm>
          <a:off x="483107" y="2936689"/>
          <a:ext cx="8197152" cy="3027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98576"/>
                <a:gridCol w="409857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Suggestions Included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emergency plans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communication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‘What to do in a</a:t>
                      </a:r>
                      <a:r>
                        <a:rPr lang="en-US" baseline="0" dirty="0" smtClean="0"/>
                        <a:t> crisis’ card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personal information cards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Knowing</a:t>
                      </a:r>
                      <a:r>
                        <a:rPr lang="en-US" baseline="0" dirty="0" smtClean="0"/>
                        <a:t> when to call an ambulance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about ’message in a bottle’ and ‘key safes’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to communicate on the phone</a:t>
                      </a:r>
                      <a:r>
                        <a:rPr lang="en-US" baseline="0" dirty="0" smtClean="0"/>
                        <a:t> when you can’t speak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use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Patient Specific</a:t>
                      </a:r>
                      <a:r>
                        <a:rPr lang="en-US" baseline="0" dirty="0" smtClean="0"/>
                        <a:t> Protocols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about what to expect when an ambulance</a:t>
                      </a:r>
                      <a:r>
                        <a:rPr lang="en-US" baseline="0" dirty="0" smtClean="0"/>
                        <a:t> arrives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for ambulance staff </a:t>
                      </a:r>
                      <a:r>
                        <a:rPr lang="en-US" baseline="0" dirty="0" smtClean="0"/>
                        <a:t>in what it feels like not to be able to breathe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0" name="Picture 19" descr="COPD%20focus%20Group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15" y="86809"/>
            <a:ext cx="5144135" cy="273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1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37" y="0"/>
            <a:ext cx="5484368" cy="62551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-56223" y="82296"/>
            <a:ext cx="3445697" cy="54752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	</a:t>
            </a:r>
            <a:r>
              <a:rPr lang="en-US" sz="2800" b="1" dirty="0" smtClean="0"/>
              <a:t>Sickle </a:t>
            </a:r>
            <a:r>
              <a:rPr lang="en-US" sz="2800" b="1" dirty="0"/>
              <a:t>Cell &amp; Thalassaemia Disorder</a:t>
            </a:r>
          </a:p>
        </p:txBody>
      </p:sp>
      <p:pic>
        <p:nvPicPr>
          <p:cNvPr id="6" name="Picture 5" descr="../../../Desktop/Screen%20Shot%202017-03-20%20at%2008.54.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7" y="1472746"/>
            <a:ext cx="2457323" cy="4654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2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19157"/>
              </p:ext>
            </p:extLst>
          </p:nvPr>
        </p:nvGraphicFramePr>
        <p:xfrm>
          <a:off x="492251" y="111193"/>
          <a:ext cx="8197152" cy="5852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98576"/>
                <a:gridCol w="409857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Suggestions Included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Staff education, co-designed and co-delivered to address the issues of pain relief</a:t>
                      </a:r>
                      <a:r>
                        <a:rPr lang="en-US" baseline="0" dirty="0" smtClean="0"/>
                        <a:t> and the link with perceived and actual racism of care givers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Co-produce information on the roles and requirements of different LAS staff to share with patients. 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about key words to</a:t>
                      </a:r>
                      <a:r>
                        <a:rPr lang="en-US" baseline="0" dirty="0" smtClean="0"/>
                        <a:t> use in a crisis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Ensuring gas and air is always available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information and support to develop and follow patient held care/crisis plans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the patient’s need and always carry a person with sickle cell to the ambulance unless they wish to walk.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an App to support people with sickle cell disorder to share information including with consultants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focus on the handover of pain relief at A&amp;E and the engagement of patients in the handover process.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sickle cell patients in a crisis to make informed decisions about when to call an ambulance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 the clinical guidelines for sickle cell with patient groups so that everyone is informed of protocol.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say, ‘I can see you’re in pain, how can I help you?’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Ask: ‘Do you want pain relief? What works for you?’ ‘Shall we get the chair?’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80" y="475488"/>
            <a:ext cx="5525839" cy="581558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13936" y="0"/>
            <a:ext cx="8277225" cy="547528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Personality Disorder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26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752475"/>
          </a:xfrm>
        </p:spPr>
        <p:txBody>
          <a:bodyPr/>
          <a:lstStyle/>
          <a:p>
            <a:r>
              <a:rPr lang="en-GB" sz="4000" dirty="0" smtClean="0"/>
              <a:t>Overview</a:t>
            </a:r>
            <a:endParaRPr lang="en-GB" sz="400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08912" cy="310683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dirty="0" smtClean="0"/>
              <a:t>Patient Engagement Strategy</a:t>
            </a:r>
          </a:p>
          <a:p>
            <a:pPr>
              <a:buFontTx/>
              <a:buChar char="•"/>
            </a:pPr>
            <a:r>
              <a:rPr lang="en-GB" sz="2400" dirty="0"/>
              <a:t>Action Plan 2017-18</a:t>
            </a:r>
          </a:p>
          <a:p>
            <a:pPr>
              <a:buFontTx/>
              <a:buChar char="•"/>
            </a:pPr>
            <a:r>
              <a:rPr lang="en-GB" sz="2400" dirty="0" smtClean="0"/>
              <a:t>Looking back over last year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 smtClean="0"/>
              <a:t>Activities since April 2017</a:t>
            </a:r>
          </a:p>
          <a:p>
            <a:pPr>
              <a:buFontTx/>
              <a:buChar char="•"/>
            </a:pPr>
            <a:r>
              <a:rPr lang="en-GB" sz="2400" dirty="0" smtClean="0"/>
              <a:t>Insight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99173"/>
              </p:ext>
            </p:extLst>
          </p:nvPr>
        </p:nvGraphicFramePr>
        <p:xfrm>
          <a:off x="96550" y="3668331"/>
          <a:ext cx="8970264" cy="2743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85132"/>
                <a:gridCol w="448513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Suggestions Included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principles and statements that could be used to inform the delivery of care to people with personality disorders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consistent roll out and development of patient held crisis care plans that include things that should/shouldn’t be said and the patients’ preferences rather </a:t>
                      </a:r>
                      <a:r>
                        <a:rPr lang="en-GB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 treatment</a:t>
                      </a:r>
                      <a:endParaRPr lang="en-US" dirty="0" smtClean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Co-designing training material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the personal crisis plan after each crisis with the patient </a:t>
                      </a:r>
                      <a:endParaRPr lang="en-US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image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14" y="153860"/>
            <a:ext cx="4509135" cy="338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0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15561" y="1906798"/>
            <a:ext cx="3809551" cy="4186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 smtClean="0"/>
              <a:t>deas </a:t>
            </a:r>
            <a:r>
              <a:rPr lang="en-US" b="1" dirty="0"/>
              <a:t>generated by the groups </a:t>
            </a:r>
            <a:r>
              <a:rPr lang="en-US" b="1" dirty="0" smtClean="0"/>
              <a:t>were similar:</a:t>
            </a:r>
            <a:endParaRPr lang="en-US" b="1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value of on-going collaboration and discussion</a:t>
            </a:r>
          </a:p>
          <a:p>
            <a:pPr lvl="0"/>
            <a:r>
              <a:rPr lang="en-US" dirty="0"/>
              <a:t>Learning, education and training</a:t>
            </a:r>
          </a:p>
          <a:p>
            <a:pPr lvl="0"/>
            <a:r>
              <a:rPr lang="en-US" dirty="0"/>
              <a:t>Empowering patients and carers to make the best decisions in a crisis</a:t>
            </a:r>
          </a:p>
          <a:p>
            <a:pPr lvl="0"/>
            <a:r>
              <a:rPr lang="en-US" dirty="0"/>
              <a:t>Better understanding by LAS staff of the unique aspects of certain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7133" y="455652"/>
            <a:ext cx="8665427" cy="81310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Conclusions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19846" y="1906797"/>
            <a:ext cx="3809551" cy="411449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Lucida Grande"/>
              <a:buChar char="▶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Co-produced patient information</a:t>
            </a:r>
          </a:p>
          <a:p>
            <a:r>
              <a:rPr lang="en-US" dirty="0" smtClean="0"/>
              <a:t>Better use of technology</a:t>
            </a:r>
          </a:p>
          <a:p>
            <a:r>
              <a:rPr lang="en-US" dirty="0" smtClean="0"/>
              <a:t>Patient and carer led initiatives</a:t>
            </a:r>
          </a:p>
          <a:p>
            <a:r>
              <a:rPr lang="en-US" dirty="0" smtClean="0"/>
              <a:t>Valuing people as more than their condition</a:t>
            </a:r>
          </a:p>
          <a:p>
            <a:r>
              <a:rPr lang="en-US" dirty="0" smtClean="0"/>
              <a:t>Valuing the role of carers</a:t>
            </a:r>
          </a:p>
          <a:p>
            <a:r>
              <a:rPr lang="en-US" dirty="0" smtClean="0"/>
              <a:t>Better use of resources </a:t>
            </a:r>
          </a:p>
          <a:p>
            <a:r>
              <a:rPr lang="en-US" dirty="0" smtClean="0"/>
              <a:t>Sometimes it’s the simple things that matter most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This has been a powerful approach to patient engagement, which will be extended to other groups.</a:t>
            </a:r>
          </a:p>
          <a:p>
            <a:r>
              <a:rPr lang="en-US" dirty="0"/>
              <a:t>A development plan has been created and many actions have been undertaken since the report was produced.</a:t>
            </a:r>
          </a:p>
          <a:p>
            <a:r>
              <a:rPr lang="en-US" dirty="0" smtClean="0"/>
              <a:t>The Trust will continue to actively listen </a:t>
            </a:r>
            <a:r>
              <a:rPr lang="en-US" dirty="0"/>
              <a:t>and </a:t>
            </a:r>
            <a:r>
              <a:rPr lang="en-US" dirty="0" smtClean="0"/>
              <a:t>engage with </a:t>
            </a:r>
            <a:r>
              <a:rPr lang="en-US" dirty="0"/>
              <a:t>people, to hear their experiences, their ideas and their </a:t>
            </a:r>
            <a:r>
              <a:rPr lang="en-US" dirty="0" smtClean="0"/>
              <a:t>challenges.</a:t>
            </a:r>
          </a:p>
          <a:p>
            <a:r>
              <a:rPr lang="en-US" dirty="0" smtClean="0"/>
              <a:t>These will be used to improve the </a:t>
            </a:r>
            <a:r>
              <a:rPr lang="en-US" dirty="0"/>
              <a:t>services </a:t>
            </a:r>
            <a:r>
              <a:rPr lang="en-US" dirty="0" smtClean="0"/>
              <a:t>we </a:t>
            </a:r>
            <a:r>
              <a:rPr lang="en-US" dirty="0"/>
              <a:t>deliver.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6417" y="540747"/>
            <a:ext cx="9025128" cy="8775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Next steps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7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8539" y="209457"/>
            <a:ext cx="3303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to everyone for making us so welcome and for participating so generously. </a:t>
            </a:r>
          </a:p>
          <a:p>
            <a:endParaRPr lang="en-US" sz="2400" dirty="0"/>
          </a:p>
          <a:p>
            <a:r>
              <a:rPr lang="en-US" sz="2400" b="1" dirty="0" smtClean="0"/>
              <a:t>Together we can make a difference.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7" y="9334"/>
            <a:ext cx="5060883" cy="6223518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0871" y="3910026"/>
            <a:ext cx="32937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Jessie Cunnett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Patient and Public Involvement Solutions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March 2017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5121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6" y="5189864"/>
            <a:ext cx="2025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38539" y="43573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672"/>
            <a:ext cx="8713788" cy="720080"/>
          </a:xfrm>
        </p:spPr>
        <p:txBody>
          <a:bodyPr/>
          <a:lstStyle/>
          <a:p>
            <a:r>
              <a:rPr lang="en-GB" sz="4000" dirty="0" smtClean="0"/>
              <a:t>Patient Engagement Strategy 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2928" cy="4464496"/>
          </a:xfrm>
        </p:spPr>
        <p:txBody>
          <a:bodyPr/>
          <a:lstStyle/>
          <a:p>
            <a:r>
              <a:rPr lang="en-GB" sz="2800" dirty="0"/>
              <a:t> 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 bwMode="auto">
          <a:xfrm>
            <a:off x="1706245" y="1230216"/>
            <a:ext cx="5731510" cy="3831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8680"/>
            <a:ext cx="8713788" cy="792088"/>
          </a:xfrm>
        </p:spPr>
        <p:txBody>
          <a:bodyPr/>
          <a:lstStyle/>
          <a:p>
            <a:r>
              <a:rPr lang="en-GB" sz="4000" dirty="0" smtClean="0"/>
              <a:t>Patient Engagement Strategy</a:t>
            </a:r>
            <a:endParaRPr lang="en-GB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168010" cy="388843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Aims: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Increasing meaningful engagement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Increasing commitment across the Trust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Ensuring the Trust is prepared to respond to changing requirements and priorities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Key priorities / action plan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Monitored by Patient &amp; Public Involvement Group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Reports to Patient Experience &amp; Feedback Group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Quality Oversight Committee and Trust Board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672"/>
            <a:ext cx="8713788" cy="720080"/>
          </a:xfrm>
        </p:spPr>
        <p:txBody>
          <a:bodyPr/>
          <a:lstStyle/>
          <a:p>
            <a:r>
              <a:rPr lang="en-GB" sz="4000" dirty="0" smtClean="0"/>
              <a:t>Action Plan 2017-18</a:t>
            </a:r>
            <a:endParaRPr lang="en-GB" sz="4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096002" cy="4104456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Demonstrate actions taken by the Trust as a result of engagement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Provide support for patient engagement, e.g. in staff training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Provide support and training to staff volunteers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Co-ordinate actions arising from projects and activities, e.g. Insight Project, Blue Light Collaboration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Oversee developments in Community First Responder and co-responding schemes, defibrillators in public places and the GoodSam ‘app’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4"/>
            <a:ext cx="8713788" cy="792088"/>
          </a:xfrm>
        </p:spPr>
        <p:txBody>
          <a:bodyPr/>
          <a:lstStyle/>
          <a:p>
            <a:r>
              <a:rPr lang="en-GB" sz="4000" dirty="0" smtClean="0"/>
              <a:t>Looking back over last year</a:t>
            </a:r>
            <a:endParaRPr lang="en-GB" sz="4000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04602"/>
            <a:ext cx="8496944" cy="4068614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dirty="0" smtClean="0"/>
              <a:t>Insight Project</a:t>
            </a:r>
          </a:p>
          <a:p>
            <a:pPr>
              <a:buFontTx/>
              <a:buChar char="•"/>
            </a:pPr>
            <a:r>
              <a:rPr lang="en-GB" sz="2400" dirty="0" smtClean="0"/>
              <a:t>Survey of blind and partially-sighted people</a:t>
            </a:r>
          </a:p>
          <a:p>
            <a:pPr>
              <a:buFontTx/>
              <a:buChar char="•"/>
            </a:pPr>
            <a:r>
              <a:rPr lang="en-GB" sz="2400" dirty="0" smtClean="0"/>
              <a:t>Drop-in familiarisation days for staff</a:t>
            </a:r>
          </a:p>
          <a:p>
            <a:pPr>
              <a:buFontTx/>
              <a:buChar char="•"/>
            </a:pPr>
            <a:r>
              <a:rPr lang="en-GB" sz="2400" dirty="0" smtClean="0"/>
              <a:t>518 public events; 328 staff volunteers</a:t>
            </a:r>
          </a:p>
          <a:p>
            <a:pPr>
              <a:buFontTx/>
              <a:buChar char="•"/>
            </a:pPr>
            <a:r>
              <a:rPr lang="en-GB" sz="2400" dirty="0" smtClean="0"/>
              <a:t>Knife injury, legal highs and alcohol awareness</a:t>
            </a:r>
          </a:p>
          <a:p>
            <a:pPr>
              <a:buFontTx/>
              <a:buChar char="•"/>
            </a:pPr>
            <a:r>
              <a:rPr lang="en-GB" sz="2400" dirty="0" smtClean="0"/>
              <a:t>Safe Drive Stay Alive and other road safety activities</a:t>
            </a:r>
          </a:p>
          <a:p>
            <a:pPr>
              <a:buFontTx/>
              <a:buChar char="•"/>
            </a:pPr>
            <a:r>
              <a:rPr lang="en-GB" sz="2400" dirty="0" smtClean="0"/>
              <a:t>Careers events</a:t>
            </a:r>
          </a:p>
          <a:p>
            <a:pPr>
              <a:buFontTx/>
              <a:buChar char="•"/>
            </a:pPr>
            <a:r>
              <a:rPr lang="en-GB" sz="2400" dirty="0" smtClean="0"/>
              <a:t>Patients’ Forum / LAS Members / Partnership Reference Group</a:t>
            </a:r>
          </a:p>
          <a:p>
            <a:pPr>
              <a:buFontTx/>
              <a:buChar char="•"/>
            </a:pPr>
            <a:endParaRPr lang="en-GB" sz="2400" dirty="0" smtClean="0"/>
          </a:p>
          <a:p>
            <a:pPr>
              <a:buFontTx/>
              <a:buChar char="•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 b="34021"/>
          <a:stretch/>
        </p:blipFill>
        <p:spPr>
          <a:xfrm>
            <a:off x="2555776" y="1222037"/>
            <a:ext cx="3741737" cy="40324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9762-2291-48F3-9B28-8AA49F5058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4"/>
            <a:ext cx="8713788" cy="792088"/>
          </a:xfrm>
        </p:spPr>
        <p:txBody>
          <a:bodyPr/>
          <a:lstStyle/>
          <a:p>
            <a:r>
              <a:rPr lang="en-GB" sz="4000" dirty="0" smtClean="0"/>
              <a:t>Public Education Officers</a:t>
            </a:r>
            <a:endParaRPr lang="en-GB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304602"/>
            <a:ext cx="8496944" cy="40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endParaRPr lang="en-GB" sz="2400" kern="0" dirty="0" smtClean="0"/>
          </a:p>
          <a:p>
            <a:pPr marL="0" indent="0" eaLnBrk="1" hangingPunct="1"/>
            <a:endParaRPr lang="en-GB" sz="2400" kern="0" dirty="0"/>
          </a:p>
          <a:p>
            <a:pPr marL="0" indent="0" eaLnBrk="1" hangingPunct="1"/>
            <a:r>
              <a:rPr lang="en-GB" sz="2400" kern="0" dirty="0" smtClean="0"/>
              <a:t>Sukhi							      Katy</a:t>
            </a:r>
          </a:p>
          <a:p>
            <a:pPr marL="0" indent="0" eaLnBrk="1" hangingPunct="1"/>
            <a:endParaRPr lang="en-GB" sz="2400" kern="0" dirty="0"/>
          </a:p>
          <a:p>
            <a:pPr marL="0" indent="0" eaLnBrk="1" hangingPunct="1"/>
            <a:endParaRPr lang="en-GB" sz="2400" kern="0" dirty="0" smtClean="0"/>
          </a:p>
          <a:p>
            <a:pPr marL="0" indent="0" eaLnBrk="1" hangingPunct="1"/>
            <a:endParaRPr lang="en-GB" sz="2400" kern="0" dirty="0"/>
          </a:p>
          <a:p>
            <a:pPr marL="0" indent="0" eaLnBrk="1" hangingPunct="1"/>
            <a:r>
              <a:rPr lang="en-GB" sz="2400" kern="0" dirty="0" smtClean="0"/>
              <a:t>Emma							      John</a:t>
            </a:r>
          </a:p>
          <a:p>
            <a:pPr eaLnBrk="1" hangingPunct="1">
              <a:buFontTx/>
              <a:buChar char="•"/>
            </a:pP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9212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9762-2291-48F3-9B28-8AA49F5058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408" r="1388" b="3703"/>
          <a:stretch/>
        </p:blipFill>
        <p:spPr>
          <a:xfrm>
            <a:off x="1907704" y="1485528"/>
            <a:ext cx="4968552" cy="345638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4"/>
            <a:ext cx="8713788" cy="792088"/>
          </a:xfrm>
        </p:spPr>
        <p:txBody>
          <a:bodyPr/>
          <a:lstStyle/>
          <a:p>
            <a:r>
              <a:rPr lang="en-GB" sz="4000" dirty="0" smtClean="0"/>
              <a:t>Co-ordinators</a:t>
            </a:r>
            <a:endParaRPr lang="en-GB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9247" y="1916832"/>
            <a:ext cx="8496944" cy="40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2C8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endParaRPr lang="en-GB" sz="2400" kern="0" dirty="0" smtClean="0"/>
          </a:p>
          <a:p>
            <a:pPr marL="0" indent="0" eaLnBrk="1" hangingPunct="1"/>
            <a:endParaRPr lang="en-GB" sz="2400" kern="0" dirty="0"/>
          </a:p>
          <a:p>
            <a:pPr marL="0" indent="0" eaLnBrk="1" hangingPunct="1"/>
            <a:r>
              <a:rPr lang="en-GB" sz="2400" kern="0" dirty="0" smtClean="0"/>
              <a:t>Ruth							          Lauren</a:t>
            </a:r>
          </a:p>
          <a:p>
            <a:pPr eaLnBrk="1" hangingPunct="1">
              <a:buFontTx/>
              <a:buChar char="•"/>
            </a:pP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04980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since April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1868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Partnership Reference Group - CQC / volunteering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Blue Light Collaboration pilot in Haringey schools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Insight Project: developments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Targeted careers events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Alcohol and legal highs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Acid attacks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277 events attended; 289 staff involved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1,217 staff on “interested” list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Public Education Staff Development Programme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9762-2291-48F3-9B28-8AA49F5058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11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Macintosh PowerPoint</Application>
  <PresentationFormat>On-screen Show (4:3)</PresentationFormat>
  <Paragraphs>153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Calibri (Body)</vt:lpstr>
      <vt:lpstr>DIN-Regular</vt:lpstr>
      <vt:lpstr>Lucida Grande</vt:lpstr>
      <vt:lpstr>ＭＳ Ｐゴシック</vt:lpstr>
      <vt:lpstr>Arial</vt:lpstr>
      <vt:lpstr>Blank Presentation</vt:lpstr>
      <vt:lpstr>Custom Design</vt:lpstr>
      <vt:lpstr>1_Blank Presentation</vt:lpstr>
      <vt:lpstr>2_Blank Presentation</vt:lpstr>
      <vt:lpstr>Patient Engagement Update  Margaret Luce</vt:lpstr>
      <vt:lpstr>Overview</vt:lpstr>
      <vt:lpstr>Patient Engagement Strategy  </vt:lpstr>
      <vt:lpstr>Patient Engagement Strategy</vt:lpstr>
      <vt:lpstr>Action Plan 2017-18</vt:lpstr>
      <vt:lpstr>Looking back over last year</vt:lpstr>
      <vt:lpstr>Public Education Officers</vt:lpstr>
      <vt:lpstr>Co-ordinators</vt:lpstr>
      <vt:lpstr>Activities since April 2017</vt:lpstr>
      <vt:lpstr>Activities since April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Engagement Update  Margaret Luce</dc:title>
  <dc:creator>Malcolmben</dc:creator>
  <cp:lastModifiedBy>Polly Healy</cp:lastModifiedBy>
  <cp:revision>1</cp:revision>
  <dcterms:modified xsi:type="dcterms:W3CDTF">2017-12-10T10:55:53Z</dcterms:modified>
</cp:coreProperties>
</file>