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7834" r:id="rId1"/>
    <p:sldMasterId id="2147487848" r:id="rId2"/>
  </p:sldMasterIdLst>
  <p:notesMasterIdLst>
    <p:notesMasterId r:id="rId16"/>
  </p:notesMasterIdLst>
  <p:handoutMasterIdLst>
    <p:handoutMasterId r:id="rId17"/>
  </p:handoutMasterIdLst>
  <p:sldIdLst>
    <p:sldId id="276" r:id="rId3"/>
    <p:sldId id="391" r:id="rId4"/>
    <p:sldId id="418" r:id="rId5"/>
    <p:sldId id="413" r:id="rId6"/>
    <p:sldId id="411" r:id="rId7"/>
    <p:sldId id="405" r:id="rId8"/>
    <p:sldId id="421" r:id="rId9"/>
    <p:sldId id="422" r:id="rId10"/>
    <p:sldId id="424" r:id="rId11"/>
    <p:sldId id="429" r:id="rId12"/>
    <p:sldId id="423" r:id="rId13"/>
    <p:sldId id="425" r:id="rId14"/>
    <p:sldId id="428" r:id="rId15"/>
  </p:sldIdLst>
  <p:sldSz cx="9144000" cy="6858000" type="screen4x3"/>
  <p:notesSz cx="6742113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33" userDrawn="1">
          <p15:clr>
            <a:srgbClr val="A4A3A4"/>
          </p15:clr>
        </p15:guide>
        <p15:guide id="2" pos="2248" userDrawn="1">
          <p15:clr>
            <a:srgbClr val="A4A3A4"/>
          </p15:clr>
        </p15:guide>
        <p15:guide id="3" orient="horz" pos="3016" userDrawn="1">
          <p15:clr>
            <a:srgbClr val="A4A3A4"/>
          </p15:clr>
        </p15:guide>
        <p15:guide id="4" orient="horz" pos="2943" userDrawn="1">
          <p15:clr>
            <a:srgbClr val="A4A3A4"/>
          </p15:clr>
        </p15:guide>
        <p15:guide id="5" orient="horz" pos="2927" userDrawn="1">
          <p15:clr>
            <a:srgbClr val="A4A3A4"/>
          </p15:clr>
        </p15:guide>
        <p15:guide id="6" pos="2151" userDrawn="1">
          <p15:clr>
            <a:srgbClr val="A4A3A4"/>
          </p15:clr>
        </p15:guide>
        <p15:guide id="7" orient="horz" pos="3221" userDrawn="1">
          <p15:clr>
            <a:srgbClr val="A4A3A4"/>
          </p15:clr>
        </p15:guide>
        <p15:guide id="8" orient="horz" pos="3203" userDrawn="1">
          <p15:clr>
            <a:srgbClr val="A4A3A4"/>
          </p15:clr>
        </p15:guide>
        <p15:guide id="9" orient="horz" pos="3125" userDrawn="1">
          <p15:clr>
            <a:srgbClr val="A4A3A4"/>
          </p15:clr>
        </p15:guide>
        <p15:guide id="10" orient="horz" pos="3108" userDrawn="1">
          <p15:clr>
            <a:srgbClr val="A4A3A4"/>
          </p15:clr>
        </p15:guide>
        <p15:guide id="11" pos="2221" userDrawn="1">
          <p15:clr>
            <a:srgbClr val="A4A3A4"/>
          </p15:clr>
        </p15:guide>
        <p15:guide id="12" pos="212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003300"/>
    <a:srgbClr val="FF0000"/>
    <a:srgbClr val="0000FF"/>
    <a:srgbClr val="F8F8F8"/>
    <a:srgbClr val="737377"/>
    <a:srgbClr val="9900CC"/>
    <a:srgbClr val="3876C4"/>
    <a:srgbClr val="2C609A"/>
    <a:srgbClr val="2C6092"/>
    <a:srgbClr val="FF505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056" autoAdjust="0"/>
    <p:restoredTop sz="96433" autoAdjust="0"/>
  </p:normalViewPr>
  <p:slideViewPr>
    <p:cSldViewPr>
      <p:cViewPr varScale="1">
        <p:scale>
          <a:sx n="88" d="100"/>
          <a:sy n="88" d="100"/>
        </p:scale>
        <p:origin x="-1344" y="-10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3202" y="43"/>
      </p:cViewPr>
      <p:guideLst>
        <p:guide orient="horz" pos="3033"/>
        <p:guide orient="horz" pos="3016"/>
        <p:guide orient="horz" pos="2943"/>
        <p:guide orient="horz" pos="2927"/>
        <p:guide orient="horz" pos="3221"/>
        <p:guide orient="horz" pos="3203"/>
        <p:guide orient="horz" pos="3125"/>
        <p:guide orient="horz" pos="3108"/>
        <p:guide pos="2248"/>
        <p:guide pos="2151"/>
        <p:guide pos="2221"/>
        <p:guide pos="212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22317" cy="494185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8224" y="3"/>
            <a:ext cx="2922317" cy="494185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r">
              <a:defRPr sz="1200"/>
            </a:lvl1pPr>
          </a:lstStyle>
          <a:p>
            <a:fld id="{DF736B3A-7E27-483F-8083-E11542816C89}" type="datetimeFigureOut">
              <a:rPr lang="en-GB" smtClean="0"/>
              <a:pPr/>
              <a:t>04/04/2019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376903"/>
            <a:ext cx="2922317" cy="494184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8224" y="9376903"/>
            <a:ext cx="2922317" cy="494184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r">
              <a:defRPr sz="1200"/>
            </a:lvl1pPr>
          </a:lstStyle>
          <a:p>
            <a:fld id="{DCF6BECE-49FA-4827-9A52-C278A286FDD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30958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" y="8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47" y="8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42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48" y="4689494"/>
            <a:ext cx="4945063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3" y="937896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47" y="937896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7198B5FF-C12B-4721-B835-15B796D12F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3560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129454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13354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7417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45806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52104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08847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25097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0882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25875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592617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3969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65237" y="1113726"/>
            <a:ext cx="8642838" cy="1177782"/>
          </a:xfrm>
        </p:spPr>
        <p:txBody>
          <a:bodyPr/>
          <a:lstStyle>
            <a:lvl1pPr marL="0" indent="0" algn="ctr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r>
              <a:rPr lang="en-GB" dirty="0" smtClean="0"/>
              <a:t>This introduction should contain a brief one line summary with three supporting bullet points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Integrated Performance Report – Trust Board Summary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Three bullet points </a:t>
            </a:r>
            <a:r>
              <a:rPr lang="en-US" dirty="0" err="1" smtClean="0"/>
              <a:t>summarising</a:t>
            </a:r>
            <a:r>
              <a:rPr lang="en-US" dirty="0" smtClean="0"/>
              <a:t> the key information from this section</a:t>
            </a:r>
            <a:endParaRPr lang="en-US" dirty="0"/>
          </a:p>
        </p:txBody>
      </p:sp>
      <p:sp>
        <p:nvSpPr>
          <p:cNvPr id="9" name="Snip Single Corner Rectangle 8"/>
          <p:cNvSpPr/>
          <p:nvPr userDrawn="1"/>
        </p:nvSpPr>
        <p:spPr bwMode="auto">
          <a:xfrm>
            <a:off x="265239" y="2393651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PATIENTS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840075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Three bullet points </a:t>
            </a:r>
            <a:r>
              <a:rPr lang="en-US" dirty="0" err="1" smtClean="0"/>
              <a:t>summarising</a:t>
            </a:r>
            <a:r>
              <a:rPr lang="en-US" dirty="0" smtClean="0"/>
              <a:t> the key information from this section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4840075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Three bullet points </a:t>
            </a:r>
            <a:r>
              <a:rPr lang="en-US" dirty="0" err="1" smtClean="0"/>
              <a:t>summarising</a:t>
            </a:r>
            <a:r>
              <a:rPr lang="en-US" dirty="0" smtClean="0"/>
              <a:t> the key information from this section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Three bullet points </a:t>
            </a:r>
            <a:r>
              <a:rPr lang="en-US" dirty="0" err="1" smtClean="0"/>
              <a:t>summarising</a:t>
            </a:r>
            <a:r>
              <a:rPr lang="en-US" dirty="0" smtClean="0"/>
              <a:t> the key information from this section</a:t>
            </a:r>
            <a:endParaRPr lang="en-US" dirty="0"/>
          </a:p>
        </p:txBody>
      </p:sp>
      <p:sp>
        <p:nvSpPr>
          <p:cNvPr id="17" name="Snip Single Corner Rectangle 16"/>
          <p:cNvSpPr/>
          <p:nvPr userDrawn="1"/>
        </p:nvSpPr>
        <p:spPr bwMode="auto">
          <a:xfrm>
            <a:off x="4840077" y="2403180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PERFORMANCE</a:t>
            </a:r>
          </a:p>
        </p:txBody>
      </p:sp>
      <p:sp>
        <p:nvSpPr>
          <p:cNvPr id="18" name="Snip Single Corner Rectangle 17"/>
          <p:cNvSpPr/>
          <p:nvPr userDrawn="1"/>
        </p:nvSpPr>
        <p:spPr bwMode="auto">
          <a:xfrm>
            <a:off x="265239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MONEY</a:t>
            </a:r>
          </a:p>
        </p:txBody>
      </p:sp>
      <p:sp>
        <p:nvSpPr>
          <p:cNvPr id="19" name="Snip Single Corner Rectangle 18"/>
          <p:cNvSpPr/>
          <p:nvPr userDrawn="1"/>
        </p:nvSpPr>
        <p:spPr bwMode="auto">
          <a:xfrm>
            <a:off x="4840077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PEOPLE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 smtClean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xmlns="" val="1090772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126876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CHART OR TABLE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378904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CHART OR TABLE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840289" y="1268413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 smtClean="0"/>
              <a:t>Detail for this section.  Key information only which should be written as between 3 and 5 bullet points.  The first bullet should relate to the chart or table on the left.</a:t>
            </a:r>
          </a:p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endParaRPr lang="en-US" dirty="0" smtClean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40289" y="3787990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 smtClean="0"/>
              <a:t>Detail for this section.  Key information only which should be written as between 3 and 5 bullet points.  The first bullet should relate to the chart or table on the left.</a:t>
            </a:r>
          </a:p>
        </p:txBody>
      </p:sp>
    </p:spTree>
    <p:extLst>
      <p:ext uri="{BB962C8B-B14F-4D97-AF65-F5344CB8AC3E}">
        <p14:creationId xmlns:p14="http://schemas.microsoft.com/office/powerpoint/2010/main" xmlns="" val="1169316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268760"/>
            <a:ext cx="4234755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CHART OR TABLE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716017" y="1269986"/>
            <a:ext cx="4192059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CHART OR TABLE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251520" y="3861048"/>
            <a:ext cx="4248472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 smtClean="0"/>
              <a:t>Detail for this section.  Key information only which should be written as between 3 and 5 bullet points.  The first bullet should relate to the chart or table above.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4716017" y="3861048"/>
            <a:ext cx="4192059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 smtClean="0"/>
              <a:t>Detail for this section.  Key information only which should be written as between 3 and 5 bullet points.  The first bullet should relate to the chart or table above.</a:t>
            </a:r>
          </a:p>
        </p:txBody>
      </p:sp>
    </p:spTree>
    <p:extLst>
      <p:ext uri="{BB962C8B-B14F-4D97-AF65-F5344CB8AC3E}">
        <p14:creationId xmlns:p14="http://schemas.microsoft.com/office/powerpoint/2010/main" xmlns="" val="1433824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196752"/>
            <a:ext cx="5314875" cy="4968552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CHART OR TABLE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755766" y="1196752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 smtClean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5755765" y="3860254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 smtClean="0"/>
              <a:t>Detail for this section.  Key information only which should be written as between 3 and 5 bullet points.  The first bullet should relate to the chart or table on the left.</a:t>
            </a:r>
          </a:p>
        </p:txBody>
      </p:sp>
    </p:spTree>
    <p:extLst>
      <p:ext uri="{BB962C8B-B14F-4D97-AF65-F5344CB8AC3E}">
        <p14:creationId xmlns:p14="http://schemas.microsoft.com/office/powerpoint/2010/main" xmlns="" val="1013515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019307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Untitled-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628779"/>
            <a:ext cx="9144000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LA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9" y="188913"/>
            <a:ext cx="82804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441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44900"/>
            <a:ext cx="4419600" cy="1752600"/>
          </a:xfrm>
        </p:spPr>
        <p:txBody>
          <a:bodyPr/>
          <a:lstStyle>
            <a:lvl1pPr marL="0" indent="0"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061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Single Corner Rectangle 3"/>
          <p:cNvSpPr/>
          <p:nvPr userDrawn="1"/>
        </p:nvSpPr>
        <p:spPr bwMode="auto">
          <a:xfrm>
            <a:off x="251520" y="332656"/>
            <a:ext cx="7992888" cy="576064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23728" y="369069"/>
            <a:ext cx="4103688" cy="503238"/>
          </a:xfrm>
        </p:spPr>
        <p:txBody>
          <a:bodyPr anchor="ctr"/>
          <a:lstStyle>
            <a:lvl1pPr algn="ctr"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259426" y="1196752"/>
            <a:ext cx="8561048" cy="4824536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GB" dirty="0" smtClean="0"/>
              <a:t>Table listing the key areas of this section, along with RAG status for this month and previous month. Each section should have at least one supporting slide.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 smtClean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xmlns="" val="3631157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126876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CHART OR TABLE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378904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CHART OR TABLE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840289" y="1268413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 smtClean="0"/>
              <a:t>Detail for this section.  Key information only which should be written as between 3 and 5 bullet points.  The first bullet should relate to the chart or table on the left.</a:t>
            </a:r>
          </a:p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endParaRPr lang="en-US" dirty="0" smtClean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40289" y="3787990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 smtClean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 smtClean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xmlns="" val="3661974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268760"/>
            <a:ext cx="4234755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CHART OR TABLE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716017" y="1269986"/>
            <a:ext cx="4192059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CHART OR TABLE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251520" y="3861048"/>
            <a:ext cx="4248472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 smtClean="0"/>
              <a:t>Detail for this section.  Key information only which should be written as between 3 and 5 bullet points.  The first bullet should relate to the chart or table above.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4716017" y="3861048"/>
            <a:ext cx="4192059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 smtClean="0"/>
              <a:t>Detail for this section.  Key information only which should be written as between 3 and 5 bullet points.  The first bullet should relate to the chart or table above.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 smtClean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xmlns="" val="2826574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196752"/>
            <a:ext cx="5314875" cy="4968552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CHART OR TABLE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755766" y="1196752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 smtClean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5755765" y="3860254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 smtClean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 smtClean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xmlns="" val="1743860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 smtClean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xmlns="" val="899256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Untitled-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628779"/>
            <a:ext cx="9144000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441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44900"/>
            <a:ext cx="4419600" cy="1752600"/>
          </a:xfrm>
        </p:spPr>
        <p:txBody>
          <a:bodyPr/>
          <a:lstStyle>
            <a:lvl1pPr marL="0" indent="0">
              <a:defRPr/>
            </a:lvl1pPr>
          </a:lstStyle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75727"/>
            <a:ext cx="8921214" cy="1337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03105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65237" y="1113726"/>
            <a:ext cx="8642838" cy="1177782"/>
          </a:xfrm>
        </p:spPr>
        <p:txBody>
          <a:bodyPr/>
          <a:lstStyle>
            <a:lvl1pPr marL="0" indent="0" algn="ctr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r>
              <a:rPr lang="en-GB" dirty="0" smtClean="0"/>
              <a:t>This introduction should contain a brief one line summary with three supporting bullet points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Integrated Performance Report – Trust Board Summary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Three bullet points </a:t>
            </a:r>
            <a:r>
              <a:rPr lang="en-US" dirty="0" err="1" smtClean="0"/>
              <a:t>summarising</a:t>
            </a:r>
            <a:r>
              <a:rPr lang="en-US" dirty="0" smtClean="0"/>
              <a:t> the key information from this section</a:t>
            </a:r>
            <a:endParaRPr lang="en-US" dirty="0"/>
          </a:p>
        </p:txBody>
      </p:sp>
      <p:sp>
        <p:nvSpPr>
          <p:cNvPr id="9" name="Snip Single Corner Rectangle 8"/>
          <p:cNvSpPr/>
          <p:nvPr userDrawn="1"/>
        </p:nvSpPr>
        <p:spPr bwMode="auto">
          <a:xfrm>
            <a:off x="265239" y="2393651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377" eaLnBrk="0" hangingPunct="0">
              <a:spcBef>
                <a:spcPct val="50000"/>
              </a:spcBef>
              <a:buClr>
                <a:srgbClr val="293947"/>
              </a:buClr>
              <a:buFont typeface="Symbol" pitchFamily="18" charset="2"/>
              <a:buNone/>
            </a:pPr>
            <a:r>
              <a:rPr lang="en-GB" sz="1400" dirty="0" smtClean="0">
                <a:solidFill>
                  <a:srgbClr val="FFFFFF"/>
                </a:solidFill>
              </a:rPr>
              <a:t>OUR PATIENTS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840075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Three bullet points </a:t>
            </a:r>
            <a:r>
              <a:rPr lang="en-US" dirty="0" err="1" smtClean="0"/>
              <a:t>summarising</a:t>
            </a:r>
            <a:r>
              <a:rPr lang="en-US" dirty="0" smtClean="0"/>
              <a:t> the key information from this section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4840075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Three bullet points </a:t>
            </a:r>
            <a:r>
              <a:rPr lang="en-US" dirty="0" err="1" smtClean="0"/>
              <a:t>summarising</a:t>
            </a:r>
            <a:r>
              <a:rPr lang="en-US" dirty="0" smtClean="0"/>
              <a:t> the key information from this section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Three bullet points </a:t>
            </a:r>
            <a:r>
              <a:rPr lang="en-US" dirty="0" err="1" smtClean="0"/>
              <a:t>summarising</a:t>
            </a:r>
            <a:r>
              <a:rPr lang="en-US" dirty="0" smtClean="0"/>
              <a:t> the key information from this section</a:t>
            </a:r>
            <a:endParaRPr lang="en-US" dirty="0"/>
          </a:p>
        </p:txBody>
      </p:sp>
      <p:sp>
        <p:nvSpPr>
          <p:cNvPr id="17" name="Snip Single Corner Rectangle 16"/>
          <p:cNvSpPr/>
          <p:nvPr userDrawn="1"/>
        </p:nvSpPr>
        <p:spPr bwMode="auto">
          <a:xfrm>
            <a:off x="4840077" y="2403180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377" eaLnBrk="0" hangingPunct="0">
              <a:spcBef>
                <a:spcPct val="50000"/>
              </a:spcBef>
              <a:buClr>
                <a:srgbClr val="293947"/>
              </a:buClr>
              <a:buFont typeface="Symbol" pitchFamily="18" charset="2"/>
              <a:buNone/>
            </a:pPr>
            <a:r>
              <a:rPr lang="en-GB" sz="1400" dirty="0" smtClean="0">
                <a:solidFill>
                  <a:srgbClr val="FFFFFF"/>
                </a:solidFill>
              </a:rPr>
              <a:t>OUR PERFORMANCE</a:t>
            </a:r>
          </a:p>
        </p:txBody>
      </p:sp>
      <p:sp>
        <p:nvSpPr>
          <p:cNvPr id="18" name="Snip Single Corner Rectangle 17"/>
          <p:cNvSpPr/>
          <p:nvPr userDrawn="1"/>
        </p:nvSpPr>
        <p:spPr bwMode="auto">
          <a:xfrm>
            <a:off x="265239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377" eaLnBrk="0" hangingPunct="0">
              <a:spcBef>
                <a:spcPct val="50000"/>
              </a:spcBef>
              <a:buClr>
                <a:srgbClr val="293947"/>
              </a:buClr>
              <a:buFont typeface="Symbol" pitchFamily="18" charset="2"/>
              <a:buNone/>
            </a:pPr>
            <a:r>
              <a:rPr lang="en-GB" sz="1400" dirty="0" smtClean="0">
                <a:solidFill>
                  <a:srgbClr val="FFFFFF"/>
                </a:solidFill>
              </a:rPr>
              <a:t>OUR MONEY</a:t>
            </a:r>
          </a:p>
        </p:txBody>
      </p:sp>
      <p:sp>
        <p:nvSpPr>
          <p:cNvPr id="19" name="Snip Single Corner Rectangle 18"/>
          <p:cNvSpPr/>
          <p:nvPr userDrawn="1"/>
        </p:nvSpPr>
        <p:spPr bwMode="auto">
          <a:xfrm>
            <a:off x="4840077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377" eaLnBrk="0" hangingPunct="0">
              <a:spcBef>
                <a:spcPct val="50000"/>
              </a:spcBef>
              <a:buClr>
                <a:srgbClr val="293947"/>
              </a:buClr>
              <a:buFont typeface="Symbol" pitchFamily="18" charset="2"/>
              <a:buNone/>
            </a:pPr>
            <a:r>
              <a:rPr lang="en-GB" sz="1400" dirty="0" smtClean="0">
                <a:solidFill>
                  <a:srgbClr val="FFFFFF"/>
                </a:solidFill>
              </a:rPr>
              <a:t>OUR PEOPLE</a:t>
            </a:r>
          </a:p>
        </p:txBody>
      </p:sp>
    </p:spTree>
    <p:extLst>
      <p:ext uri="{BB962C8B-B14F-4D97-AF65-F5344CB8AC3E}">
        <p14:creationId xmlns:p14="http://schemas.microsoft.com/office/powerpoint/2010/main" xmlns="" val="1991348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Single Corner Rectangle 3"/>
          <p:cNvSpPr/>
          <p:nvPr userDrawn="1"/>
        </p:nvSpPr>
        <p:spPr bwMode="auto">
          <a:xfrm>
            <a:off x="251520" y="332656"/>
            <a:ext cx="7992888" cy="576064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377" eaLnBrk="0" hangingPunct="0">
              <a:spcBef>
                <a:spcPct val="50000"/>
              </a:spcBef>
              <a:buClr>
                <a:srgbClr val="293947"/>
              </a:buClr>
              <a:buFont typeface="Symbol" pitchFamily="18" charset="2"/>
              <a:buNone/>
            </a:pPr>
            <a:endParaRPr lang="en-GB" dirty="0" smtClean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23728" y="369069"/>
            <a:ext cx="4103688" cy="503238"/>
          </a:xfrm>
        </p:spPr>
        <p:txBody>
          <a:bodyPr anchor="ctr"/>
          <a:lstStyle>
            <a:lvl1pPr algn="ctr"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259426" y="1196752"/>
            <a:ext cx="8561048" cy="4824536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GB" dirty="0" smtClean="0"/>
              <a:t>Table listing the key areas of this section, along with RAG status for this month and previous month. Each section should have at least one supporting slide.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77488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5238" y="285750"/>
            <a:ext cx="7962555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737377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5237" y="1254124"/>
            <a:ext cx="8642838" cy="4935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42" name="Footer"/>
          <p:cNvSpPr txBox="1">
            <a:spLocks noChangeArrowheads="1"/>
          </p:cNvSpPr>
          <p:nvPr/>
        </p:nvSpPr>
        <p:spPr bwMode="auto">
          <a:xfrm>
            <a:off x="4482457" y="6473110"/>
            <a:ext cx="210374" cy="2325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DE1D0E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anchor="ctr"/>
          <a:lstStyle/>
          <a:p>
            <a:pPr algn="ctr" eaLnBrk="0" hangingPunct="0">
              <a:buClr>
                <a:srgbClr val="3876BE"/>
              </a:buClr>
              <a:buFont typeface="Symbol" pitchFamily="18" charset="2"/>
              <a:buNone/>
            </a:pPr>
            <a:fld id="{D04CD2DE-D1CB-45D6-848D-2A0D08E7F844}" type="slidenum">
              <a:rPr lang="en-US" sz="1292" smtClean="0">
                <a:solidFill>
                  <a:srgbClr val="5E707D"/>
                </a:solidFill>
                <a:latin typeface="Arial"/>
                <a:ea typeface="+mn-ea"/>
                <a:cs typeface="+mn-cs"/>
              </a:rPr>
              <a:pPr algn="ctr" eaLnBrk="0" hangingPunct="0">
                <a:buClr>
                  <a:srgbClr val="3876BE"/>
                </a:buClr>
                <a:buFont typeface="Symbol" pitchFamily="18" charset="2"/>
                <a:buNone/>
              </a:pPr>
              <a:t>‹#›</a:t>
            </a:fld>
            <a:endParaRPr lang="en-US" sz="1292" dirty="0">
              <a:solidFill>
                <a:srgbClr val="5E707D"/>
              </a:solidFill>
              <a:latin typeface="Arial"/>
              <a:ea typeface="+mn-ea"/>
              <a:cs typeface="+mn-cs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257432" y="996950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" name="Picture 9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849" r="82553" b="11748"/>
          <a:stretch/>
        </p:blipFill>
        <p:spPr bwMode="auto">
          <a:xfrm>
            <a:off x="8404699" y="285665"/>
            <a:ext cx="559790" cy="68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 bwMode="auto">
          <a:xfrm>
            <a:off x="257432" y="6366472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xmlns="" val="133678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39" r:id="rId1"/>
    <p:sldLayoutId id="2147487841" r:id="rId2"/>
    <p:sldLayoutId id="2147487847" r:id="rId3"/>
    <p:sldLayoutId id="2147487845" r:id="rId4"/>
    <p:sldLayoutId id="2147487846" r:id="rId5"/>
    <p:sldLayoutId id="2147487844" r:id="rId6"/>
    <p:sldLayoutId id="2147487838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47" b="0" cap="none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5pPr>
      <a:lvl6pPr marL="422031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6pPr>
      <a:lvl7pPr marL="84406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7pPr>
      <a:lvl8pPr marL="126609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8pPr>
      <a:lvl9pPr marL="1688123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0"/>
        </a:spcBef>
        <a:spcAft>
          <a:spcPct val="50000"/>
        </a:spcAft>
        <a:buClr>
          <a:schemeClr val="tx2"/>
        </a:buClr>
        <a:buFont typeface="Symbol" pitchFamily="18" charset="2"/>
        <a:tabLst>
          <a:tab pos="1160586" algn="l"/>
          <a:tab pos="2321169" algn="l"/>
          <a:tab pos="3481754" algn="l"/>
          <a:tab pos="4308231" algn="l"/>
          <a:tab pos="5134708" algn="l"/>
          <a:tab pos="6295293" algn="l"/>
          <a:tab pos="7455876" algn="l"/>
        </a:tabLs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24911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Symbol" pitchFamily="18" charset="2"/>
        <a:buChar char="·"/>
        <a:defRPr>
          <a:solidFill>
            <a:schemeClr val="tx1"/>
          </a:solidFill>
          <a:latin typeface="+mn-lt"/>
        </a:defRPr>
      </a:lvl2pPr>
      <a:lvl3pPr marL="498230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3pPr>
      <a:lvl4pPr marL="745881" indent="-246185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•"/>
        <a:defRPr>
          <a:solidFill>
            <a:schemeClr val="tx1"/>
          </a:solidFill>
          <a:latin typeface="+mn-lt"/>
        </a:defRPr>
      </a:lvl4pPr>
      <a:lvl5pPr marL="99499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5pPr>
      <a:lvl6pPr marL="1417027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6pPr>
      <a:lvl7pPr marL="1839058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7pPr>
      <a:lvl8pPr marL="2261089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8pPr>
      <a:lvl9pPr marL="2683120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9pPr>
    </p:bodyStyle>
    <p:otherStyle>
      <a:defPPr>
        <a:defRPr lang="en-US"/>
      </a:defPPr>
      <a:lvl1pPr marL="0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1pPr>
      <a:lvl2pPr marL="422031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2pPr>
      <a:lvl3pPr marL="84406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3pPr>
      <a:lvl4pPr marL="126609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4pPr>
      <a:lvl5pPr marL="1688123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5pPr>
      <a:lvl6pPr marL="2110154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6pPr>
      <a:lvl7pPr marL="253218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7pPr>
      <a:lvl8pPr marL="295421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8pPr>
      <a:lvl9pPr marL="3376246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5238" y="285750"/>
            <a:ext cx="7962555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737377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5237" y="1254124"/>
            <a:ext cx="8642838" cy="4935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42" name="Footer"/>
          <p:cNvSpPr txBox="1">
            <a:spLocks noChangeArrowheads="1"/>
          </p:cNvSpPr>
          <p:nvPr/>
        </p:nvSpPr>
        <p:spPr bwMode="auto">
          <a:xfrm>
            <a:off x="4482457" y="6473110"/>
            <a:ext cx="210374" cy="2325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DE1D0E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anchor="ctr"/>
          <a:lstStyle/>
          <a:p>
            <a:pPr algn="ctr" eaLnBrk="0" hangingPunct="0">
              <a:buClr>
                <a:srgbClr val="3876BE"/>
              </a:buClr>
              <a:buFont typeface="Symbol" pitchFamily="18" charset="2"/>
              <a:buNone/>
            </a:pPr>
            <a:fld id="{D04CD2DE-D1CB-45D6-848D-2A0D08E7F844}" type="slidenum">
              <a:rPr lang="en-US" sz="1292" smtClean="0">
                <a:solidFill>
                  <a:srgbClr val="5E707D"/>
                </a:solidFill>
                <a:latin typeface="Arial"/>
              </a:rPr>
              <a:pPr algn="ctr" eaLnBrk="0" hangingPunct="0">
                <a:buClr>
                  <a:srgbClr val="3876BE"/>
                </a:buClr>
                <a:buFont typeface="Symbol" pitchFamily="18" charset="2"/>
                <a:buNone/>
              </a:pPr>
              <a:t>‹#›</a:t>
            </a:fld>
            <a:endParaRPr lang="en-US" sz="1292" dirty="0">
              <a:solidFill>
                <a:srgbClr val="5E707D"/>
              </a:solidFill>
              <a:latin typeface="Arial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257432" y="996950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" name="Picture 9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849" r="82553" b="11748"/>
          <a:stretch/>
        </p:blipFill>
        <p:spPr bwMode="auto">
          <a:xfrm>
            <a:off x="8404699" y="285665"/>
            <a:ext cx="559790" cy="68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 bwMode="auto">
          <a:xfrm>
            <a:off x="257432" y="6366472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 smtClean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xmlns="" val="1029725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49" r:id="rId1"/>
    <p:sldLayoutId id="2147487850" r:id="rId2"/>
    <p:sldLayoutId id="2147487851" r:id="rId3"/>
    <p:sldLayoutId id="2147487852" r:id="rId4"/>
    <p:sldLayoutId id="2147487853" r:id="rId5"/>
    <p:sldLayoutId id="2147487854" r:id="rId6"/>
    <p:sldLayoutId id="2147487855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47" b="0" cap="none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5pPr>
      <a:lvl6pPr marL="422031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6pPr>
      <a:lvl7pPr marL="84406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7pPr>
      <a:lvl8pPr marL="126609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8pPr>
      <a:lvl9pPr marL="1688123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0"/>
        </a:spcBef>
        <a:spcAft>
          <a:spcPct val="50000"/>
        </a:spcAft>
        <a:buClr>
          <a:schemeClr val="tx2"/>
        </a:buClr>
        <a:buFont typeface="Symbol" pitchFamily="18" charset="2"/>
        <a:tabLst>
          <a:tab pos="1160586" algn="l"/>
          <a:tab pos="2321169" algn="l"/>
          <a:tab pos="3481754" algn="l"/>
          <a:tab pos="4308231" algn="l"/>
          <a:tab pos="5134708" algn="l"/>
          <a:tab pos="6295293" algn="l"/>
          <a:tab pos="7455876" algn="l"/>
        </a:tabLs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24911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Symbol" pitchFamily="18" charset="2"/>
        <a:buChar char="·"/>
        <a:defRPr>
          <a:solidFill>
            <a:schemeClr val="tx1"/>
          </a:solidFill>
          <a:latin typeface="+mn-lt"/>
        </a:defRPr>
      </a:lvl2pPr>
      <a:lvl3pPr marL="498230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3pPr>
      <a:lvl4pPr marL="745881" indent="-246185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•"/>
        <a:defRPr>
          <a:solidFill>
            <a:schemeClr val="tx1"/>
          </a:solidFill>
          <a:latin typeface="+mn-lt"/>
        </a:defRPr>
      </a:lvl4pPr>
      <a:lvl5pPr marL="99499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5pPr>
      <a:lvl6pPr marL="1417027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6pPr>
      <a:lvl7pPr marL="1839058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7pPr>
      <a:lvl8pPr marL="2261089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8pPr>
      <a:lvl9pPr marL="2683120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9pPr>
    </p:bodyStyle>
    <p:otherStyle>
      <a:defPPr>
        <a:defRPr lang="en-US"/>
      </a:defPPr>
      <a:lvl1pPr marL="0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1pPr>
      <a:lvl2pPr marL="422031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2pPr>
      <a:lvl3pPr marL="84406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3pPr>
      <a:lvl4pPr marL="126609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4pPr>
      <a:lvl5pPr marL="1688123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5pPr>
      <a:lvl6pPr marL="2110154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6pPr>
      <a:lvl7pPr marL="253218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7pPr>
      <a:lvl8pPr marL="295421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8pPr>
      <a:lvl9pPr marL="3376246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emf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179931"/>
            <a:ext cx="4419600" cy="1143000"/>
          </a:xfrm>
        </p:spPr>
        <p:txBody>
          <a:bodyPr/>
          <a:lstStyle/>
          <a:p>
            <a:r>
              <a:rPr lang="en-GB" sz="2000" b="1" dirty="0">
                <a:solidFill>
                  <a:srgbClr val="0070C0"/>
                </a:solidFill>
              </a:rPr>
              <a:t>Monthly Performance Report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3368025"/>
            <a:ext cx="121828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GB" sz="1800" dirty="0" smtClean="0"/>
              <a:t>March 2019</a:t>
            </a:r>
            <a:endParaRPr lang="en-GB" sz="1800" dirty="0"/>
          </a:p>
        </p:txBody>
      </p:sp>
      <p:sp>
        <p:nvSpPr>
          <p:cNvPr id="3" name="Rectangle 2"/>
          <p:cNvSpPr/>
          <p:nvPr/>
        </p:nvSpPr>
        <p:spPr>
          <a:xfrm>
            <a:off x="611560" y="4149080"/>
            <a:ext cx="1824217" cy="64633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This report refers to </a:t>
            </a:r>
            <a:r>
              <a:rPr lang="en-GB" sz="700" dirty="0" smtClean="0">
                <a:solidFill>
                  <a:schemeClr val="bg1">
                    <a:lumMod val="50000"/>
                  </a:schemeClr>
                </a:solidFill>
              </a:rPr>
              <a:t>February 2019 </a:t>
            </a:r>
            <a:r>
              <a:rPr lang="en-GB" sz="700" b="1" dirty="0" smtClean="0">
                <a:solidFill>
                  <a:schemeClr val="bg1">
                    <a:lumMod val="50000"/>
                  </a:schemeClr>
                </a:solidFill>
              </a:rPr>
              <a:t>(M11)</a:t>
            </a:r>
            <a:r>
              <a:rPr lang="en-GB" sz="700" dirty="0" smtClean="0">
                <a:solidFill>
                  <a:schemeClr val="bg1">
                    <a:lumMod val="50000"/>
                  </a:schemeClr>
                </a:solidFill>
              </a:rPr>
              <a:t> data </a:t>
            </a:r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unless otherwise </a:t>
            </a:r>
            <a:r>
              <a:rPr lang="en-GB" sz="700" dirty="0" smtClean="0">
                <a:solidFill>
                  <a:schemeClr val="bg1">
                    <a:lumMod val="50000"/>
                  </a:schemeClr>
                </a:solidFill>
              </a:rPr>
              <a:t>stated</a:t>
            </a:r>
          </a:p>
          <a:p>
            <a:endParaRPr lang="en-US" sz="700" dirty="0" smtClean="0">
              <a:solidFill>
                <a:srgbClr val="FF0000"/>
              </a:solidFill>
            </a:endParaRPr>
          </a:p>
          <a:p>
            <a:r>
              <a:rPr lang="en-US" sz="700" dirty="0" smtClean="0">
                <a:solidFill>
                  <a:srgbClr val="FF0000"/>
                </a:solidFill>
              </a:rPr>
              <a:t>All data is </a:t>
            </a:r>
            <a:r>
              <a:rPr lang="en-US" sz="700" dirty="0">
                <a:solidFill>
                  <a:srgbClr val="FF0000"/>
                </a:solidFill>
              </a:rPr>
              <a:t>based on </a:t>
            </a:r>
            <a:r>
              <a:rPr lang="en-US" sz="700" dirty="0" smtClean="0">
                <a:solidFill>
                  <a:srgbClr val="FF0000"/>
                </a:solidFill>
              </a:rPr>
              <a:t>LONDON </a:t>
            </a:r>
            <a:r>
              <a:rPr lang="en-US" sz="700" dirty="0">
                <a:solidFill>
                  <a:srgbClr val="FF0000"/>
                </a:solidFill>
              </a:rPr>
              <a:t>Clinical Commissioning Groups only, unless otherwise stated</a:t>
            </a:r>
            <a:r>
              <a:rPr lang="en-US" sz="700" dirty="0" smtClean="0">
                <a:solidFill>
                  <a:srgbClr val="FF0000"/>
                </a:solidFill>
              </a:rPr>
              <a:t>.</a:t>
            </a:r>
            <a:endParaRPr lang="en-GB" sz="7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0998" y="4869160"/>
            <a:ext cx="3041395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700" dirty="0" smtClean="0">
                <a:solidFill>
                  <a:srgbClr val="9900CC"/>
                </a:solidFill>
              </a:rPr>
              <a:t>Incident re-</a:t>
            </a:r>
            <a:r>
              <a:rPr lang="en-US" sz="700" dirty="0" err="1" smtClean="0">
                <a:solidFill>
                  <a:srgbClr val="9900CC"/>
                </a:solidFill>
              </a:rPr>
              <a:t>categorisation</a:t>
            </a:r>
            <a:r>
              <a:rPr lang="en-US" sz="700" dirty="0" smtClean="0">
                <a:solidFill>
                  <a:srgbClr val="9900CC"/>
                </a:solidFill>
              </a:rPr>
              <a:t> has been applied retrospectively; impacting previously reported response times and demand per category.</a:t>
            </a:r>
            <a:endParaRPr lang="en-US" sz="700" dirty="0">
              <a:solidFill>
                <a:srgbClr val="99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750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Performance Overview</a:t>
            </a:r>
            <a:endParaRPr lang="en-GB" sz="1800" b="1" kern="0" dirty="0">
              <a:solidFill>
                <a:schemeClr val="bg1"/>
              </a:solidFill>
            </a:endParaRPr>
          </a:p>
          <a:p>
            <a:r>
              <a:rPr lang="en-GB" sz="1800" b="1" kern="0" dirty="0"/>
              <a:t>Performance by CCG &amp; </a:t>
            </a:r>
            <a:r>
              <a:rPr lang="en-GB" sz="1800" b="1" kern="0" dirty="0" smtClean="0"/>
              <a:t>STP</a:t>
            </a:r>
            <a:endParaRPr lang="en-GB" sz="1800" b="1" kern="0" dirty="0"/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xmlns="" val="3177972784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309600" y="1052513"/>
            <a:ext cx="8315325" cy="524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32890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>
            <p:extLst>
              <p:ext uri="{D42A27DB-BD31-4B8C-83A1-F6EECF244321}">
                <p14:modId xmlns:p14="http://schemas.microsoft.com/office/powerpoint/2010/main" xmlns="" val="2139124725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4718050" y="1082675"/>
            <a:ext cx="4171950" cy="2514600"/>
          </a:xfrm>
          <a:prstGeom prst="rect">
            <a:avLst/>
          </a:prstGeom>
        </p:spPr>
      </p:pic>
      <p:pic>
        <p:nvPicPr>
          <p:cNvPr id="5" name="Picture 4"/>
          <p:cNvPicPr/>
          <p:nvPr>
            <p:extLst>
              <p:ext uri="{D42A27DB-BD31-4B8C-83A1-F6EECF244321}">
                <p14:modId xmlns:p14="http://schemas.microsoft.com/office/powerpoint/2010/main" xmlns="" val="1087839979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55588" y="1076325"/>
            <a:ext cx="4171950" cy="2514600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8555933" y="3455752"/>
            <a:ext cx="264539" cy="13526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" tIns="7200" rIns="7200" bIns="7200" anchor="ctr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>
                <a:solidFill>
                  <a:sysClr val="windowText" lastClr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Fig </a:t>
            </a:r>
            <a:r>
              <a:rPr lang="en-US" sz="700" b="1" dirty="0" smtClean="0">
                <a:solidFill>
                  <a:sysClr val="windowText" lastClr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5.2</a:t>
            </a:r>
            <a:endParaRPr lang="en-US" sz="700" b="1" dirty="0">
              <a:solidFill>
                <a:sysClr val="windowText" lastClr="0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085050" y="3455753"/>
            <a:ext cx="264539" cy="13526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" tIns="7200" rIns="7200" bIns="7200" anchor="ctr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>
                <a:solidFill>
                  <a:sysClr val="windowText" lastClr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Fig </a:t>
            </a:r>
            <a:r>
              <a:rPr lang="en-US" sz="700" b="1" dirty="0" smtClean="0">
                <a:solidFill>
                  <a:sysClr val="windowText" lastClr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5.1</a:t>
            </a:r>
            <a:endParaRPr lang="en-US" sz="700" b="1" dirty="0">
              <a:solidFill>
                <a:sysClr val="windowText" lastClr="0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251524" y="3717032"/>
            <a:ext cx="4176463" cy="2535452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fontAlgn="ctr">
              <a:buFont typeface="Wingdings" panose="05000000000000000000" pitchFamily="2" charset="2"/>
              <a:buChar char="n"/>
            </a:pPr>
            <a:r>
              <a: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Figure 5.1 demonstrates </a:t>
            </a:r>
            <a:r>
              <a:rPr 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three key measures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call answering under the Ambulance Response </a:t>
            </a:r>
            <a:r>
              <a: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Programme (ARP).</a:t>
            </a:r>
          </a:p>
          <a:p>
            <a:pPr fontAlgn="ctr"/>
            <a:endParaRPr lang="en-US" sz="9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fontAlgn="b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127,959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calls were received into the EOC in </a:t>
            </a:r>
            <a:r>
              <a: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2019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M11).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 fontAlgn="ctr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1,451,719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calls have been received into the EOC for </a:t>
            </a:r>
            <a:r>
              <a: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YTD.</a:t>
            </a:r>
          </a:p>
          <a:p>
            <a:pPr defTabSz="534988" fontAlgn="ctr"/>
            <a:endParaRPr lang="en-US" sz="7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defTabSz="534988" fontAlgn="ctr"/>
            <a:endParaRPr lang="en-US" sz="7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defTabSz="534988" fontAlgn="ctr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During M11 the median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call answering was </a:t>
            </a:r>
            <a:r>
              <a:rPr 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zero seconds</a:t>
            </a:r>
            <a:r>
              <a: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 </a:t>
            </a:r>
            <a:endParaRPr lang="en-US" sz="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0363" lvl="1" indent="-171450" defTabSz="534988" fontAlgn="ctr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means </a:t>
            </a:r>
            <a:r>
              <a:rPr 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50%</a:t>
            </a:r>
            <a:r>
              <a: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or </a:t>
            </a:r>
            <a:r>
              <a:rPr 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half</a:t>
            </a:r>
            <a:r>
              <a: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all calls received into the Emergency </a:t>
            </a:r>
            <a:r>
              <a: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Operations Centre (EOC)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were answered </a:t>
            </a:r>
            <a:r>
              <a:rPr 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immediately</a:t>
            </a:r>
            <a:r>
              <a: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sz="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ctr"/>
            <a:endParaRPr lang="en-US" sz="7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ctr"/>
            <a:endParaRPr lang="en-US" sz="7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95</a:t>
            </a:r>
            <a:r>
              <a:rPr lang="en-US" sz="9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centile</a:t>
            </a:r>
            <a:r>
              <a: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was </a:t>
            </a:r>
            <a:r>
              <a:rPr 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79 seconds</a:t>
            </a:r>
            <a:r>
              <a: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sz="9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0363" lvl="1" indent="-171450" fontAlgn="ctr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other words 95 out of every 100 calls were answered in less than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79</a:t>
            </a:r>
            <a:r>
              <a: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seconds.</a:t>
            </a:r>
            <a:endParaRPr lang="en-US" sz="3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ctr"/>
            <a:endParaRPr lang="en-US" sz="7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ctr"/>
            <a:endParaRPr lang="en-US" sz="7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graph continues to show a positive downward trend.   </a:t>
            </a:r>
          </a:p>
        </p:txBody>
      </p:sp>
      <p:sp>
        <p:nvSpPr>
          <p:cNvPr id="22" name="Rounded Rectangle 21"/>
          <p:cNvSpPr/>
          <p:nvPr/>
        </p:nvSpPr>
        <p:spPr bwMode="auto">
          <a:xfrm>
            <a:off x="4716017" y="3717032"/>
            <a:ext cx="4176463" cy="2535452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fontAlgn="ctr">
              <a:buFont typeface="Wingdings" panose="05000000000000000000" pitchFamily="2" charset="2"/>
              <a:buChar char="n"/>
            </a:pPr>
            <a:r>
              <a: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Figure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5.2 shows the percentage of calls answered within five seconds</a:t>
            </a:r>
            <a:r>
              <a: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171446" indent="-171446" fontAlgn="ctr">
              <a:buFont typeface="Wingdings" panose="05000000000000000000" pitchFamily="2" charset="2"/>
              <a:buChar char="n"/>
            </a:pPr>
            <a:endParaRPr lang="en-US" sz="9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90,884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incidents received a face-to-face response in </a:t>
            </a:r>
            <a:r>
              <a: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2019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M11).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 fontAlgn="ctr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1,040,841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incidents received a face-to-face response for the YTD.</a:t>
            </a:r>
          </a:p>
          <a:p>
            <a:pPr fontAlgn="ct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r>
              <a:rPr lang="en-US" sz="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ARP standards no longer use this performance measure and for that reason there is longer a requirement to report it</a:t>
            </a:r>
            <a:r>
              <a:rPr lang="en-US" sz="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fontAlgn="ctr"/>
            <a:endParaRPr lang="en-US" sz="9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r>
              <a: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However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to illustrate the graph shows the daily call taking performance in the month</a:t>
            </a:r>
            <a:r>
              <a: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fontAlgn="ct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M11 </a:t>
            </a:r>
            <a:r>
              <a:rPr 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81%</a:t>
            </a:r>
            <a:r>
              <a: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 all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calls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received into the EOC were answered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within five </a:t>
            </a:r>
            <a:r>
              <a:rPr 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seconds</a:t>
            </a:r>
            <a:r>
              <a: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 </a:t>
            </a:r>
          </a:p>
          <a:p>
            <a:pPr marL="171450" indent="-171450" fontAlgn="ctr"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graph continues to show a positive </a:t>
            </a:r>
            <a:r>
              <a: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upward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trend</a:t>
            </a:r>
            <a:r>
              <a: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Pentagon 12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Performance Overview</a:t>
            </a:r>
            <a:endParaRPr lang="en-GB" sz="1800" b="1" kern="0" dirty="0">
              <a:solidFill>
                <a:schemeClr val="bg1"/>
              </a:solidFill>
            </a:endParaRPr>
          </a:p>
          <a:p>
            <a:r>
              <a:rPr lang="en-GB" sz="1800" b="1" kern="0" dirty="0"/>
              <a:t>Call Answering </a:t>
            </a:r>
            <a:r>
              <a:rPr lang="en-GB" sz="1800" b="1" kern="0" dirty="0" smtClean="0"/>
              <a:t>Performance</a:t>
            </a:r>
            <a:endParaRPr lang="en-GB" sz="1800" b="1" kern="0" dirty="0"/>
          </a:p>
        </p:txBody>
      </p:sp>
      <p:sp>
        <p:nvSpPr>
          <p:cNvPr id="12" name="Rectangle 11"/>
          <p:cNvSpPr/>
          <p:nvPr/>
        </p:nvSpPr>
        <p:spPr>
          <a:xfrm>
            <a:off x="250825" y="6369485"/>
            <a:ext cx="3695242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00" dirty="0" smtClean="0">
                <a:solidFill>
                  <a:srgbClr val="0000FF"/>
                </a:solidFill>
              </a:rPr>
              <a:t>* Incident </a:t>
            </a:r>
            <a:r>
              <a:rPr lang="en-GB" sz="700" dirty="0">
                <a:solidFill>
                  <a:srgbClr val="0000FF"/>
                </a:solidFill>
              </a:rPr>
              <a:t>data is correct as of </a:t>
            </a:r>
            <a:r>
              <a:rPr lang="en-GB" sz="700" dirty="0" smtClean="0">
                <a:solidFill>
                  <a:srgbClr val="0000FF"/>
                </a:solidFill>
              </a:rPr>
              <a:t>12</a:t>
            </a:r>
            <a:r>
              <a:rPr lang="en-GB" sz="700" baseline="30000" dirty="0" smtClean="0">
                <a:solidFill>
                  <a:srgbClr val="0000FF"/>
                </a:solidFill>
              </a:rPr>
              <a:t>th</a:t>
            </a:r>
            <a:r>
              <a:rPr lang="en-GB" sz="700" dirty="0" smtClean="0">
                <a:solidFill>
                  <a:srgbClr val="0000FF"/>
                </a:solidFill>
              </a:rPr>
              <a:t> March and </a:t>
            </a:r>
            <a:r>
              <a:rPr lang="en-GB" sz="700" dirty="0">
                <a:solidFill>
                  <a:srgbClr val="0000FF"/>
                </a:solidFill>
              </a:rPr>
              <a:t>is subject to change due to data validation.</a:t>
            </a:r>
          </a:p>
        </p:txBody>
      </p:sp>
    </p:spTree>
    <p:extLst>
      <p:ext uri="{BB962C8B-B14F-4D97-AF65-F5344CB8AC3E}">
        <p14:creationId xmlns:p14="http://schemas.microsoft.com/office/powerpoint/2010/main" xmlns="" val="2580973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xmlns="" val="401717415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179512" y="1052736"/>
            <a:ext cx="8875242" cy="5184576"/>
          </a:xfrm>
          <a:prstGeom prst="rect">
            <a:avLst/>
          </a:prstGeom>
        </p:spPr>
      </p:pic>
      <p:sp>
        <p:nvSpPr>
          <p:cNvPr id="8" name="Pentagon 7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Hospital Handover Summary</a:t>
            </a:r>
          </a:p>
          <a:p>
            <a:r>
              <a:rPr lang="en-GB" sz="1800" b="1" kern="0" dirty="0">
                <a:solidFill>
                  <a:schemeClr val="bg1"/>
                </a:solidFill>
              </a:rPr>
              <a:t>Hospital Conveyance Lost </a:t>
            </a:r>
            <a:r>
              <a:rPr lang="en-GB" sz="1800" b="1" kern="0" dirty="0" smtClean="0">
                <a:solidFill>
                  <a:schemeClr val="bg1"/>
                </a:solidFill>
              </a:rPr>
              <a:t>Hours</a:t>
            </a:r>
            <a:endParaRPr lang="en-GB" sz="1050" b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6717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 bwMode="auto">
          <a:xfrm>
            <a:off x="395536" y="3789320"/>
            <a:ext cx="8280920" cy="2520000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fontAlgn="ctr">
              <a:buFont typeface="Wingdings" panose="05000000000000000000" pitchFamily="2" charset="2"/>
              <a:buChar char="n"/>
            </a:pPr>
            <a:r>
              <a:rPr lang="en-US" sz="900" dirty="0"/>
              <a:t>Figure </a:t>
            </a:r>
            <a:r>
              <a:rPr lang="en-US" sz="900" dirty="0" smtClean="0"/>
              <a:t>6.1 shows a breakdown of resource levels, in patient facing vehicle hours, for the previous 11 months.</a:t>
            </a:r>
            <a:endParaRPr lang="en-US" sz="900" dirty="0"/>
          </a:p>
          <a:p>
            <a:pPr fontAlgn="ctr"/>
            <a:endParaRPr lang="en-US" sz="900" dirty="0" smtClean="0"/>
          </a:p>
          <a:p>
            <a:pPr fontAlgn="ctr"/>
            <a:endParaRPr lang="en-US" sz="900" dirty="0" smtClean="0"/>
          </a:p>
          <a:p>
            <a:pPr marL="171450" indent="-171450" defTabSz="360363" fontAlgn="ctr">
              <a:buFont typeface="Arial" panose="020B0604020202020204" pitchFamily="34" charset="0"/>
              <a:buChar char="•"/>
            </a:pPr>
            <a:endParaRPr lang="en-US" sz="900" dirty="0" smtClean="0"/>
          </a:p>
          <a:p>
            <a:pPr marL="171450" indent="-171450" defTabSz="179388" fontAlgn="ctr">
              <a:buFont typeface="Arial" panose="020B0604020202020204" pitchFamily="34" charset="0"/>
              <a:buChar char="•"/>
            </a:pPr>
            <a:r>
              <a:rPr lang="en-US" sz="900" dirty="0"/>
              <a:t>	</a:t>
            </a:r>
            <a:r>
              <a:rPr lang="en-US" sz="900" dirty="0" smtClean="0"/>
              <a:t>The </a:t>
            </a:r>
            <a:r>
              <a:rPr lang="en-US" sz="900" b="1" dirty="0" smtClean="0"/>
              <a:t>Planned Resource Level</a:t>
            </a:r>
            <a:r>
              <a:rPr lang="en-US" sz="900" dirty="0" smtClean="0"/>
              <a:t> is the </a:t>
            </a:r>
            <a:r>
              <a:rPr lang="en-US" sz="900" dirty="0"/>
              <a:t>ORH </a:t>
            </a:r>
            <a:r>
              <a:rPr lang="en-US" sz="900" dirty="0" smtClean="0"/>
              <a:t>plan for patient facing vehicle hours.  This is profiled by responder type for the previous 10 months. </a:t>
            </a:r>
          </a:p>
          <a:p>
            <a:pPr marL="171450" indent="-171450" defTabSz="360363" fontAlgn="ctr">
              <a:buFont typeface="Arial" panose="020B0604020202020204" pitchFamily="34" charset="0"/>
              <a:buChar char="•"/>
            </a:pPr>
            <a:endParaRPr lang="en-US" sz="900" dirty="0" smtClean="0"/>
          </a:p>
          <a:p>
            <a:pPr defTabSz="360363" fontAlgn="ctr"/>
            <a:endParaRPr lang="en-US" sz="900" dirty="0" smtClean="0"/>
          </a:p>
          <a:p>
            <a:pPr defTabSz="360363" fontAlgn="ctr"/>
            <a:endParaRPr lang="en-US" sz="900" dirty="0" smtClean="0"/>
          </a:p>
          <a:p>
            <a:pPr marL="171450" indent="-171450" defTabSz="179388" fontAlgn="ctr">
              <a:buFont typeface="Arial" panose="020B0604020202020204" pitchFamily="34" charset="0"/>
              <a:buChar char="•"/>
            </a:pPr>
            <a:r>
              <a:rPr lang="en-US" sz="900" dirty="0"/>
              <a:t>	</a:t>
            </a:r>
            <a:r>
              <a:rPr lang="en-US" sz="900" dirty="0" smtClean="0"/>
              <a:t>The </a:t>
            </a:r>
            <a:r>
              <a:rPr lang="en-US" sz="900" b="1" dirty="0" smtClean="0"/>
              <a:t>Current Resource Level (GRS)</a:t>
            </a:r>
            <a:r>
              <a:rPr lang="en-US" sz="900" dirty="0" smtClean="0"/>
              <a:t> are the actual patient facing hours produced profiled by responder type. </a:t>
            </a:r>
          </a:p>
          <a:p>
            <a:pPr marL="171450" indent="-171450" defTabSz="179388" fontAlgn="ctr">
              <a:buFont typeface="Arial" panose="020B0604020202020204" pitchFamily="34" charset="0"/>
              <a:buChar char="•"/>
            </a:pPr>
            <a:endParaRPr lang="en-US" sz="900" dirty="0" smtClean="0"/>
          </a:p>
          <a:p>
            <a:pPr marL="171450" indent="-171450" defTabSz="179388" fontAlgn="ctr">
              <a:buFont typeface="Arial" panose="020B0604020202020204" pitchFamily="34" charset="0"/>
              <a:buChar char="•"/>
            </a:pPr>
            <a:endParaRPr lang="en-US" sz="900" dirty="0" smtClean="0"/>
          </a:p>
          <a:p>
            <a:pPr marL="171450" indent="-171450" defTabSz="179388" fontAlgn="ctr"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171450" indent="-171450" defTabSz="179388" fontAlgn="ctr">
              <a:buFont typeface="Arial" panose="020B0604020202020204" pitchFamily="34" charset="0"/>
              <a:buChar char="•"/>
            </a:pPr>
            <a:r>
              <a:rPr lang="en-US" sz="900" dirty="0" smtClean="0"/>
              <a:t>The </a:t>
            </a:r>
            <a:r>
              <a:rPr lang="en-US" sz="900" b="1" dirty="0" smtClean="0"/>
              <a:t>Current Resource Gap</a:t>
            </a:r>
            <a:r>
              <a:rPr lang="en-US" sz="900" dirty="0" smtClean="0"/>
              <a:t> is shown to demonstrate the gap in resourcing for these responder types each month.</a:t>
            </a:r>
          </a:p>
          <a:p>
            <a:pPr marL="628650" lvl="1" indent="-171450" defTabSz="179388" fontAlgn="ctr">
              <a:buFont typeface="Arial" panose="020B0604020202020204" pitchFamily="34" charset="0"/>
              <a:buChar char="•"/>
            </a:pPr>
            <a:endParaRPr lang="en-US" sz="900" dirty="0" smtClean="0"/>
          </a:p>
          <a:p>
            <a:pPr defTabSz="360363" fontAlgn="ctr"/>
            <a:endParaRPr lang="en-US" sz="800" dirty="0"/>
          </a:p>
          <a:p>
            <a:pPr defTabSz="360363" fontAlgn="ctr"/>
            <a:endParaRPr lang="en-US" sz="800" dirty="0" smtClean="0"/>
          </a:p>
          <a:p>
            <a:pPr defTabSz="360363" fontAlgn="ctr"/>
            <a:endParaRPr lang="en-US" sz="800" dirty="0"/>
          </a:p>
          <a:p>
            <a:pPr defTabSz="360363" fontAlgn="ctr"/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GRS data shows </a:t>
            </a:r>
            <a:r>
              <a:rPr lang="en-US" sz="7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scheduled hours</a:t>
            </a: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as such it does not include pre or post shift overtime hours</a:t>
            </a:r>
            <a:r>
              <a:rPr lang="en-US" sz="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395536" y="1101985"/>
            <a:ext cx="8280920" cy="2520000"/>
          </a:xfrm>
          <a:prstGeom prst="roundRect">
            <a:avLst>
              <a:gd name="adj" fmla="val 5623"/>
            </a:avLst>
          </a:prstGeom>
          <a:solidFill>
            <a:schemeClr val="bg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b" anchorCtr="0" compatLnSpc="1">
            <a:prstTxWarp prst="textNoShape">
              <a:avLst/>
            </a:prstTxWarp>
          </a:bodyPr>
          <a:lstStyle/>
          <a:p>
            <a:pPr fontAlgn="ctr"/>
            <a:endParaRPr lang="en-US" sz="600" dirty="0"/>
          </a:p>
        </p:txBody>
      </p:sp>
      <p:sp>
        <p:nvSpPr>
          <p:cNvPr id="5" name="Pentagon 4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 smtClean="0">
                <a:solidFill>
                  <a:srgbClr val="FFFFFF"/>
                </a:solidFill>
              </a:rPr>
              <a:t>Resource Levels</a:t>
            </a:r>
          </a:p>
          <a:p>
            <a:r>
              <a:rPr lang="en-GB" sz="1800" b="1" dirty="0" smtClean="0">
                <a:solidFill>
                  <a:srgbClr val="FFFFFF"/>
                </a:solidFill>
              </a:rPr>
              <a:t>Plan vs. Actual</a:t>
            </a:r>
            <a:endParaRPr lang="en-GB" sz="1800" b="1" dirty="0">
              <a:solidFill>
                <a:srgbClr val="FFFFFF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04019211"/>
              </p:ext>
            </p:extLst>
          </p:nvPr>
        </p:nvGraphicFramePr>
        <p:xfrm>
          <a:off x="395536" y="6419258"/>
          <a:ext cx="864096" cy="322110"/>
        </p:xfrm>
        <a:graphic>
          <a:graphicData uri="http://schemas.openxmlformats.org/drawingml/2006/table">
            <a:tbl>
              <a:tblPr/>
              <a:tblGrid>
                <a:gridCol w="864096"/>
              </a:tblGrid>
              <a:tr h="16105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* </a:t>
                      </a:r>
                      <a:r>
                        <a:rPr lang="en-GB" sz="900" b="0" i="0" u="none" strike="noStrike" dirty="0" smtClean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 Including </a:t>
                      </a:r>
                      <a:r>
                        <a:rPr lang="en-GB" sz="900" b="0" i="0" u="none" strike="noStrike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MRU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05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^ </a:t>
                      </a:r>
                      <a:r>
                        <a:rPr lang="en-GB" sz="900" b="0" i="0" u="none" strike="noStrike" dirty="0" smtClean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 ORH </a:t>
                      </a:r>
                      <a:r>
                        <a:rPr lang="en-GB" sz="900" b="0" i="0" u="none" strike="noStrike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plan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8339909" y="3429000"/>
            <a:ext cx="264539" cy="13526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" tIns="7200" rIns="7200" bIns="7200" anchor="ctr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>
                <a:solidFill>
                  <a:sysClr val="windowText" lastClr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Fig </a:t>
            </a:r>
            <a:r>
              <a:rPr lang="en-US" sz="700" b="1" dirty="0" smtClean="0">
                <a:solidFill>
                  <a:sysClr val="windowText" lastClr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6.1</a:t>
            </a:r>
            <a:endParaRPr lang="en-US" sz="700" b="1" dirty="0">
              <a:solidFill>
                <a:sysClr val="windowText" lastClr="0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84720906"/>
              </p:ext>
            </p:extLst>
          </p:nvPr>
        </p:nvGraphicFramePr>
        <p:xfrm>
          <a:off x="501653" y="1337868"/>
          <a:ext cx="7859071" cy="1837028"/>
        </p:xfrm>
        <a:graphic>
          <a:graphicData uri="http://schemas.openxmlformats.org/drawingml/2006/table">
            <a:tbl>
              <a:tblPr/>
              <a:tblGrid>
                <a:gridCol w="1190027"/>
                <a:gridCol w="72008"/>
                <a:gridCol w="576064"/>
                <a:gridCol w="72008"/>
                <a:gridCol w="517148"/>
                <a:gridCol w="517148"/>
                <a:gridCol w="517148"/>
                <a:gridCol w="517148"/>
                <a:gridCol w="517148"/>
                <a:gridCol w="517148"/>
                <a:gridCol w="517148"/>
                <a:gridCol w="517148"/>
                <a:gridCol w="517148"/>
                <a:gridCol w="517148"/>
                <a:gridCol w="517148"/>
                <a:gridCol w="260336"/>
              </a:tblGrid>
              <a:tr h="3659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Vehicle Hours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Responder Type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Apr-18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May-18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Jun-18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Jul-18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Aug-18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Sep-18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Nov-18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Jan-19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Feb-19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181">
                <a:tc rowSpan="2">
                  <a:txBody>
                    <a:bodyPr/>
                    <a:lstStyle/>
                    <a:p>
                      <a:pPr algn="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Planned Resource Level  </a:t>
                      </a: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^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161,563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167,288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161,617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167,027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167,291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161,346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167,290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161,832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166,800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167,288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151,782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1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FRU  *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53,904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55,804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53,898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55,724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55,824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53,771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55,830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54,005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55,621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55,804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50,346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181">
                <a:tc rowSpan="2">
                  <a:txBody>
                    <a:bodyPr/>
                    <a:lstStyle/>
                    <a:p>
                      <a:pPr algn="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Current Resource </a:t>
                      </a:r>
                      <a:r>
                        <a:rPr lang="en-GB" sz="7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Level  </a:t>
                      </a:r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(GRS)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156,726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160,710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152,749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159,399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157,860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153,745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163,176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162,970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163,292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165,190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153,094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1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FRU  *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47,403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48,451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46,505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48,310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48,036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46,210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48,387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47,686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49,514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49,287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44,554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181">
                <a:tc rowSpan="2">
                  <a:txBody>
                    <a:bodyPr/>
                    <a:lstStyle/>
                    <a:p>
                      <a:pPr algn="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Current Resource Gap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-4,837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-6,578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-8,867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-7,627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-9,430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-7,600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-4,115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-3,508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-2,098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1,311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1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-6,501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-7,353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-7,393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-7,414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-7,788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-7,561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-7,443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-6,318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-6,107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-6,517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-5,791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14545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ntagon 7"/>
          <p:cNvSpPr/>
          <p:nvPr/>
        </p:nvSpPr>
        <p:spPr>
          <a:xfrm>
            <a:off x="251523" y="28761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kern="0" dirty="0">
                <a:solidFill>
                  <a:schemeClr val="bg1"/>
                </a:solidFill>
              </a:rPr>
              <a:t>EXECUTIVE SUMMARY</a:t>
            </a:r>
          </a:p>
          <a:p>
            <a:r>
              <a:rPr lang="en-GB" sz="1800" b="1" kern="0" dirty="0"/>
              <a:t>Ambulance Response Programme – Definition &amp; </a:t>
            </a:r>
            <a:r>
              <a:rPr lang="en-GB" sz="1800" b="1" kern="0" dirty="0" smtClean="0"/>
              <a:t>Overview</a:t>
            </a:r>
            <a:endParaRPr lang="en-GB" sz="1800" b="1" kern="0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49135217"/>
              </p:ext>
            </p:extLst>
          </p:nvPr>
        </p:nvGraphicFramePr>
        <p:xfrm>
          <a:off x="261703" y="1143908"/>
          <a:ext cx="8635969" cy="40132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48347"/>
                <a:gridCol w="726203"/>
                <a:gridCol w="1379785"/>
                <a:gridCol w="2469089"/>
                <a:gridCol w="3412545"/>
              </a:tblGrid>
              <a:tr h="574487"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 smtClean="0"/>
                        <a:t>Category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 smtClean="0"/>
                        <a:t>Percentage of calls per Category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 smtClean="0"/>
                        <a:t>National Standard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 smtClean="0"/>
                        <a:t>How long does the ambulance service have to make a decision?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 smtClean="0"/>
                        <a:t>What stops the clock?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737465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 smtClean="0"/>
                        <a:t>Category 1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 smtClean="0"/>
                        <a:t>8%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7 minutes mean response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15 minutes 90</a:t>
                      </a:r>
                      <a:r>
                        <a:rPr lang="en-US" sz="900" baseline="30000" dirty="0" smtClean="0"/>
                        <a:t>th</a:t>
                      </a:r>
                      <a:r>
                        <a:rPr lang="en-US" sz="900" dirty="0" smtClean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 smtClean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 smtClean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 smtClean="0"/>
                        <a:t>An ambulance response being 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 smtClean="0"/>
                        <a:t>30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 smtClean="0"/>
                        <a:t>The first emergency vehicle that arrives on scene stops the clock (there is an additional Category 1 transport </a:t>
                      </a:r>
                      <a:r>
                        <a:rPr lang="en-US" sz="900" u="none" strike="noStrike" kern="1200" baseline="0" dirty="0" smtClean="0"/>
                        <a:t>standard to ensure that these </a:t>
                      </a:r>
                      <a:r>
                        <a:rPr lang="en-GB" sz="900" u="none" strike="noStrike" kern="1200" baseline="0" dirty="0" smtClean="0"/>
                        <a:t>patients also receive early ambulance transportation).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</a:tr>
              <a:tr h="900444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 smtClean="0"/>
                        <a:t>Category 2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 smtClean="0"/>
                        <a:t>48%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 smtClean="0"/>
                        <a:t>18 minutes mean response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 smtClean="0"/>
                        <a:t>40 minutes 90</a:t>
                      </a:r>
                      <a:r>
                        <a:rPr lang="en-GB" sz="900" u="none" strike="noStrike" kern="1200" baseline="30000" dirty="0" smtClean="0"/>
                        <a:t>th</a:t>
                      </a:r>
                      <a:r>
                        <a:rPr lang="en-GB" sz="900" u="none" strike="noStrike" kern="1200" baseline="0" dirty="0" smtClean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 smtClean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 smtClean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 smtClean="0"/>
                        <a:t>An ambulance response being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 smtClean="0"/>
                        <a:t>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 smtClean="0"/>
                        <a:t>240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sz="900" u="none" strike="noStrike" kern="1200" baseline="0" dirty="0" smtClean="0"/>
                        <a:t>If a patient is transported by </a:t>
                      </a:r>
                      <a:r>
                        <a:rPr lang="en-GB" sz="900" u="none" strike="noStrike" kern="1200" baseline="0" dirty="0" smtClean="0"/>
                        <a:t>an emergency vehicle, only </a:t>
                      </a:r>
                      <a:r>
                        <a:rPr lang="en-US" sz="900" u="none" strike="noStrike" kern="1200" baseline="0" dirty="0" smtClean="0"/>
                        <a:t>the arrival of the transporting vehicle stops the clock. If the </a:t>
                      </a:r>
                      <a:r>
                        <a:rPr lang="en-GB" sz="900" u="none" strike="noStrike" kern="1200" baseline="0" dirty="0" smtClean="0"/>
                        <a:t>patient does not need transport, the first emergency vehicle </a:t>
                      </a:r>
                      <a:r>
                        <a:rPr lang="en-US" sz="900" u="none" strike="noStrike" kern="1200" baseline="0" dirty="0" smtClean="0"/>
                        <a:t>arriving at the scene of the </a:t>
                      </a:r>
                      <a:r>
                        <a:rPr lang="en-GB" sz="900" u="none" strike="noStrike" kern="1200" baseline="0" dirty="0" smtClean="0"/>
                        <a:t>incident stops the clock.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</a:tr>
              <a:tr h="900444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 smtClean="0"/>
                        <a:t>Category 3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 smtClean="0"/>
                        <a:t>34%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 minutes mean response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 smtClean="0"/>
                        <a:t>120 minutes 90</a:t>
                      </a:r>
                      <a:r>
                        <a:rPr lang="en-GB" sz="900" u="none" strike="noStrike" kern="1200" baseline="30000" dirty="0" smtClean="0"/>
                        <a:t>th</a:t>
                      </a:r>
                      <a:r>
                        <a:rPr lang="en-GB" sz="900" u="none" strike="noStrike" kern="1200" baseline="0" dirty="0" smtClean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 smtClean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 smtClean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 smtClean="0"/>
                        <a:t>An ambulance response being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 smtClean="0"/>
                        <a:t>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 smtClean="0"/>
                        <a:t>240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sz="900" u="none" strike="noStrike" kern="1200" baseline="0" dirty="0" smtClean="0"/>
                        <a:t>If a patient is transported by </a:t>
                      </a:r>
                      <a:r>
                        <a:rPr lang="en-GB" sz="900" u="none" strike="noStrike" kern="1200" baseline="0" dirty="0" smtClean="0"/>
                        <a:t>an emergency vehicle, only </a:t>
                      </a:r>
                      <a:r>
                        <a:rPr lang="en-US" sz="900" u="none" strike="noStrike" kern="1200" baseline="0" dirty="0" smtClean="0"/>
                        <a:t>the arrival of the transporting vehicle stops the clock. If the </a:t>
                      </a:r>
                      <a:r>
                        <a:rPr lang="en-GB" sz="900" u="none" strike="noStrike" kern="1200" baseline="0" dirty="0" smtClean="0"/>
                        <a:t>patient does not need transport, the first emergency vehicle </a:t>
                      </a:r>
                      <a:r>
                        <a:rPr lang="en-US" sz="900" u="none" strike="noStrike" kern="1200" baseline="0" dirty="0" smtClean="0"/>
                        <a:t>arriving at the scene of the </a:t>
                      </a:r>
                      <a:r>
                        <a:rPr lang="en-GB" sz="900" u="none" strike="noStrike" kern="1200" baseline="0" dirty="0" smtClean="0"/>
                        <a:t>incident stops the clock.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</a:tr>
              <a:tr h="900444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 smtClean="0"/>
                        <a:t>Category 4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 smtClean="0"/>
                        <a:t>10%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 smtClean="0"/>
                        <a:t>180 minutes 90</a:t>
                      </a:r>
                      <a:r>
                        <a:rPr lang="en-GB" sz="900" u="none" strike="noStrike" kern="1200" baseline="30000" dirty="0" smtClean="0"/>
                        <a:t>th</a:t>
                      </a:r>
                      <a:r>
                        <a:rPr lang="en-GB" sz="900" u="none" strike="noStrike" kern="1200" baseline="0" dirty="0" smtClean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 smtClean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 smtClean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 smtClean="0"/>
                        <a:t>An ambulance response being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 smtClean="0"/>
                        <a:t>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 smtClean="0"/>
                        <a:t>240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 smtClean="0"/>
                        <a:t>Category 4T:</a:t>
                      </a:r>
                    </a:p>
                    <a:p>
                      <a:r>
                        <a:rPr lang="en-US" sz="900" u="none" strike="noStrike" kern="1200" baseline="0" dirty="0" smtClean="0"/>
                        <a:t>If a patient is transported by </a:t>
                      </a:r>
                      <a:r>
                        <a:rPr lang="en-GB" sz="900" u="none" strike="noStrike" kern="1200" baseline="0" dirty="0" smtClean="0"/>
                        <a:t>an emergency vehicle, only </a:t>
                      </a:r>
                      <a:r>
                        <a:rPr lang="en-US" sz="900" u="none" strike="noStrike" kern="1200" baseline="0" dirty="0" smtClean="0"/>
                        <a:t>the arrival of the transporting </a:t>
                      </a:r>
                      <a:r>
                        <a:rPr lang="en-GB" sz="900" u="none" strike="noStrike" kern="1200" baseline="0" dirty="0" smtClean="0"/>
                        <a:t>vehicle stops the clock.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</a:tr>
            </a:tbl>
          </a:graphicData>
        </a:graphic>
      </p:graphicFrame>
      <p:sp>
        <p:nvSpPr>
          <p:cNvPr id="24" name="Rounded Rectangle 23"/>
          <p:cNvSpPr/>
          <p:nvPr/>
        </p:nvSpPr>
        <p:spPr bwMode="auto">
          <a:xfrm>
            <a:off x="261703" y="5293801"/>
            <a:ext cx="5040560" cy="943511"/>
          </a:xfrm>
          <a:prstGeom prst="roundRect">
            <a:avLst>
              <a:gd name="adj" fmla="val 20899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US" sz="900" dirty="0"/>
              <a:t>The new standards are intended to: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Prioritise the sickest patients quickly to ensure they receive the fastest </a:t>
            </a:r>
            <a:r>
              <a:rPr lang="en-US" sz="900" dirty="0" smtClean="0"/>
              <a:t>response.</a:t>
            </a:r>
            <a:endParaRPr lang="en-US" sz="900" dirty="0"/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Ensure national response targets to apply to every patient for the first time – so ending ‘hidden waits’ for patients in lower </a:t>
            </a:r>
            <a:r>
              <a:rPr lang="en-US" sz="900" dirty="0" smtClean="0"/>
              <a:t>categories.</a:t>
            </a:r>
            <a:endParaRPr lang="en-US" sz="900" dirty="0"/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Ensure more equitable response for patients across the call </a:t>
            </a:r>
            <a:r>
              <a:rPr lang="en-US" sz="900" dirty="0" smtClean="0"/>
              <a:t>categories.</a:t>
            </a:r>
            <a:endParaRPr lang="en-US" sz="900" dirty="0"/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Improve care for stroke and heart attack patients through sending the right resource first time.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5724128" y="5339479"/>
            <a:ext cx="3173544" cy="836435"/>
          </a:xfrm>
          <a:prstGeom prst="roundRect">
            <a:avLst>
              <a:gd name="adj" fmla="val 19158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Due to the nature and impact of these changes, the previous performance measures are not comparable.</a:t>
            </a:r>
          </a:p>
          <a:p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However, NHS England have published National Standard for a number of the key measures which are included here.</a:t>
            </a:r>
          </a:p>
        </p:txBody>
      </p:sp>
    </p:spTree>
    <p:extLst>
      <p:ext uri="{BB962C8B-B14F-4D97-AF65-F5344CB8AC3E}">
        <p14:creationId xmlns:p14="http://schemas.microsoft.com/office/powerpoint/2010/main" xmlns="" val="1594147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ounded Rectangle 41"/>
          <p:cNvSpPr/>
          <p:nvPr/>
        </p:nvSpPr>
        <p:spPr bwMode="auto">
          <a:xfrm>
            <a:off x="389646" y="2938177"/>
            <a:ext cx="4038339" cy="3320641"/>
          </a:xfrm>
          <a:prstGeom prst="roundRect">
            <a:avLst>
              <a:gd name="adj" fmla="val 5623"/>
            </a:avLst>
          </a:prstGeom>
          <a:solidFill>
            <a:schemeClr val="bg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6231830" y="2938175"/>
            <a:ext cx="1193281" cy="1083411"/>
            <a:chOff x="554721" y="2945646"/>
            <a:chExt cx="1142924" cy="1073768"/>
          </a:xfrm>
        </p:grpSpPr>
        <p:sp>
          <p:nvSpPr>
            <p:cNvPr id="34" name="TextBox 33"/>
            <p:cNvSpPr txBox="1">
              <a:spLocks/>
            </p:cNvSpPr>
            <p:nvPr/>
          </p:nvSpPr>
          <p:spPr>
            <a:xfrm>
              <a:off x="554721" y="3772334"/>
              <a:ext cx="1142924" cy="247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b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lvl="0" indent="0" defTabSz="956938" eaLnBrk="1" hangingPunct="1">
                <a:lnSpc>
                  <a:spcPct val="90000"/>
                </a:lnSpc>
                <a:buClr>
                  <a:schemeClr val="tx2"/>
                </a:buClr>
                <a:defRPr sz="1600" b="1" spc="-79" baseline="0">
                  <a:solidFill>
                    <a:schemeClr val="accent1"/>
                  </a:solidFill>
                  <a:latin typeface="+mn-lt"/>
                </a:defRPr>
              </a:lvl1pPr>
              <a:lvl2pPr marL="180975" lvl="1" indent="-179388" defTabSz="956938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28625" lvl="2" indent="-247650" defTabSz="956938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09600" lvl="3" indent="-180975" defTabSz="956938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71525" lvl="4" indent="-161925" defTabSz="956938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algn="ctr">
                <a:buClr>
                  <a:srgbClr val="293947"/>
                </a:buClr>
              </a:pPr>
              <a:r>
                <a:rPr lang="en-GB" sz="1800" dirty="0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  <a:sym typeface="Calibri" panose="020F0502020204030204" pitchFamily="34" charset="0"/>
                </a:rPr>
                <a:t>Performance</a:t>
              </a:r>
              <a:endParaRPr lang="en-GB" sz="14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59001" y="2945646"/>
              <a:ext cx="723619" cy="816179"/>
            </a:xfrm>
            <a:prstGeom prst="rect">
              <a:avLst/>
            </a:prstGeom>
          </p:spPr>
        </p:pic>
      </p:grpSp>
      <p:sp>
        <p:nvSpPr>
          <p:cNvPr id="36" name="Rounded Rectangle 35"/>
          <p:cNvSpPr/>
          <p:nvPr/>
        </p:nvSpPr>
        <p:spPr bwMode="auto">
          <a:xfrm>
            <a:off x="4716019" y="2924944"/>
            <a:ext cx="4104457" cy="3313027"/>
          </a:xfrm>
          <a:prstGeom prst="roundRect">
            <a:avLst>
              <a:gd name="adj" fmla="val 5623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1752687" y="2938623"/>
            <a:ext cx="1168240" cy="1082963"/>
            <a:chOff x="963090" y="1408814"/>
            <a:chExt cx="1168240" cy="1082962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flipH="1">
              <a:off x="1025726" y="1408814"/>
              <a:ext cx="1042967" cy="897613"/>
            </a:xfrm>
            <a:prstGeom prst="rect">
              <a:avLst/>
            </a:prstGeom>
          </p:spPr>
        </p:pic>
        <p:sp>
          <p:nvSpPr>
            <p:cNvPr id="40" name="TextBox 39"/>
            <p:cNvSpPr txBox="1">
              <a:spLocks/>
            </p:cNvSpPr>
            <p:nvPr/>
          </p:nvSpPr>
          <p:spPr>
            <a:xfrm>
              <a:off x="963090" y="2242477"/>
              <a:ext cx="1168240" cy="249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b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lvl="0" indent="0" defTabSz="956938" eaLnBrk="1" hangingPunct="1">
                <a:lnSpc>
                  <a:spcPct val="90000"/>
                </a:lnSpc>
                <a:buClr>
                  <a:schemeClr val="tx2"/>
                </a:buClr>
                <a:defRPr sz="1600" b="1" spc="-79" baseline="0">
                  <a:solidFill>
                    <a:schemeClr val="accent1"/>
                  </a:solidFill>
                  <a:latin typeface="+mn-lt"/>
                </a:defRPr>
              </a:lvl1pPr>
              <a:lvl2pPr marL="180975" lvl="1" indent="-179388" defTabSz="956938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28625" lvl="2" indent="-247650" defTabSz="956938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09600" lvl="3" indent="-180975" defTabSz="956938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71525" lvl="4" indent="-161925" defTabSz="956938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algn="ctr">
                <a:buClr>
                  <a:srgbClr val="293947"/>
                </a:buClr>
              </a:pPr>
              <a:r>
                <a:rPr lang="en-GB" sz="1800" dirty="0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  <a:sym typeface="Calibri" panose="020F0502020204030204" pitchFamily="34" charset="0"/>
                </a:rPr>
                <a:t>Demand</a:t>
              </a:r>
            </a:p>
          </p:txBody>
        </p:sp>
      </p:grpSp>
      <p:sp>
        <p:nvSpPr>
          <p:cNvPr id="44" name="Rounded Rectangle 43"/>
          <p:cNvSpPr/>
          <p:nvPr/>
        </p:nvSpPr>
        <p:spPr bwMode="auto">
          <a:xfrm>
            <a:off x="389646" y="1045046"/>
            <a:ext cx="8430828" cy="1753327"/>
          </a:xfrm>
          <a:prstGeom prst="roundRect">
            <a:avLst>
              <a:gd name="adj" fmla="val 11339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16" name="TextBox 15"/>
          <p:cNvSpPr txBox="1"/>
          <p:nvPr/>
        </p:nvSpPr>
        <p:spPr>
          <a:xfrm>
            <a:off x="575136" y="4093989"/>
            <a:ext cx="3662756" cy="214398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total of </a:t>
            </a: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90,884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incidents were provided with a face to face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response,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3.7%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above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plan for M11.  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Category 1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incidents reached a total of </a:t>
            </a: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11,499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 This remains significantly above plan for M11 at 51.5%.  This is the highest above plan, compared to M1 through M10.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54,833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incidents were categorised as </a:t>
            </a: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Category 2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provided with a face-to-face response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932040" y="4093989"/>
            <a:ext cx="3636824" cy="214398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M11 saw four of the nine key </a:t>
            </a: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measures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perform </a:t>
            </a: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within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national </a:t>
            </a: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standards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 the response measures increased in February 2019.  Despite this increase, </a:t>
            </a: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C1 Mean and C1 90</a:t>
            </a:r>
            <a:r>
              <a:rPr lang="en-US" sz="11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Centile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continued to perform </a:t>
            </a: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within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the 7 and 15 minute National Standards respectively.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C2 90</a:t>
            </a:r>
            <a:r>
              <a:rPr lang="en-US" sz="11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Centile and C3 Mean remain within the National Standard for the Year To Date position.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Pentagon 19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gradFill>
            <a:gsLst>
              <a:gs pos="0">
                <a:srgbClr val="003300"/>
              </a:gs>
              <a:gs pos="0">
                <a:srgbClr val="003300"/>
              </a:gs>
            </a:gsLst>
            <a:lin ang="5400000" scaled="1"/>
          </a:gra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kern="0" dirty="0">
                <a:solidFill>
                  <a:schemeClr val="bg1"/>
                </a:solidFill>
              </a:rPr>
              <a:t>EXECUTIVE SUMMARY</a:t>
            </a:r>
          </a:p>
          <a:p>
            <a:r>
              <a:rPr lang="en-GB" sz="1800" b="1" kern="0" dirty="0" smtClean="0"/>
              <a:t>Performance </a:t>
            </a:r>
            <a:r>
              <a:rPr lang="en-GB" sz="1800" b="1" kern="0" dirty="0"/>
              <a:t>Summary</a:t>
            </a:r>
          </a:p>
        </p:txBody>
      </p:sp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xmlns="" val="2538738326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29848" y="1196752"/>
            <a:ext cx="8146608" cy="1458525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250825" y="6369485"/>
            <a:ext cx="3695242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00" dirty="0" smtClean="0">
                <a:solidFill>
                  <a:srgbClr val="0000FF"/>
                </a:solidFill>
              </a:rPr>
              <a:t>* Incident </a:t>
            </a:r>
            <a:r>
              <a:rPr lang="en-GB" sz="700" dirty="0">
                <a:solidFill>
                  <a:srgbClr val="0000FF"/>
                </a:solidFill>
              </a:rPr>
              <a:t>data is correct as of </a:t>
            </a:r>
            <a:r>
              <a:rPr lang="en-GB" sz="700" dirty="0" smtClean="0">
                <a:solidFill>
                  <a:srgbClr val="0000FF"/>
                </a:solidFill>
              </a:rPr>
              <a:t>12</a:t>
            </a:r>
            <a:r>
              <a:rPr lang="en-GB" sz="700" baseline="30000" dirty="0" smtClean="0">
                <a:solidFill>
                  <a:srgbClr val="0000FF"/>
                </a:solidFill>
              </a:rPr>
              <a:t>th</a:t>
            </a:r>
            <a:r>
              <a:rPr lang="en-GB" sz="700" dirty="0" smtClean="0">
                <a:solidFill>
                  <a:srgbClr val="0000FF"/>
                </a:solidFill>
              </a:rPr>
              <a:t> March and </a:t>
            </a:r>
            <a:r>
              <a:rPr lang="en-GB" sz="700" dirty="0">
                <a:solidFill>
                  <a:srgbClr val="0000FF"/>
                </a:solidFill>
              </a:rPr>
              <a:t>is subject to change due to data validation.</a:t>
            </a:r>
          </a:p>
        </p:txBody>
      </p:sp>
    </p:spTree>
    <p:extLst>
      <p:ext uri="{BB962C8B-B14F-4D97-AF65-F5344CB8AC3E}">
        <p14:creationId xmlns:p14="http://schemas.microsoft.com/office/powerpoint/2010/main" xmlns="" val="3592350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xmlns="" val="2801268787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257175" y="1081088"/>
            <a:ext cx="4229100" cy="2517775"/>
          </a:xfrm>
          <a:prstGeom prst="rect">
            <a:avLst/>
          </a:prstGeom>
        </p:spPr>
      </p:pic>
      <p:pic>
        <p:nvPicPr>
          <p:cNvPr id="4" name="Picture 3"/>
          <p:cNvPicPr/>
          <p:nvPr>
            <p:extLst>
              <p:ext uri="{D42A27DB-BD31-4B8C-83A1-F6EECF244321}">
                <p14:modId xmlns:p14="http://schemas.microsoft.com/office/powerpoint/2010/main" xmlns="" val="1228646415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52413" y="3789363"/>
            <a:ext cx="4230687" cy="2513012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 bwMode="auto">
          <a:xfrm>
            <a:off x="4668019" y="1080000"/>
            <a:ext cx="4248000" cy="2520000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fontAlgn="ctr"/>
            <a:r>
              <a:rPr lang="en-US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Category 1</a:t>
            </a:r>
            <a:endParaRPr lang="en-GB" sz="1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/>
            <a:endParaRPr 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/>
            <a:r>
              <a:rPr lang="en-US" sz="900" dirty="0"/>
              <a:t>The NEW Category 1 (C1) measure is expected to comprise of approximately 8% of all incidents and covers a wider range of conditions than the former Red 1 category. These are to be responded to within an average time of seven minutes.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Fig 1.1 shows the time taken to respond to patients triaged as Category 1 (C1)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grey line shows the LAS 90</a:t>
            </a:r>
            <a:r>
              <a:rPr lang="en-GB" sz="9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centile response time.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The dotted grey line shows the National Standard of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15 minutes 90</a:t>
            </a:r>
            <a:r>
              <a:rPr lang="en-US" sz="8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centile response time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blue line shows the LAS 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monthly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average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(mean) response time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The dotted blue line shows the National Standard of 7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minutes average (mean) response time.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054708" y="6184540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1.2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4668019" y="3787495"/>
            <a:ext cx="4248000" cy="2520000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fontAlgn="ctr"/>
            <a:r>
              <a:rPr lang="en-US" sz="1000" b="1" u="sng" dirty="0"/>
              <a:t>Category 2</a:t>
            </a:r>
            <a:endParaRPr lang="en-GB" sz="1000" b="1" u="sng" dirty="0"/>
          </a:p>
          <a:p>
            <a:pPr fontAlgn="t"/>
            <a:endParaRPr lang="en-US" sz="600" dirty="0"/>
          </a:p>
          <a:p>
            <a:pPr fontAlgn="t"/>
            <a:r>
              <a:rPr lang="en-US" sz="900" dirty="0"/>
              <a:t>The NEW Category 2 (C2) measure is expected to comprise of approximately 48% of all incidents. These are to be responded to within an average time of 18 minutes.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/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/>
              <a:t>Fig 1.2 shows the response time for patients triaged as Category 2 (C2)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400" dirty="0"/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 smtClean="0"/>
              <a:t>The </a:t>
            </a:r>
            <a:r>
              <a:rPr lang="en-GB" sz="900" dirty="0"/>
              <a:t>grey line shows the LAS 90</a:t>
            </a:r>
            <a:r>
              <a:rPr lang="en-GB" sz="900" baseline="30000" dirty="0"/>
              <a:t>th</a:t>
            </a:r>
            <a:r>
              <a:rPr lang="en-GB" sz="900" dirty="0"/>
              <a:t> centile response time.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800" dirty="0"/>
              <a:t>The dotted grey line shows the National Standard of </a:t>
            </a:r>
            <a:r>
              <a:rPr lang="en-US" sz="800" dirty="0"/>
              <a:t>40 minutes 90</a:t>
            </a:r>
            <a:r>
              <a:rPr lang="en-US" sz="800" baseline="30000" dirty="0"/>
              <a:t>th</a:t>
            </a:r>
            <a:r>
              <a:rPr lang="en-US" sz="800" dirty="0"/>
              <a:t> centile response time.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400" dirty="0"/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/>
              <a:t>The blue line shows the LAS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monthly </a:t>
            </a:r>
            <a:r>
              <a:rPr lang="en-GB" sz="900" dirty="0" smtClean="0"/>
              <a:t>average </a:t>
            </a:r>
            <a:r>
              <a:rPr lang="en-GB" sz="900" dirty="0"/>
              <a:t>(mean) response time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800" dirty="0"/>
              <a:t>The dotted blue line shows the National Standard of </a:t>
            </a:r>
            <a:r>
              <a:rPr lang="en-US" sz="800" dirty="0"/>
              <a:t>18 minutes average (mean) response </a:t>
            </a:r>
            <a:r>
              <a:rPr lang="en-US" sz="800" dirty="0" smtClean="0"/>
              <a:t>time.</a:t>
            </a:r>
            <a:endParaRPr lang="en-US" sz="800" dirty="0"/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US" sz="800" dirty="0" smtClean="0"/>
          </a:p>
        </p:txBody>
      </p:sp>
      <p:sp>
        <p:nvSpPr>
          <p:cNvPr id="11" name="Rounded Rectangle 10"/>
          <p:cNvSpPr/>
          <p:nvPr/>
        </p:nvSpPr>
        <p:spPr>
          <a:xfrm>
            <a:off x="4060688" y="3480818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1.1</a:t>
            </a:r>
          </a:p>
        </p:txBody>
      </p:sp>
      <p:sp>
        <p:nvSpPr>
          <p:cNvPr id="17" name="Pentagon 16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kern="0" dirty="0">
                <a:solidFill>
                  <a:schemeClr val="bg1"/>
                </a:solidFill>
              </a:rPr>
              <a:t>Performance Overview</a:t>
            </a:r>
          </a:p>
          <a:p>
            <a:r>
              <a:rPr lang="en-GB" sz="1800" b="1" kern="0" dirty="0" smtClean="0"/>
              <a:t>Response </a:t>
            </a:r>
            <a:r>
              <a:rPr lang="en-GB" sz="1800" b="1" kern="0" dirty="0"/>
              <a:t>Times by Category</a:t>
            </a:r>
          </a:p>
        </p:txBody>
      </p:sp>
    </p:spTree>
    <p:extLst>
      <p:ext uri="{BB962C8B-B14F-4D97-AF65-F5344CB8AC3E}">
        <p14:creationId xmlns:p14="http://schemas.microsoft.com/office/powerpoint/2010/main" xmlns="" val="3772450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>
            <p:extLst>
              <p:ext uri="{D42A27DB-BD31-4B8C-83A1-F6EECF244321}">
                <p14:modId xmlns:p14="http://schemas.microsoft.com/office/powerpoint/2010/main" xmlns="" val="2400630025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257175" y="1079499"/>
            <a:ext cx="4238474" cy="2523393"/>
          </a:xfrm>
          <a:prstGeom prst="rect">
            <a:avLst/>
          </a:prstGeom>
        </p:spPr>
      </p:pic>
      <p:pic>
        <p:nvPicPr>
          <p:cNvPr id="5" name="Picture 4"/>
          <p:cNvPicPr/>
          <p:nvPr>
            <p:extLst>
              <p:ext uri="{D42A27DB-BD31-4B8C-83A1-F6EECF244321}">
                <p14:modId xmlns:p14="http://schemas.microsoft.com/office/powerpoint/2010/main" xmlns="" val="808009345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57175" y="3787775"/>
            <a:ext cx="4230688" cy="2517775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4054708" y="6184540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1.4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4668019" y="3787495"/>
            <a:ext cx="4248000" cy="2520000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fontAlgn="ctr"/>
            <a:r>
              <a:rPr lang="en-US" sz="1000" b="1" u="sng" dirty="0"/>
              <a:t>Category 4</a:t>
            </a:r>
            <a:endParaRPr lang="en-GB" sz="1000" b="1" u="sng" dirty="0"/>
          </a:p>
          <a:p>
            <a:pPr fontAlgn="t"/>
            <a:endParaRPr lang="en-US" sz="600" dirty="0"/>
          </a:p>
          <a:p>
            <a:pPr fontAlgn="t"/>
            <a:r>
              <a:rPr lang="en-US" sz="900" dirty="0"/>
              <a:t>The NEW Category 4 (C4) measure is expected to comprise of approximately 10% of all incidents. 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/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/>
              <a:t>Fig 1.4 shows the response time for patients triaged as Category 4 (C4)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/>
              <a:t>The grey line shows the LAS 90</a:t>
            </a:r>
            <a:r>
              <a:rPr lang="en-GB" sz="900" baseline="30000" dirty="0"/>
              <a:t>th</a:t>
            </a:r>
            <a:r>
              <a:rPr lang="en-GB" sz="900" dirty="0"/>
              <a:t> centile response time.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800" dirty="0"/>
              <a:t>The dotted grey line shows the National Standard of </a:t>
            </a:r>
            <a:r>
              <a:rPr lang="en-US" sz="800" dirty="0"/>
              <a:t>180 minutes (3 hours) 90</a:t>
            </a:r>
            <a:r>
              <a:rPr lang="en-US" sz="800" baseline="30000" dirty="0"/>
              <a:t>th</a:t>
            </a:r>
            <a:r>
              <a:rPr lang="en-US" sz="800" dirty="0"/>
              <a:t> centile response time.</a:t>
            </a:r>
            <a:endParaRPr lang="en-GB" sz="800" dirty="0"/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/>
              <a:t>The blue line shows the LAS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monthly </a:t>
            </a:r>
            <a:r>
              <a:rPr lang="en-GB" sz="900" dirty="0" smtClean="0"/>
              <a:t>average </a:t>
            </a:r>
            <a:r>
              <a:rPr lang="en-GB" sz="900" dirty="0"/>
              <a:t>(mean) response time.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800" dirty="0"/>
              <a:t>There is no National Standard the </a:t>
            </a:r>
            <a:r>
              <a:rPr lang="en-US" sz="800" dirty="0"/>
              <a:t>mean response time.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11" name="Rounded Rectangle 10"/>
          <p:cNvSpPr/>
          <p:nvPr/>
        </p:nvSpPr>
        <p:spPr>
          <a:xfrm>
            <a:off x="4060688" y="3480818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1.3</a:t>
            </a:r>
          </a:p>
        </p:txBody>
      </p:sp>
      <p:sp>
        <p:nvSpPr>
          <p:cNvPr id="29" name="Rounded Rectangle 28"/>
          <p:cNvSpPr/>
          <p:nvPr/>
        </p:nvSpPr>
        <p:spPr bwMode="auto">
          <a:xfrm>
            <a:off x="4668019" y="1080000"/>
            <a:ext cx="4248000" cy="2520000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fontAlgn="ctr"/>
            <a:r>
              <a:rPr lang="en-US" sz="1000" b="1" u="sng" dirty="0"/>
              <a:t>Category 3</a:t>
            </a:r>
            <a:endParaRPr lang="en-GB" sz="1000" b="1" u="sng" dirty="0"/>
          </a:p>
          <a:p>
            <a:pPr fontAlgn="t"/>
            <a:endParaRPr lang="en-US" sz="600" dirty="0"/>
          </a:p>
          <a:p>
            <a:pPr fontAlgn="t"/>
            <a:r>
              <a:rPr lang="en-US" sz="900" dirty="0"/>
              <a:t>The NEW Category 3 (C3) measure is expected to comprise of approximately 34% of all incidents.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/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/>
              <a:t>Fig 1.3 shows the time taken to respond to patients triaged as Category 3 (C3)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/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/>
              <a:t>The grey line shows the LAS 90</a:t>
            </a:r>
            <a:r>
              <a:rPr lang="en-GB" sz="900" baseline="30000" dirty="0"/>
              <a:t>th</a:t>
            </a:r>
            <a:r>
              <a:rPr lang="en-GB" sz="900" dirty="0"/>
              <a:t> centile response time.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800" dirty="0"/>
              <a:t>The dotted grey line shows the National Standard of </a:t>
            </a:r>
            <a:r>
              <a:rPr lang="en-US" sz="800" dirty="0"/>
              <a:t>120 minutes (2 hours) 90</a:t>
            </a:r>
            <a:r>
              <a:rPr lang="en-US" sz="800" baseline="30000" dirty="0"/>
              <a:t>th</a:t>
            </a:r>
            <a:r>
              <a:rPr lang="en-US" sz="800" dirty="0"/>
              <a:t> centile response time.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/>
              <a:t>The blue line shows the LAS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monthly </a:t>
            </a:r>
            <a:r>
              <a:rPr lang="en-GB" sz="900" dirty="0" smtClean="0"/>
              <a:t>average </a:t>
            </a:r>
            <a:r>
              <a:rPr lang="en-GB" sz="900" dirty="0"/>
              <a:t>(mean) response time.</a:t>
            </a:r>
          </a:p>
          <a:p>
            <a:pPr marL="541338" lvl="1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800" dirty="0"/>
              <a:t>The dotted blue line shows the National Standard of 60</a:t>
            </a:r>
            <a:r>
              <a:rPr lang="en-US" sz="800" dirty="0"/>
              <a:t> minutes (1 hour) average (mean) response time</a:t>
            </a:r>
            <a:r>
              <a:rPr lang="en-US" sz="800" dirty="0" smtClean="0"/>
              <a:t>.</a:t>
            </a:r>
            <a:endParaRPr lang="en-US" sz="800" dirty="0">
              <a:solidFill>
                <a:srgbClr val="0000FF"/>
              </a:solidFill>
            </a:endParaRPr>
          </a:p>
          <a:p>
            <a:pPr marL="0" lvl="1" eaLnBrk="0" hangingPunct="0">
              <a:spcBef>
                <a:spcPts val="0"/>
              </a:spcBef>
              <a:buClr>
                <a:schemeClr val="tx2"/>
              </a:buClr>
            </a:pPr>
            <a:endParaRPr lang="en-GB" sz="800" dirty="0"/>
          </a:p>
          <a:p>
            <a:pPr marL="0" lvl="1" eaLnBrk="0" hangingPunct="0">
              <a:spcBef>
                <a:spcPts val="0"/>
              </a:spcBef>
              <a:buClr>
                <a:schemeClr val="tx2"/>
              </a:buClr>
            </a:pPr>
            <a:endParaRPr lang="en-GB" sz="800" dirty="0"/>
          </a:p>
          <a:p>
            <a:pPr marL="0" lvl="1" eaLnBrk="0" hangingPunct="0">
              <a:spcBef>
                <a:spcPts val="0"/>
              </a:spcBef>
              <a:buClr>
                <a:schemeClr val="tx2"/>
              </a:buClr>
            </a:pPr>
            <a:endParaRPr lang="en-GB" sz="800" dirty="0"/>
          </a:p>
        </p:txBody>
      </p:sp>
      <p:sp>
        <p:nvSpPr>
          <p:cNvPr id="21" name="Pentagon 20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kern="0" dirty="0">
                <a:solidFill>
                  <a:schemeClr val="bg1"/>
                </a:solidFill>
              </a:rPr>
              <a:t>Performance Overview</a:t>
            </a:r>
          </a:p>
          <a:p>
            <a:r>
              <a:rPr lang="en-GB" sz="1800" b="1" kern="0" dirty="0" smtClean="0"/>
              <a:t>Response </a:t>
            </a:r>
            <a:r>
              <a:rPr lang="en-GB" sz="1800" b="1" kern="0" dirty="0"/>
              <a:t>Times by Category</a:t>
            </a:r>
          </a:p>
        </p:txBody>
      </p:sp>
    </p:spTree>
    <p:extLst>
      <p:ext uri="{BB962C8B-B14F-4D97-AF65-F5344CB8AC3E}">
        <p14:creationId xmlns:p14="http://schemas.microsoft.com/office/powerpoint/2010/main" xmlns="" val="893352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entagon 11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Performance Overview </a:t>
            </a:r>
            <a:br>
              <a:rPr lang="en-GB" sz="1800" b="1" dirty="0">
                <a:solidFill>
                  <a:schemeClr val="bg1"/>
                </a:solidFill>
              </a:rPr>
            </a:br>
            <a:r>
              <a:rPr lang="en-GB" sz="1800" b="1" dirty="0">
                <a:solidFill>
                  <a:schemeClr val="bg1"/>
                </a:solidFill>
              </a:rPr>
              <a:t>Key Metric </a:t>
            </a:r>
            <a:r>
              <a:rPr lang="en-GB" sz="1800" b="1" dirty="0" smtClean="0">
                <a:solidFill>
                  <a:schemeClr val="bg1"/>
                </a:solidFill>
              </a:rPr>
              <a:t>Variation</a:t>
            </a:r>
            <a:endParaRPr lang="en-GB" sz="1800" b="1" kern="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xmlns="" val="633556248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539552" y="1268760"/>
            <a:ext cx="8029575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45929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57907" y="4437112"/>
            <a:ext cx="664156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8800" b="0" cap="none" spc="0" dirty="0" smtClean="0">
                <a:ln w="0">
                  <a:noFill/>
                </a:ln>
                <a:solidFill>
                  <a:schemeClr val="bg1">
                    <a:lumMod val="75000"/>
                    <a:alpha val="2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(MONTH 11)</a:t>
            </a:r>
            <a:endParaRPr lang="en-GB" sz="8800" b="0" cap="none" spc="0" dirty="0">
              <a:ln w="0">
                <a:noFill/>
              </a:ln>
              <a:solidFill>
                <a:schemeClr val="bg1">
                  <a:lumMod val="75000"/>
                  <a:alpha val="2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4644010" y="1052736"/>
            <a:ext cx="4269415" cy="2648092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fontAlgn="ctr"/>
            <a:endParaRPr lang="en-GB" sz="500" dirty="0"/>
          </a:p>
        </p:txBody>
      </p:sp>
      <p:sp>
        <p:nvSpPr>
          <p:cNvPr id="13" name="Rounded Rectangle 12"/>
          <p:cNvSpPr/>
          <p:nvPr/>
        </p:nvSpPr>
        <p:spPr bwMode="auto">
          <a:xfrm>
            <a:off x="2051722" y="3728093"/>
            <a:ext cx="6853935" cy="2577717"/>
          </a:xfrm>
          <a:prstGeom prst="roundRect">
            <a:avLst>
              <a:gd name="adj" fmla="val 6693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14" name="Rounded Rectangle 13"/>
          <p:cNvSpPr/>
          <p:nvPr/>
        </p:nvSpPr>
        <p:spPr bwMode="auto">
          <a:xfrm>
            <a:off x="251522" y="3728093"/>
            <a:ext cx="1715019" cy="2577717"/>
          </a:xfrm>
          <a:prstGeom prst="roundRect">
            <a:avLst>
              <a:gd name="adj" fmla="val 669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Pentagon 10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z="1800" b="1" dirty="0">
                <a:solidFill>
                  <a:schemeClr val="bg1"/>
                </a:solidFill>
                <a:latin typeface="Arial" charset="0"/>
                <a:ea typeface="MS PGothic" pitchFamily="34" charset="-128"/>
                <a:cs typeface="Arial" charset="0"/>
              </a:rPr>
              <a:t>Performance Overview</a:t>
            </a:r>
            <a:endParaRPr lang="en-GB" sz="1800" b="1" kern="0" dirty="0">
              <a:solidFill>
                <a:schemeClr val="bg1"/>
              </a:solidFill>
              <a:latin typeface="Arial" charset="0"/>
              <a:ea typeface="MS PGothic" pitchFamily="34" charset="-128"/>
              <a:cs typeface="Arial" charset="0"/>
            </a:endParaRPr>
          </a:p>
          <a:p>
            <a:pPr lvl="0"/>
            <a:r>
              <a:rPr lang="en-GB" sz="1800" b="1" kern="0" dirty="0">
                <a:solidFill>
                  <a:schemeClr val="bg1"/>
                </a:solidFill>
                <a:latin typeface="Arial" charset="0"/>
                <a:ea typeface="MS PGothic" pitchFamily="34" charset="-128"/>
                <a:cs typeface="Arial" charset="0"/>
              </a:rPr>
              <a:t>Benchmarking - National Picture</a:t>
            </a:r>
            <a:r>
              <a:rPr lang="en-GB" sz="1847" b="1" kern="0" dirty="0">
                <a:solidFill>
                  <a:schemeClr val="bg1"/>
                </a:solidFill>
                <a:latin typeface="Arial" charset="0"/>
                <a:ea typeface="MS PGothic" pitchFamily="34" charset="-128"/>
                <a:cs typeface="Arial" charset="0"/>
              </a:rPr>
              <a:t>				         </a:t>
            </a:r>
            <a:r>
              <a:rPr lang="en-GB" sz="1847" b="1" kern="0" dirty="0" smtClean="0">
                <a:solidFill>
                  <a:schemeClr val="bg1"/>
                </a:solidFill>
                <a:latin typeface="Arial" charset="0"/>
                <a:ea typeface="MS PGothic" pitchFamily="34" charset="-128"/>
                <a:cs typeface="Arial" charset="0"/>
              </a:rPr>
              <a:t>      </a:t>
            </a:r>
            <a:endParaRPr lang="en-GB" sz="1800" b="1" kern="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/>
          <p:nvPr>
            <p:extLst>
              <p:ext uri="{D42A27DB-BD31-4B8C-83A1-F6EECF244321}">
                <p14:modId xmlns:p14="http://schemas.microsoft.com/office/powerpoint/2010/main" xmlns="" val="2259362544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2123728" y="3812757"/>
            <a:ext cx="6707102" cy="2424555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8625377" y="6186628"/>
            <a:ext cx="288048" cy="119182"/>
          </a:xfrm>
          <a:prstGeom prst="round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 Fig 4.2 </a:t>
            </a:r>
          </a:p>
        </p:txBody>
      </p:sp>
      <p:pic>
        <p:nvPicPr>
          <p:cNvPr id="6" name="Picture 5"/>
          <p:cNvPicPr/>
          <p:nvPr>
            <p:extLst>
              <p:ext uri="{D42A27DB-BD31-4B8C-83A1-F6EECF244321}">
                <p14:modId xmlns:p14="http://schemas.microsoft.com/office/powerpoint/2010/main" xmlns="" val="245007354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39713" y="1076325"/>
            <a:ext cx="4286250" cy="2593975"/>
          </a:xfrm>
          <a:prstGeom prst="rect">
            <a:avLst/>
          </a:prstGeom>
        </p:spPr>
      </p:pic>
      <p:pic>
        <p:nvPicPr>
          <p:cNvPr id="7" name="Picture 6"/>
          <p:cNvPicPr/>
          <p:nvPr>
            <p:extLst>
              <p:ext uri="{D42A27DB-BD31-4B8C-83A1-F6EECF244321}">
                <p14:modId xmlns:p14="http://schemas.microsoft.com/office/powerpoint/2010/main" xmlns="" val="1798866270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741460" y="1148982"/>
            <a:ext cx="4052636" cy="2452082"/>
          </a:xfrm>
          <a:prstGeom prst="rect">
            <a:avLst/>
          </a:prstGeom>
        </p:spPr>
      </p:pic>
      <p:pic>
        <p:nvPicPr>
          <p:cNvPr id="8" name="Picture 7"/>
          <p:cNvPicPr/>
          <p:nvPr>
            <p:extLst>
              <p:ext uri="{D42A27DB-BD31-4B8C-83A1-F6EECF244321}">
                <p14:modId xmlns:p14="http://schemas.microsoft.com/office/powerpoint/2010/main" xmlns="" val="382419046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23528" y="3865557"/>
            <a:ext cx="1584875" cy="2155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75143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 bwMode="auto">
          <a:xfrm>
            <a:off x="2051721" y="1052736"/>
            <a:ext cx="6768752" cy="2448272"/>
          </a:xfrm>
          <a:prstGeom prst="roundRect">
            <a:avLst>
              <a:gd name="adj" fmla="val 14849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9" name="Rounded Rectangle 8"/>
          <p:cNvSpPr/>
          <p:nvPr/>
        </p:nvSpPr>
        <p:spPr bwMode="auto">
          <a:xfrm>
            <a:off x="2051721" y="3573016"/>
            <a:ext cx="6768752" cy="2682732"/>
          </a:xfrm>
          <a:prstGeom prst="roundRect">
            <a:avLst>
              <a:gd name="adj" fmla="val 17844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fontAlgn="ctr">
              <a:buFont typeface="Wingdings" panose="05000000000000000000" pitchFamily="2" charset="2"/>
              <a:buChar char="n"/>
            </a:pPr>
            <a:endParaRPr lang="en-GB" sz="9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8310798"/>
              </p:ext>
            </p:extLst>
          </p:nvPr>
        </p:nvGraphicFramePr>
        <p:xfrm>
          <a:off x="3207708" y="3789039"/>
          <a:ext cx="5472762" cy="230425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88228"/>
                <a:gridCol w="377816"/>
                <a:gridCol w="377816"/>
                <a:gridCol w="377816"/>
                <a:gridCol w="377816"/>
                <a:gridCol w="377816"/>
                <a:gridCol w="377816"/>
                <a:gridCol w="377816"/>
                <a:gridCol w="377816"/>
                <a:gridCol w="377816"/>
                <a:gridCol w="377816"/>
                <a:gridCol w="377816"/>
                <a:gridCol w="528558"/>
              </a:tblGrid>
              <a:tr h="511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Ambulance Turnaround</a:t>
                      </a:r>
                      <a:endParaRPr lang="en-GB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(M1)</a:t>
                      </a:r>
                      <a:endParaRPr lang="en-GB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(M2)</a:t>
                      </a:r>
                      <a:endParaRPr lang="en-GB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(M3)</a:t>
                      </a:r>
                      <a:endParaRPr lang="en-GB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(M4)</a:t>
                      </a:r>
                      <a:endParaRPr lang="en-GB" sz="8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(M5)</a:t>
                      </a:r>
                      <a:endParaRPr lang="en-GB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(M6)</a:t>
                      </a:r>
                      <a:endParaRPr lang="en-GB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(M7)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(M8)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(M9)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(M10)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(M11)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YTD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2018/19</a:t>
                      </a:r>
                      <a:endParaRPr lang="en-GB" sz="8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76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Patient Handover to Green </a:t>
                      </a:r>
                      <a:endParaRPr lang="en-GB" sz="8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en-GB" sz="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within </a:t>
                      </a:r>
                      <a:r>
                        <a:rPr lang="en-GB" sz="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15 </a:t>
                      </a:r>
                      <a:r>
                        <a:rPr lang="en-GB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mins)</a:t>
                      </a:r>
                      <a:endParaRPr lang="en-GB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55.49%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54.99%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54.16%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Calibri" panose="020F0502020204030204" pitchFamily="34" charset="0"/>
                        </a:rPr>
                        <a:t>54.08%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54.41%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54.68%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54.53%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55.72%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57.45%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Calibri" panose="020F0502020204030204" pitchFamily="34" charset="0"/>
                        </a:rPr>
                        <a:t>57.52%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Calibri" panose="020F0502020204030204" pitchFamily="34" charset="0"/>
                        </a:rPr>
                        <a:t>56.93%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Calibri" panose="020F0502020204030204" pitchFamily="34" charset="0"/>
                        </a:rPr>
                        <a:t>55.48%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76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Data Completeness (arrival)</a:t>
                      </a:r>
                      <a:endParaRPr lang="en-GB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Calibri" panose="020F0502020204030204" pitchFamily="34" charset="0"/>
                        </a:rPr>
                        <a:t>99.99%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99.98%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99.98%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99.99%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99.98%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99.99%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Calibri" panose="020F0502020204030204" pitchFamily="34" charset="0"/>
                        </a:rPr>
                        <a:t>99.99%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Calibri" panose="020F0502020204030204" pitchFamily="34" charset="0"/>
                        </a:rPr>
                        <a:t>99.94%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Calibri" panose="020F0502020204030204" pitchFamily="34" charset="0"/>
                        </a:rPr>
                        <a:t>99.98%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76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Data Completeness (green)</a:t>
                      </a:r>
                      <a:endParaRPr lang="en-GB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Calibri" panose="020F0502020204030204" pitchFamily="34" charset="0"/>
                        </a:rPr>
                        <a:t>99.99%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99.98%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99.99%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99.99%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99.97%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99.99%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99.99%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99.99%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effectLst/>
                          <a:latin typeface="Calibri" panose="020F0502020204030204" pitchFamily="34" charset="0"/>
                        </a:rPr>
                        <a:t>99.99%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979712" y="3705860"/>
            <a:ext cx="1227996" cy="238743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900" b="1" dirty="0" smtClean="0"/>
              <a:t>Ambulance </a:t>
            </a:r>
            <a:r>
              <a:rPr lang="en-US" sz="900" b="1" dirty="0"/>
              <a:t>Turnaround</a:t>
            </a:r>
          </a:p>
          <a:p>
            <a:endParaRPr lang="en-US" sz="9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rgbClr val="0000FF"/>
                </a:solidFill>
              </a:rPr>
              <a:t>The Patient Handover to Green measure demonstrates the percentage of handovers </a:t>
            </a:r>
            <a:r>
              <a:rPr lang="en-US" sz="800" b="1" dirty="0" smtClean="0">
                <a:solidFill>
                  <a:srgbClr val="0000FF"/>
                </a:solidFill>
              </a:rPr>
              <a:t>within</a:t>
            </a:r>
            <a:r>
              <a:rPr lang="en-US" sz="800" dirty="0" smtClean="0">
                <a:solidFill>
                  <a:srgbClr val="0000FF"/>
                </a:solidFill>
              </a:rPr>
              <a:t> 15 minutes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500" dirty="0" smtClean="0">
              <a:solidFill>
                <a:srgbClr val="FF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This </a:t>
            </a:r>
            <a:r>
              <a:rPr lang="en-US" sz="800" dirty="0"/>
              <a:t>table opposite shows the Data Completeness for </a:t>
            </a:r>
            <a:r>
              <a:rPr lang="en-US" sz="800" dirty="0" smtClean="0"/>
              <a:t>Ambulance </a:t>
            </a:r>
            <a:r>
              <a:rPr lang="en-US" sz="800" dirty="0"/>
              <a:t>Turnarounds for the previous </a:t>
            </a:r>
            <a:r>
              <a:rPr lang="en-US" sz="800" dirty="0" smtClean="0"/>
              <a:t>11 months and the Year To Date position.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251523" y="1068959"/>
            <a:ext cx="1728189" cy="5168353"/>
          </a:xfrm>
          <a:prstGeom prst="roundRect">
            <a:avLst>
              <a:gd name="adj" fmla="val 12974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These tables shows key performance measures profiled by STP.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 </a:t>
            </a:r>
            <a:r>
              <a:rPr lang="en-GB" sz="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STPs</a:t>
            </a:r>
            <a:r>
              <a:rPr lang="en-GB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continued to perform </a:t>
            </a:r>
            <a:r>
              <a:rPr lang="en-GB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within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the </a:t>
            </a:r>
            <a:r>
              <a:rPr lang="en-GB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 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minute </a:t>
            </a:r>
            <a:r>
              <a:rPr lang="en-GB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national standard for the C1 Mean.  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 STPs performed above the 18 minute standard for the C2 Mean.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C2 response measures decreased 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</a:t>
            </a:r>
            <a:r>
              <a:rPr lang="en-GB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M11 in the </a:t>
            </a:r>
            <a:r>
              <a:rPr lang="en-GB" sz="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South West </a:t>
            </a:r>
            <a:r>
              <a:rPr lang="en-GB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STP.  Despite this decreased, these measures remained above the National Standards.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South West was the only STP to achieve the </a:t>
            </a:r>
            <a:r>
              <a:rPr 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C4 90</a:t>
            </a:r>
            <a:r>
              <a:rPr lang="en-US" sz="9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Centile </a:t>
            </a:r>
            <a:r>
              <a: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response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time </a:t>
            </a:r>
            <a:r>
              <a: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within the National Standard.</a:t>
            </a: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sz="9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Pentagon 13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Performance Overview</a:t>
            </a:r>
            <a:endParaRPr lang="en-GB" sz="1800" b="1" kern="0" dirty="0">
              <a:solidFill>
                <a:schemeClr val="bg1"/>
              </a:solidFill>
            </a:endParaRPr>
          </a:p>
          <a:p>
            <a:r>
              <a:rPr lang="en-GB" sz="1800" b="1" kern="0" dirty="0"/>
              <a:t>Performance by CCG &amp; </a:t>
            </a:r>
            <a:r>
              <a:rPr lang="en-GB" sz="1800" b="1" kern="0" dirty="0" smtClean="0"/>
              <a:t>STP</a:t>
            </a:r>
            <a:endParaRPr lang="en-GB" sz="1800" b="1" kern="0" dirty="0"/>
          </a:p>
        </p:txBody>
      </p:sp>
      <p:pic>
        <p:nvPicPr>
          <p:cNvPr id="4" name="Picture 3"/>
          <p:cNvPicPr/>
          <p:nvPr>
            <p:extLst>
              <p:ext uri="{D42A27DB-BD31-4B8C-83A1-F6EECF244321}">
                <p14:modId xmlns:p14="http://schemas.microsoft.com/office/powerpoint/2010/main" xmlns="" val="62221220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2154115" y="1166813"/>
            <a:ext cx="6526335" cy="219075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16074513"/>
              </p:ext>
            </p:extLst>
          </p:nvPr>
        </p:nvGraphicFramePr>
        <p:xfrm>
          <a:off x="2154115" y="413238"/>
          <a:ext cx="208280" cy="344869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09892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Performance Overview</a:t>
            </a:r>
            <a:endParaRPr lang="en-GB" sz="1800" b="1" kern="0" dirty="0">
              <a:solidFill>
                <a:schemeClr val="bg1"/>
              </a:solidFill>
            </a:endParaRPr>
          </a:p>
          <a:p>
            <a:r>
              <a:rPr lang="en-GB" sz="1800" b="1" kern="0" dirty="0"/>
              <a:t>Performance by CCG &amp; </a:t>
            </a:r>
            <a:r>
              <a:rPr lang="en-GB" sz="1800" b="1" kern="0" dirty="0" smtClean="0"/>
              <a:t>STP</a:t>
            </a:r>
            <a:endParaRPr lang="en-GB" sz="1800" b="1" kern="0" dirty="0"/>
          </a:p>
        </p:txBody>
      </p:sp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xmlns="" val="1184529944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306388" y="1052513"/>
            <a:ext cx="8316912" cy="524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48139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01 NEW PA Blue">
      <a:dk1>
        <a:srgbClr val="000000"/>
      </a:dk1>
      <a:lt1>
        <a:srgbClr val="FFFFFF"/>
      </a:lt1>
      <a:dk2>
        <a:srgbClr val="293947"/>
      </a:dk2>
      <a:lt2>
        <a:srgbClr val="5E707D"/>
      </a:lt2>
      <a:accent1>
        <a:srgbClr val="3876BE"/>
      </a:accent1>
      <a:accent2>
        <a:srgbClr val="D78539"/>
      </a:accent2>
      <a:accent3>
        <a:srgbClr val="5D423E"/>
      </a:accent3>
      <a:accent4>
        <a:srgbClr val="45194F"/>
      </a:accent4>
      <a:accent5>
        <a:srgbClr val="2C4310"/>
      </a:accent5>
      <a:accent6>
        <a:srgbClr val="AED373"/>
      </a:accent6>
      <a:hlink>
        <a:srgbClr val="3876BE"/>
      </a:hlink>
      <a:folHlink>
        <a:srgbClr val="5E707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noAutofit/>
      </a:bodyPr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1_Blank">
  <a:themeElements>
    <a:clrScheme name="01 NEW PA Blue">
      <a:dk1>
        <a:srgbClr val="000000"/>
      </a:dk1>
      <a:lt1>
        <a:srgbClr val="FFFFFF"/>
      </a:lt1>
      <a:dk2>
        <a:srgbClr val="293947"/>
      </a:dk2>
      <a:lt2>
        <a:srgbClr val="5E707D"/>
      </a:lt2>
      <a:accent1>
        <a:srgbClr val="3876BE"/>
      </a:accent1>
      <a:accent2>
        <a:srgbClr val="D78539"/>
      </a:accent2>
      <a:accent3>
        <a:srgbClr val="5D423E"/>
      </a:accent3>
      <a:accent4>
        <a:srgbClr val="45194F"/>
      </a:accent4>
      <a:accent5>
        <a:srgbClr val="2C4310"/>
      </a:accent5>
      <a:accent6>
        <a:srgbClr val="AED373"/>
      </a:accent6>
      <a:hlink>
        <a:srgbClr val="3876BE"/>
      </a:hlink>
      <a:folHlink>
        <a:srgbClr val="5E707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noAutofit/>
      </a:bodyPr>
      <a:lstStyle>
        <a:defPPr algn="l">
          <a:defRPr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91568</TotalTime>
  <Words>1777</Words>
  <Application>Microsoft Office PowerPoint</Application>
  <PresentationFormat>On-screen Show (4:3)</PresentationFormat>
  <Paragraphs>391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Blank</vt:lpstr>
      <vt:lpstr>1_Blank</vt:lpstr>
      <vt:lpstr>Monthly Performance Report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London Ambulance Service NHS Trust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Constantinou</dc:creator>
  <cp:lastModifiedBy>user</cp:lastModifiedBy>
  <cp:revision>3614</cp:revision>
  <cp:lastPrinted>2018-10-15T09:44:59Z</cp:lastPrinted>
  <dcterms:created xsi:type="dcterms:W3CDTF">2007-03-16T18:44:37Z</dcterms:created>
  <dcterms:modified xsi:type="dcterms:W3CDTF">2019-04-04T17:22:26Z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