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6" r:id="rId2"/>
    <p:sldId id="259" r:id="rId3"/>
    <p:sldId id="258" r:id="rId4"/>
    <p:sldId id="260" r:id="rId5"/>
    <p:sldId id="269" r:id="rId6"/>
    <p:sldId id="270" r:id="rId7"/>
    <p:sldId id="271" r:id="rId8"/>
    <p:sldId id="273" r:id="rId9"/>
    <p:sldId id="262" r:id="rId10"/>
    <p:sldId id="263" r:id="rId11"/>
    <p:sldId id="264" r:id="rId12"/>
    <p:sldId id="265" r:id="rId13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9" autoAdjust="0"/>
    <p:restoredTop sz="77704" autoAdjust="0"/>
  </p:normalViewPr>
  <p:slideViewPr>
    <p:cSldViewPr>
      <p:cViewPr varScale="1">
        <p:scale>
          <a:sx n="97" d="100"/>
          <a:sy n="97" d="100"/>
        </p:scale>
        <p:origin x="-8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9860B8C-D1CD-4224-8D47-DA9B759DE04F}" type="datetimeFigureOut">
              <a:rPr lang="en-GB" smtClean="0"/>
              <a:pPr/>
              <a:t>05/06/2018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A69B83A-38B4-4B9D-89DC-763D1617B1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25633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C4DFF00-ED5B-41AC-93A8-9DBFA9D3ED02}" type="datetimeFigureOut">
              <a:rPr lang="en-GB" smtClean="0"/>
              <a:pPr/>
              <a:t>05/06/2018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CD41F98-E554-49D8-B8FE-8F10AF88DD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35288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Geneva" charset="0"/>
              </a:defRPr>
            </a:lvl1pPr>
            <a:lvl2pPr marL="751122" indent="-288893">
              <a:defRPr sz="24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2pPr>
            <a:lvl3pPr marL="1155573" indent="-231115">
              <a:defRPr sz="24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3pPr>
            <a:lvl4pPr marL="1617802" indent="-231115">
              <a:defRPr sz="24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4pPr>
            <a:lvl5pPr marL="2080031" indent="-231115">
              <a:defRPr sz="24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9pPr>
          </a:lstStyle>
          <a:p>
            <a:fld id="{EA76330E-A500-4E43-B0F4-1D68ED8F562C}" type="slidenum">
              <a:rPr lang="en-GB" sz="1200"/>
              <a:pPr/>
              <a:t>1</a:t>
            </a:fld>
            <a:endParaRPr lang="en-GB" sz="1200"/>
          </a:p>
        </p:txBody>
      </p:sp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GB" smtClean="0">
              <a:ea typeface="Genev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130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EMDs the front line for the patient</a:t>
            </a:r>
          </a:p>
          <a:p>
            <a:endParaRPr lang="en-GB" dirty="0" smtClean="0"/>
          </a:p>
          <a:p>
            <a:r>
              <a:rPr lang="en-GB" dirty="0" smtClean="0"/>
              <a:t>Greater focus on learning and reviewing after incidents</a:t>
            </a:r>
          </a:p>
          <a:p>
            <a:r>
              <a:rPr lang="en-GB" dirty="0" smtClean="0"/>
              <a:t>Visibility of leadership in the control room</a:t>
            </a:r>
          </a:p>
          <a:p>
            <a:endParaRPr lang="en-GB" dirty="0" smtClean="0"/>
          </a:p>
          <a:p>
            <a:r>
              <a:rPr lang="en-GB" dirty="0" smtClean="0"/>
              <a:t>Previous leavers were over</a:t>
            </a:r>
            <a:r>
              <a:rPr lang="en-GB" baseline="0" dirty="0" smtClean="0"/>
              <a:t> 100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41F98-E554-49D8-B8FE-8F10AF88DDB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71804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41F98-E554-49D8-B8FE-8F10AF88DDB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9125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126 joiners v 43 leavers</a:t>
            </a:r>
          </a:p>
          <a:p>
            <a:endParaRPr lang="en-GB" dirty="0" smtClean="0"/>
          </a:p>
          <a:p>
            <a:r>
              <a:rPr lang="en-GB" dirty="0" smtClean="0"/>
              <a:t>Some within our </a:t>
            </a:r>
            <a:r>
              <a:rPr lang="en-GB" dirty="0" err="1" smtClean="0"/>
              <a:t>girft</a:t>
            </a:r>
            <a:r>
              <a:rPr lang="en-GB" dirty="0" smtClean="0"/>
              <a:t> some outside</a:t>
            </a:r>
          </a:p>
          <a:p>
            <a:endParaRPr lang="en-GB" dirty="0" smtClean="0"/>
          </a:p>
          <a:p>
            <a:r>
              <a:rPr lang="en-GB" dirty="0" smtClean="0"/>
              <a:t>Raised the issue of EMD </a:t>
            </a:r>
            <a:r>
              <a:rPr lang="en-GB" smtClean="0"/>
              <a:t>remuneration nationally  - not just us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41F98-E554-49D8-B8FE-8F10AF88DDB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61217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GB" dirty="0" smtClean="0"/>
              <a:t>Began November 2013</a:t>
            </a:r>
          </a:p>
          <a:p>
            <a:pPr lvl="1" eaLnBrk="1" hangingPunct="1">
              <a:defRPr/>
            </a:pPr>
            <a:endParaRPr lang="en-GB" dirty="0" smtClean="0"/>
          </a:p>
          <a:p>
            <a:pPr lvl="1" eaLnBrk="1" hangingPunct="1">
              <a:defRPr/>
            </a:pPr>
            <a:r>
              <a:rPr lang="en-GB" dirty="0" smtClean="0"/>
              <a:t>Winners and losers</a:t>
            </a:r>
          </a:p>
          <a:p>
            <a:pPr lvl="1" eaLnBrk="1" hangingPunct="1">
              <a:defRPr/>
            </a:pPr>
            <a:endParaRPr lang="en-GB" dirty="0" smtClean="0"/>
          </a:p>
          <a:p>
            <a:pPr lvl="1" eaLnBrk="1" hangingPunct="1">
              <a:defRPr/>
            </a:pPr>
            <a:r>
              <a:rPr lang="en-GB" dirty="0" smtClean="0"/>
              <a:t>Exclusions – Blues calls, Critical pathways, complex needs, </a:t>
            </a:r>
            <a:r>
              <a:rPr lang="en-GB" dirty="0" err="1" smtClean="0"/>
              <a:t>paeds</a:t>
            </a:r>
            <a:r>
              <a:rPr lang="en-GB" dirty="0" smtClean="0"/>
              <a:t>, HCPs </a:t>
            </a:r>
          </a:p>
          <a:p>
            <a:pPr lvl="1" eaLnBrk="1" hangingPunct="1">
              <a:defRPr/>
            </a:pPr>
            <a:endParaRPr lang="en-GB" dirty="0" smtClean="0"/>
          </a:p>
          <a:p>
            <a:pPr lvl="1" eaLnBrk="1" hangingPunct="1">
              <a:defRPr/>
            </a:pPr>
            <a:r>
              <a:rPr lang="en-GB" dirty="0" smtClean="0"/>
              <a:t>Activity shared monthly with </a:t>
            </a:r>
            <a:r>
              <a:rPr lang="en-GB" dirty="0" err="1" smtClean="0"/>
              <a:t>Acutes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41F98-E554-49D8-B8FE-8F10AF88DDB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52845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86D3-CDD7-413A-BF30-2C770257DF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London Ambulance Service NHS Trust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ECB1451-22BC-8C4F-AC82-7E523BB871FA}" type="slidenum">
              <a:rPr lang="en-GB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7" name="Picture 9" descr="LAS Badge logotype 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39724" y="144779"/>
            <a:ext cx="8366125" cy="107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6124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86D3-CDD7-413A-BF30-2C770257DF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London Ambulance Service NHS Trust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ECB1451-22BC-8C4F-AC82-7E523BB871FA}" type="slidenum">
              <a:rPr lang="en-GB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07416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86D3-CDD7-413A-BF30-2C770257DF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London Ambulance Service NHS Trust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ECB1451-22BC-8C4F-AC82-7E523BB871FA}" type="slidenum">
              <a:rPr lang="en-GB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48840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s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382000" cy="4191000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328"/>
          <a:stretch/>
        </p:blipFill>
        <p:spPr>
          <a:xfrm>
            <a:off x="0" y="5886263"/>
            <a:ext cx="9144000" cy="971737"/>
          </a:xfrm>
          <a:prstGeom prst="rect">
            <a:avLst/>
          </a:prstGeom>
        </p:spPr>
      </p:pic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2470" y="6694172"/>
            <a:ext cx="2015703" cy="17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800" smtClean="0">
                <a:solidFill>
                  <a:srgbClr val="FFFFFF"/>
                </a:solidFill>
                <a:latin typeface="Arial"/>
                <a:ea typeface="Geneva" charset="0"/>
                <a:cs typeface="Arial"/>
              </a:defRPr>
            </a:lvl1pPr>
          </a:lstStyle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London Ambulance Service NHS Trust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8827" y="6606875"/>
            <a:ext cx="431800" cy="2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ECB1451-22BC-8C4F-AC82-7E523BB871FA}" type="slidenum">
              <a:rPr lang="en-GB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2588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as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382000" cy="4191000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328"/>
          <a:stretch/>
        </p:blipFill>
        <p:spPr>
          <a:xfrm>
            <a:off x="0" y="5886263"/>
            <a:ext cx="9144000" cy="971737"/>
          </a:xfrm>
          <a:prstGeom prst="rect">
            <a:avLst/>
          </a:prstGeom>
        </p:spPr>
      </p:pic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2470" y="6694172"/>
            <a:ext cx="2015703" cy="17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800" smtClean="0">
                <a:solidFill>
                  <a:srgbClr val="FFFFFF"/>
                </a:solidFill>
                <a:latin typeface="Arial"/>
                <a:ea typeface="Geneva" charset="0"/>
                <a:cs typeface="Arial"/>
              </a:defRPr>
            </a:lvl1pPr>
          </a:lstStyle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London Ambulance Service NHS Trust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8827" y="6606875"/>
            <a:ext cx="431800" cy="2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ECB1451-22BC-8C4F-AC82-7E523BB871FA}" type="slidenum">
              <a:rPr lang="en-GB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272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31148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86D3-CDD7-413A-BF30-2C770257DF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London Ambulance Service NHS Trust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ECB1451-22BC-8C4F-AC82-7E523BB871FA}" type="slidenum">
              <a:rPr lang="en-GB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69216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86D3-CDD7-413A-BF30-2C770257DF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London Ambulance Service NHS Trust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ECB1451-22BC-8C4F-AC82-7E523BB871FA}" type="slidenum">
              <a:rPr lang="en-GB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08739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86D3-CDD7-413A-BF30-2C770257DF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London Ambulance Service NHS Trust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ECB1451-22BC-8C4F-AC82-7E523BB871FA}" type="slidenum">
              <a:rPr lang="en-GB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28160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86D3-CDD7-413A-BF30-2C770257DF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London Ambulance Service NHS Trust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ECB1451-22BC-8C4F-AC82-7E523BB871FA}" type="slidenum">
              <a:rPr lang="en-GB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9254030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86D3-CDD7-413A-BF30-2C770257DF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London Ambulance Service NHS Trust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ECB1451-22BC-8C4F-AC82-7E523BB871FA}" type="slidenum">
              <a:rPr lang="en-GB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93580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86D3-CDD7-413A-BF30-2C770257DF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AF99-8C71-48E4-B583-96E8F0FB8B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484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86D3-CDD7-413A-BF30-2C770257DF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London Ambulance Service NHS Trust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ECB1451-22BC-8C4F-AC82-7E523BB871FA}" type="slidenum">
              <a:rPr lang="en-GB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387647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86D3-CDD7-413A-BF30-2C770257DF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London Ambulance Service NHS Trust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ECB1451-22BC-8C4F-AC82-7E523BB871FA}" type="slidenum">
              <a:rPr lang="en-GB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59165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886D3-CDD7-413A-BF30-2C770257DF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London Ambulance Service NHS Trust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ECB1451-22BC-8C4F-AC82-7E523BB871FA}" type="slidenum">
              <a:rPr lang="en-GB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328"/>
          <a:stretch/>
        </p:blipFill>
        <p:spPr>
          <a:xfrm>
            <a:off x="0" y="5886263"/>
            <a:ext cx="9144000" cy="97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363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340768"/>
            <a:ext cx="6768752" cy="86409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Emergency Operations Centre</a:t>
            </a: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2564905"/>
            <a:ext cx="4608512" cy="307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0262" y="2780929"/>
            <a:ext cx="3934226" cy="285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1952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IC and ambulance flow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GB" dirty="0"/>
              <a:t>Aims to help reduce the surge impact of ambulance </a:t>
            </a:r>
            <a:r>
              <a:rPr lang="en-GB" dirty="0" smtClean="0"/>
              <a:t>arrivals</a:t>
            </a:r>
          </a:p>
          <a:p>
            <a:r>
              <a:rPr lang="en-GB" dirty="0"/>
              <a:t>Threshold triggers set for each ED depending on size based on a rolling 60 minutes</a:t>
            </a:r>
          </a:p>
          <a:p>
            <a:r>
              <a:rPr lang="en-GB" dirty="0" smtClean="0"/>
              <a:t>Reviewed by NHSE </a:t>
            </a:r>
            <a:r>
              <a:rPr lang="en-GB" dirty="0"/>
              <a:t>in </a:t>
            </a:r>
            <a:r>
              <a:rPr lang="en-GB" dirty="0" smtClean="0"/>
              <a:t>2016</a:t>
            </a:r>
          </a:p>
          <a:p>
            <a:r>
              <a:rPr lang="en-GB" dirty="0" smtClean="0"/>
              <a:t>IC </a:t>
            </a:r>
            <a:r>
              <a:rPr lang="en-GB" dirty="0"/>
              <a:t>does support the system during pressurised </a:t>
            </a:r>
            <a:r>
              <a:rPr lang="en-GB" dirty="0" smtClean="0"/>
              <a:t>periods</a:t>
            </a:r>
          </a:p>
          <a:p>
            <a:r>
              <a:rPr lang="en-GB" dirty="0" smtClean="0"/>
              <a:t>It has limitations due </a:t>
            </a:r>
            <a:r>
              <a:rPr lang="en-GB" dirty="0"/>
              <a:t>to </a:t>
            </a:r>
            <a:r>
              <a:rPr lang="en-GB" dirty="0" smtClean="0"/>
              <a:t>the volume </a:t>
            </a:r>
            <a:r>
              <a:rPr lang="en-GB" dirty="0"/>
              <a:t>of conveyances (59%) </a:t>
            </a:r>
            <a:r>
              <a:rPr lang="en-GB" dirty="0" smtClean="0"/>
              <a:t>which are exclusions.</a:t>
            </a:r>
          </a:p>
          <a:p>
            <a:r>
              <a:rPr lang="en-GB" dirty="0" smtClean="0"/>
              <a:t>Full visibility of EEAST IC functions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London Ambulance Service NHS Trust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ECB1451-22BC-8C4F-AC82-7E523BB871FA}" type="slidenum">
              <a:rPr lang="en-GB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467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is an average day…….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GB" dirty="0" smtClean="0"/>
              <a:t>4,400 calls into the control room in January (</a:t>
            </a:r>
            <a:r>
              <a:rPr lang="en-GB" dirty="0" err="1" smtClean="0"/>
              <a:t>avg</a:t>
            </a:r>
            <a:r>
              <a:rPr lang="en-GB" dirty="0" smtClean="0"/>
              <a:t> by day) </a:t>
            </a:r>
          </a:p>
          <a:p>
            <a:r>
              <a:rPr lang="en-GB" dirty="0" smtClean="0"/>
              <a:t>Busiest day this year 5</a:t>
            </a:r>
            <a:r>
              <a:rPr lang="en-GB" baseline="30000" dirty="0" smtClean="0"/>
              <a:t>th</a:t>
            </a:r>
            <a:r>
              <a:rPr lang="en-GB" dirty="0" smtClean="0"/>
              <a:t> March (5973 calls)</a:t>
            </a:r>
          </a:p>
          <a:p>
            <a:r>
              <a:rPr lang="en-GB" dirty="0" smtClean="0"/>
              <a:t>Lowest volume 2</a:t>
            </a:r>
            <a:r>
              <a:rPr lang="en-GB" baseline="30000" dirty="0" smtClean="0"/>
              <a:t>nd</a:t>
            </a:r>
            <a:r>
              <a:rPr lang="en-GB" dirty="0" smtClean="0"/>
              <a:t> April (3,663)</a:t>
            </a:r>
            <a:r>
              <a:rPr lang="en-GB" dirty="0"/>
              <a:t>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Multi </a:t>
            </a:r>
            <a:r>
              <a:rPr lang="en-GB" dirty="0"/>
              <a:t>skilled staff</a:t>
            </a:r>
          </a:p>
          <a:p>
            <a:r>
              <a:rPr lang="en-GB" dirty="0"/>
              <a:t>Incident delivery desk </a:t>
            </a:r>
          </a:p>
          <a:p>
            <a:r>
              <a:rPr lang="en-GB" dirty="0"/>
              <a:t>Special Operations </a:t>
            </a:r>
            <a:r>
              <a:rPr lang="en-GB" dirty="0" smtClean="0"/>
              <a:t>Centre</a:t>
            </a:r>
          </a:p>
          <a:p>
            <a:r>
              <a:rPr lang="en-GB" dirty="0" smtClean="0"/>
              <a:t>Senior leadership on call 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London Ambulance Service NHS Trust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ECB1451-22BC-8C4F-AC82-7E523BB871FA}" type="slidenum">
              <a:rPr lang="en-GB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342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Next steps developing the control room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GB" dirty="0" smtClean="0"/>
              <a:t>Complete and continue the recruitment</a:t>
            </a:r>
          </a:p>
          <a:p>
            <a:r>
              <a:rPr lang="en-GB" dirty="0" smtClean="0"/>
              <a:t>Develop a clear Emergency Medical Dispatcher career pathway</a:t>
            </a:r>
          </a:p>
          <a:p>
            <a:r>
              <a:rPr lang="en-GB" dirty="0" smtClean="0"/>
              <a:t>Integrate the Clinical Hub with the </a:t>
            </a:r>
            <a:r>
              <a:rPr lang="en-GB" dirty="0" err="1" smtClean="0"/>
              <a:t>iCAT</a:t>
            </a:r>
            <a:r>
              <a:rPr lang="en-GB" dirty="0" smtClean="0"/>
              <a:t>.</a:t>
            </a:r>
          </a:p>
          <a:p>
            <a:r>
              <a:rPr lang="en-GB" dirty="0" smtClean="0"/>
              <a:t>Develop the recognition of EMDs in the Customer Services qualifications.</a:t>
            </a:r>
          </a:p>
          <a:p>
            <a:r>
              <a:rPr lang="en-GB" dirty="0" smtClean="0"/>
              <a:t>Introduce a co-ordination centre for London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London Ambulance Service NHS Trust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ECB1451-22BC-8C4F-AC82-7E523BB871FA}" type="slidenum">
              <a:rPr lang="en-GB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32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Control Services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GB" dirty="0" smtClean="0"/>
              <a:t>Introduction</a:t>
            </a:r>
          </a:p>
          <a:p>
            <a:pPr lvl="0"/>
            <a:r>
              <a:rPr lang="en-GB" dirty="0" smtClean="0"/>
              <a:t>The </a:t>
            </a:r>
            <a:r>
              <a:rPr lang="en-GB" dirty="0"/>
              <a:t>control room and progress over the last 18months</a:t>
            </a:r>
          </a:p>
          <a:p>
            <a:pPr lvl="0"/>
            <a:r>
              <a:rPr lang="en-GB" dirty="0"/>
              <a:t>Roles, responsibilities and specialist desks</a:t>
            </a:r>
          </a:p>
          <a:p>
            <a:pPr lvl="0"/>
            <a:r>
              <a:rPr lang="en-GB" dirty="0"/>
              <a:t>Recruitment and retention, ‘where we were and where we are now’</a:t>
            </a:r>
          </a:p>
          <a:p>
            <a:pPr lvl="0"/>
            <a:r>
              <a:rPr lang="en-GB" dirty="0"/>
              <a:t>IC and ambulance </a:t>
            </a:r>
            <a:r>
              <a:rPr lang="en-GB" dirty="0" smtClean="0"/>
              <a:t>flow</a:t>
            </a:r>
          </a:p>
          <a:p>
            <a:pPr lvl="0"/>
            <a:r>
              <a:rPr lang="en-GB" dirty="0" smtClean="0"/>
              <a:t>Managing the peaks in demand</a:t>
            </a:r>
            <a:endParaRPr lang="en-GB" dirty="0"/>
          </a:p>
          <a:p>
            <a:pPr lvl="0"/>
            <a:r>
              <a:rPr lang="en-GB" dirty="0"/>
              <a:t>Next steps developing the control room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London Ambulance Service NHS Trust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ECB1451-22BC-8C4F-AC82-7E523BB871FA}" type="slidenum">
              <a:rPr lang="en-GB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543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1560" y="0"/>
            <a:ext cx="7886700" cy="1325563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+mn-lt"/>
              </a:rPr>
              <a:t>Introductions…</a:t>
            </a:r>
            <a:endParaRPr lang="en-GB" sz="3200" b="1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London Ambulance Service NHS Trust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ECB1451-22BC-8C4F-AC82-7E523BB871FA}" type="slidenum">
              <a:rPr lang="en-GB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9613" y="1825625"/>
            <a:ext cx="2857500" cy="3810000"/>
          </a:xfrm>
        </p:spPr>
      </p:pic>
      <p:sp>
        <p:nvSpPr>
          <p:cNvPr id="8" name="Content Placeholder 7"/>
          <p:cNvSpPr txBox="1">
            <a:spLocks noGrp="1"/>
          </p:cNvSpPr>
          <p:nvPr>
            <p:ph sz="half" idx="1"/>
          </p:nvPr>
        </p:nvSpPr>
        <p:spPr>
          <a:xfrm>
            <a:off x="628650" y="1825625"/>
            <a:ext cx="4735438" cy="239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Deputy Director of Operations for the London Ambulance Service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Joined the LAS in 1994</a:t>
            </a:r>
            <a:endParaRPr lang="en-GB" sz="2400" dirty="0"/>
          </a:p>
          <a:p>
            <a:r>
              <a:rPr lang="en-GB" sz="2400" dirty="0"/>
              <a:t>In post since 12</a:t>
            </a:r>
            <a:r>
              <a:rPr lang="en-GB" sz="2400" baseline="30000" dirty="0"/>
              <a:t>th</a:t>
            </a:r>
            <a:r>
              <a:rPr lang="en-GB" sz="2400" dirty="0"/>
              <a:t> December 2016</a:t>
            </a:r>
          </a:p>
          <a:p>
            <a:r>
              <a:rPr lang="en-GB" sz="2400" dirty="0"/>
              <a:t>Previously the Assistant Director for Operations in NWL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268610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Progress over </a:t>
            </a:r>
            <a:r>
              <a:rPr lang="en-GB" sz="3200" b="1" dirty="0"/>
              <a:t>the last 18months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6814" y="1196752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CAD fail on New Years Day</a:t>
            </a:r>
          </a:p>
          <a:p>
            <a:r>
              <a:rPr lang="en-GB" dirty="0" smtClean="0"/>
              <a:t>4 major incidents</a:t>
            </a:r>
          </a:p>
          <a:p>
            <a:r>
              <a:rPr lang="en-GB" dirty="0" smtClean="0"/>
              <a:t>Demand exceeding capacity</a:t>
            </a:r>
          </a:p>
          <a:p>
            <a:r>
              <a:rPr lang="en-GB" dirty="0" smtClean="0"/>
              <a:t>Interim operational management structure (Sept 2017)</a:t>
            </a:r>
          </a:p>
          <a:p>
            <a:r>
              <a:rPr lang="en-GB" dirty="0" smtClean="0"/>
              <a:t>Introducing leadership for CAD, call handling and performance</a:t>
            </a:r>
          </a:p>
          <a:p>
            <a:r>
              <a:rPr lang="en-GB" dirty="0" smtClean="0"/>
              <a:t>Introduced </a:t>
            </a:r>
            <a:r>
              <a:rPr lang="en-GB" dirty="0"/>
              <a:t>ARP in November </a:t>
            </a:r>
            <a:r>
              <a:rPr lang="en-GB" dirty="0" smtClean="0"/>
              <a:t>2017</a:t>
            </a:r>
          </a:p>
          <a:p>
            <a:r>
              <a:rPr lang="en-GB" dirty="0" smtClean="0"/>
              <a:t>Increased focused on staff welfare</a:t>
            </a:r>
          </a:p>
          <a:p>
            <a:r>
              <a:rPr lang="en-GB" dirty="0" smtClean="0"/>
              <a:t>Signals from Noise performance monitoring tool</a:t>
            </a:r>
          </a:p>
          <a:p>
            <a:r>
              <a:rPr lang="en-GB" dirty="0" smtClean="0"/>
              <a:t>Recruited 126 new staff to the control room</a:t>
            </a:r>
          </a:p>
          <a:p>
            <a:r>
              <a:rPr lang="en-GB" dirty="0" smtClean="0"/>
              <a:t>Reduced the rate of leavers/movers to 83 last year</a:t>
            </a:r>
          </a:p>
          <a:p>
            <a:r>
              <a:rPr lang="en-GB" dirty="0" smtClean="0"/>
              <a:t>Enhanced recognition of excellence, wall of life</a:t>
            </a:r>
          </a:p>
          <a:p>
            <a:r>
              <a:rPr lang="en-GB" dirty="0" smtClean="0"/>
              <a:t>Increased communications, email, visibility days and </a:t>
            </a:r>
            <a:r>
              <a:rPr lang="en-GB" dirty="0" err="1" smtClean="0"/>
              <a:t>VLogs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London Ambulance Service NHS Trust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ECB1451-22BC-8C4F-AC82-7E523BB871FA}" type="slidenum">
              <a:rPr lang="en-GB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60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SfN</a:t>
            </a:r>
            <a:r>
              <a:rPr lang="en-GB" b="1" dirty="0" smtClean="0"/>
              <a:t> – Cat 1 early predict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London Ambulance Service NHS Trust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ECB1451-22BC-8C4F-AC82-7E523BB871FA}" type="slidenum">
              <a:rPr lang="en-GB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25625"/>
            <a:ext cx="78867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329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SfN</a:t>
            </a:r>
            <a:r>
              <a:rPr lang="en-GB" b="1" dirty="0" smtClean="0"/>
              <a:t> – cardiac arrest performance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London Ambulance Service NHS Trust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ECB1451-22BC-8C4F-AC82-7E523BB871FA}" type="slidenum">
              <a:rPr lang="en-GB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825624"/>
            <a:ext cx="7886699" cy="4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1283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Roles &amp; Responsibilities- Senior Management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GB" smtClean="0"/>
              <a:t>London Ambulance Service NHS Trust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3E6E790D-1350-CA49-9399-4ACF12563051}" type="slidenum">
              <a:rPr lang="en-GB" smtClean="0"/>
              <a:pPr algn="ctr"/>
              <a:t>7</a:t>
            </a:fld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3707904" y="1962150"/>
            <a:ext cx="1224136" cy="864096"/>
            <a:chOff x="4115810" y="1069738"/>
            <a:chExt cx="568511" cy="294349"/>
          </a:xfrm>
        </p:grpSpPr>
        <p:sp>
          <p:nvSpPr>
            <p:cNvPr id="11" name="Rectangle 10"/>
            <p:cNvSpPr/>
            <p:nvPr/>
          </p:nvSpPr>
          <p:spPr>
            <a:xfrm>
              <a:off x="4115810" y="1069738"/>
              <a:ext cx="568511" cy="29434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4115810" y="1069738"/>
              <a:ext cx="568511" cy="2943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" tIns="3175" rIns="3175" bIns="41536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000" b="1" dirty="0">
                  <a:solidFill>
                    <a:schemeClr val="tx1"/>
                  </a:solidFill>
                </a:rPr>
                <a:t>Deputy Director of Operations 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707904" y="3002568"/>
            <a:ext cx="1224136" cy="786472"/>
            <a:chOff x="846886" y="1998575"/>
            <a:chExt cx="568511" cy="303221"/>
          </a:xfrm>
        </p:grpSpPr>
        <p:sp>
          <p:nvSpPr>
            <p:cNvPr id="35" name="Rectangle 34"/>
            <p:cNvSpPr/>
            <p:nvPr/>
          </p:nvSpPr>
          <p:spPr>
            <a:xfrm>
              <a:off x="846886" y="1998575"/>
              <a:ext cx="568511" cy="3032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tangle 35"/>
            <p:cNvSpPr/>
            <p:nvPr/>
          </p:nvSpPr>
          <p:spPr>
            <a:xfrm>
              <a:off x="846886" y="1998575"/>
              <a:ext cx="568511" cy="3032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" tIns="3175" rIns="3175" bIns="41536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</a:pPr>
              <a:r>
                <a:rPr lang="en-GB" sz="1000" b="1" dirty="0">
                  <a:solidFill>
                    <a:schemeClr val="tx1"/>
                  </a:solidFill>
                </a:rPr>
                <a:t>General Manager </a:t>
              </a:r>
            </a:p>
            <a:p>
              <a:pPr algn="ctr" defTabSz="222250">
                <a:lnSpc>
                  <a:spcPct val="90000"/>
                </a:lnSpc>
                <a:spcBef>
                  <a:spcPct val="0"/>
                </a:spcBef>
              </a:pPr>
              <a:r>
                <a:rPr lang="en-GB" sz="1000" b="1" dirty="0">
                  <a:solidFill>
                    <a:schemeClr val="tx1"/>
                  </a:solidFill>
                </a:rPr>
                <a:t>x </a:t>
              </a:r>
              <a:r>
                <a:rPr lang="en-GB" sz="1000" b="1" dirty="0" smtClean="0">
                  <a:solidFill>
                    <a:schemeClr val="tx1"/>
                  </a:solidFill>
                </a:rPr>
                <a:t>6 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195736" y="3003013"/>
            <a:ext cx="1224136" cy="786472"/>
            <a:chOff x="846886" y="1998575"/>
            <a:chExt cx="568511" cy="303221"/>
          </a:xfrm>
        </p:grpSpPr>
        <p:sp>
          <p:nvSpPr>
            <p:cNvPr id="48" name="Rectangle 47"/>
            <p:cNvSpPr/>
            <p:nvPr/>
          </p:nvSpPr>
          <p:spPr>
            <a:xfrm>
              <a:off x="846886" y="1998575"/>
              <a:ext cx="568511" cy="3032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ectangle 48"/>
            <p:cNvSpPr/>
            <p:nvPr/>
          </p:nvSpPr>
          <p:spPr>
            <a:xfrm>
              <a:off x="846886" y="1998575"/>
              <a:ext cx="568511" cy="3032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" tIns="3175" rIns="3175" bIns="41536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</a:pPr>
              <a:r>
                <a:rPr lang="en-GB" sz="1000" b="1" dirty="0">
                  <a:solidFill>
                    <a:schemeClr val="tx1"/>
                  </a:solidFill>
                </a:rPr>
                <a:t>Head of Clinical Hub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83568" y="3002568"/>
            <a:ext cx="1224136" cy="786472"/>
            <a:chOff x="846886" y="1998575"/>
            <a:chExt cx="568511" cy="303221"/>
          </a:xfrm>
        </p:grpSpPr>
        <p:sp>
          <p:nvSpPr>
            <p:cNvPr id="51" name="Rectangle 50"/>
            <p:cNvSpPr/>
            <p:nvPr/>
          </p:nvSpPr>
          <p:spPr>
            <a:xfrm>
              <a:off x="846886" y="1998575"/>
              <a:ext cx="568511" cy="3032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Rectangle 51"/>
            <p:cNvSpPr/>
            <p:nvPr/>
          </p:nvSpPr>
          <p:spPr>
            <a:xfrm>
              <a:off x="846886" y="1998575"/>
              <a:ext cx="568511" cy="3032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" tIns="3175" rIns="3175" bIns="41536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</a:pPr>
              <a:r>
                <a:rPr lang="en-GB" sz="1000" b="1" dirty="0">
                  <a:solidFill>
                    <a:schemeClr val="tx1"/>
                  </a:solidFill>
                </a:rPr>
                <a:t>Head of Emergency Bed Service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220072" y="3002568"/>
            <a:ext cx="1224136" cy="786472"/>
            <a:chOff x="846886" y="1998575"/>
            <a:chExt cx="568511" cy="303221"/>
          </a:xfrm>
        </p:grpSpPr>
        <p:sp>
          <p:nvSpPr>
            <p:cNvPr id="54" name="Rectangle 53"/>
            <p:cNvSpPr/>
            <p:nvPr/>
          </p:nvSpPr>
          <p:spPr>
            <a:xfrm>
              <a:off x="846886" y="1998575"/>
              <a:ext cx="568511" cy="3032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ectangle 54"/>
            <p:cNvSpPr/>
            <p:nvPr/>
          </p:nvSpPr>
          <p:spPr>
            <a:xfrm>
              <a:off x="846886" y="1998575"/>
              <a:ext cx="568511" cy="3032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" tIns="3175" rIns="3175" bIns="41536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</a:pPr>
              <a:r>
                <a:rPr lang="en-GB" sz="1000" b="1" dirty="0">
                  <a:solidFill>
                    <a:schemeClr val="tx1"/>
                  </a:solidFill>
                </a:rPr>
                <a:t>Head of Quality Assurance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804248" y="3002568"/>
            <a:ext cx="1224136" cy="786472"/>
            <a:chOff x="846886" y="1998575"/>
            <a:chExt cx="568511" cy="303221"/>
          </a:xfrm>
        </p:grpSpPr>
        <p:sp>
          <p:nvSpPr>
            <p:cNvPr id="57" name="Rectangle 56"/>
            <p:cNvSpPr/>
            <p:nvPr/>
          </p:nvSpPr>
          <p:spPr>
            <a:xfrm>
              <a:off x="846886" y="1998575"/>
              <a:ext cx="568511" cy="3032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Rectangle 57"/>
            <p:cNvSpPr/>
            <p:nvPr/>
          </p:nvSpPr>
          <p:spPr>
            <a:xfrm>
              <a:off x="846886" y="1998575"/>
              <a:ext cx="568511" cy="3032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" tIns="3175" rIns="3175" bIns="41536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</a:pPr>
              <a:r>
                <a:rPr lang="en-GB" sz="1000" b="1" dirty="0">
                  <a:solidFill>
                    <a:schemeClr val="tx1"/>
                  </a:solidFill>
                </a:rPr>
                <a:t>Practice Learning Manager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83568" y="3883045"/>
            <a:ext cx="122413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/>
              <a:t>Responsible for </a:t>
            </a:r>
            <a:r>
              <a:rPr lang="en-GB" sz="1300" dirty="0" smtClean="0"/>
              <a:t>onward sharing of safeguarding </a:t>
            </a:r>
            <a:r>
              <a:rPr lang="en-GB" sz="1300" dirty="0"/>
              <a:t>referrals of patients (adults &amp; children) made by LAS staff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195736" y="3883045"/>
            <a:ext cx="122413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/>
              <a:t>Responsible for </a:t>
            </a:r>
            <a:r>
              <a:rPr lang="en-GB" sz="1300" dirty="0" smtClean="0"/>
              <a:t>the Clinical HUB</a:t>
            </a:r>
            <a:endParaRPr lang="en-GB" sz="1300" dirty="0"/>
          </a:p>
        </p:txBody>
      </p:sp>
      <p:sp>
        <p:nvSpPr>
          <p:cNvPr id="61" name="TextBox 60"/>
          <p:cNvSpPr txBox="1"/>
          <p:nvPr/>
        </p:nvSpPr>
        <p:spPr>
          <a:xfrm>
            <a:off x="3707904" y="3883045"/>
            <a:ext cx="122413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/>
              <a:t>Responsible </a:t>
            </a:r>
            <a:r>
              <a:rPr lang="en-GB" sz="1300" dirty="0" smtClean="0"/>
              <a:t>for: </a:t>
            </a:r>
          </a:p>
          <a:p>
            <a:r>
              <a:rPr lang="en-GB" sz="1300" dirty="0" smtClean="0"/>
              <a:t>Waterloo</a:t>
            </a:r>
          </a:p>
          <a:p>
            <a:r>
              <a:rPr lang="en-GB" sz="1300" dirty="0" smtClean="0"/>
              <a:t>Bow</a:t>
            </a:r>
          </a:p>
          <a:p>
            <a:r>
              <a:rPr lang="en-GB" sz="1300" dirty="0" smtClean="0"/>
              <a:t>Call handling</a:t>
            </a:r>
          </a:p>
          <a:p>
            <a:r>
              <a:rPr lang="en-GB" sz="1300" dirty="0" smtClean="0"/>
              <a:t>Performance</a:t>
            </a:r>
          </a:p>
          <a:p>
            <a:r>
              <a:rPr lang="en-GB" sz="1300" dirty="0" smtClean="0"/>
              <a:t>Technology  &amp; Resilience</a:t>
            </a:r>
          </a:p>
          <a:p>
            <a:r>
              <a:rPr lang="en-GB" sz="1300" dirty="0" smtClean="0"/>
              <a:t>Innovation</a:t>
            </a:r>
            <a:endParaRPr lang="en-GB" sz="1300" dirty="0"/>
          </a:p>
        </p:txBody>
      </p:sp>
      <p:sp>
        <p:nvSpPr>
          <p:cNvPr id="62" name="TextBox 61"/>
          <p:cNvSpPr txBox="1"/>
          <p:nvPr/>
        </p:nvSpPr>
        <p:spPr>
          <a:xfrm>
            <a:off x="5292080" y="3883045"/>
            <a:ext cx="122413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/>
              <a:t>Responsible for </a:t>
            </a:r>
            <a:r>
              <a:rPr lang="en-GB" sz="1300" dirty="0" smtClean="0"/>
              <a:t>quality, governance and learning from incidents</a:t>
            </a:r>
            <a:endParaRPr lang="en-GB" sz="1300" dirty="0"/>
          </a:p>
        </p:txBody>
      </p:sp>
      <p:sp>
        <p:nvSpPr>
          <p:cNvPr id="63" name="TextBox 62"/>
          <p:cNvSpPr txBox="1"/>
          <p:nvPr/>
        </p:nvSpPr>
        <p:spPr>
          <a:xfrm>
            <a:off x="6804248" y="3883045"/>
            <a:ext cx="12241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/>
              <a:t>Responsible for </a:t>
            </a:r>
            <a:r>
              <a:rPr lang="en-GB" sz="1300" dirty="0" smtClean="0"/>
              <a:t>education of new EMDs in the training environment and ongoing learning of staff. 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xmlns="" val="186514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Roles &amp; Responsibilities- Watch Management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GB" smtClean="0"/>
              <a:t>London Ambulance Service NHS Trust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3E6E790D-1350-CA49-9399-4ACF12563051}" type="slidenum">
              <a:rPr lang="en-GB" smtClean="0"/>
              <a:pPr algn="ctr"/>
              <a:t>8</a:t>
            </a:fld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5811577" y="1914358"/>
            <a:ext cx="1224136" cy="864096"/>
            <a:chOff x="4115810" y="1069738"/>
            <a:chExt cx="568511" cy="294349"/>
          </a:xfrm>
        </p:grpSpPr>
        <p:sp>
          <p:nvSpPr>
            <p:cNvPr id="11" name="Rectangle 10"/>
            <p:cNvSpPr/>
            <p:nvPr/>
          </p:nvSpPr>
          <p:spPr>
            <a:xfrm>
              <a:off x="4115810" y="1069738"/>
              <a:ext cx="568511" cy="29434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4115810" y="1069738"/>
              <a:ext cx="568511" cy="2943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" tIns="3175" rIns="3175" bIns="41536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000" b="1" dirty="0" smtClean="0">
                  <a:solidFill>
                    <a:schemeClr val="tx1"/>
                  </a:solidFill>
                </a:rPr>
                <a:t>Watch Managers </a:t>
              </a:r>
            </a:p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000" b="1" dirty="0" smtClean="0">
                  <a:solidFill>
                    <a:schemeClr val="tx1"/>
                  </a:solidFill>
                </a:rPr>
                <a:t>Bow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707904" y="3002568"/>
            <a:ext cx="1224136" cy="786472"/>
            <a:chOff x="846886" y="1998575"/>
            <a:chExt cx="568511" cy="303221"/>
          </a:xfrm>
        </p:grpSpPr>
        <p:sp>
          <p:nvSpPr>
            <p:cNvPr id="35" name="Rectangle 34"/>
            <p:cNvSpPr/>
            <p:nvPr/>
          </p:nvSpPr>
          <p:spPr>
            <a:xfrm>
              <a:off x="846886" y="1998575"/>
              <a:ext cx="568511" cy="3032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tangle 35"/>
            <p:cNvSpPr/>
            <p:nvPr/>
          </p:nvSpPr>
          <p:spPr>
            <a:xfrm>
              <a:off x="846886" y="1998575"/>
              <a:ext cx="568511" cy="3032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" tIns="3175" rIns="3175" bIns="41536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</a:pPr>
              <a:r>
                <a:rPr lang="en-GB" sz="1000" b="1" dirty="0" smtClean="0">
                  <a:solidFill>
                    <a:schemeClr val="tx1"/>
                  </a:solidFill>
                </a:rPr>
                <a:t>Incident </a:t>
              </a:r>
            </a:p>
            <a:p>
              <a:pPr algn="ctr" defTabSz="222250">
                <a:lnSpc>
                  <a:spcPct val="90000"/>
                </a:lnSpc>
                <a:spcBef>
                  <a:spcPct val="0"/>
                </a:spcBef>
              </a:pPr>
              <a:r>
                <a:rPr lang="en-GB" sz="1000" b="1" dirty="0" smtClean="0">
                  <a:solidFill>
                    <a:schemeClr val="tx1"/>
                  </a:solidFill>
                </a:rPr>
                <a:t>Management </a:t>
              </a:r>
            </a:p>
            <a:p>
              <a:pPr algn="ctr" defTabSz="222250">
                <a:lnSpc>
                  <a:spcPct val="90000"/>
                </a:lnSpc>
                <a:spcBef>
                  <a:spcPct val="0"/>
                </a:spcBef>
              </a:pPr>
              <a:r>
                <a:rPr lang="en-GB" sz="1000" b="1" dirty="0" smtClean="0">
                  <a:solidFill>
                    <a:schemeClr val="tx1"/>
                  </a:solidFill>
                </a:rPr>
                <a:t>Desk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195736" y="3003013"/>
            <a:ext cx="1224136" cy="786472"/>
            <a:chOff x="846886" y="1998575"/>
            <a:chExt cx="568511" cy="303221"/>
          </a:xfrm>
        </p:grpSpPr>
        <p:sp>
          <p:nvSpPr>
            <p:cNvPr id="48" name="Rectangle 47"/>
            <p:cNvSpPr/>
            <p:nvPr/>
          </p:nvSpPr>
          <p:spPr>
            <a:xfrm>
              <a:off x="846886" y="1998575"/>
              <a:ext cx="568511" cy="3032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ectangle 48"/>
            <p:cNvSpPr/>
            <p:nvPr/>
          </p:nvSpPr>
          <p:spPr>
            <a:xfrm>
              <a:off x="846886" y="1998575"/>
              <a:ext cx="568511" cy="3032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" tIns="3175" rIns="3175" bIns="41536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</a:pPr>
              <a:r>
                <a:rPr lang="en-GB" sz="1000" b="1" dirty="0" smtClean="0">
                  <a:solidFill>
                    <a:schemeClr val="tx1"/>
                  </a:solidFill>
                </a:rPr>
                <a:t>Joint </a:t>
              </a:r>
            </a:p>
            <a:p>
              <a:pPr algn="ctr" defTabSz="222250">
                <a:lnSpc>
                  <a:spcPct val="90000"/>
                </a:lnSpc>
                <a:spcBef>
                  <a:spcPct val="0"/>
                </a:spcBef>
              </a:pPr>
              <a:r>
                <a:rPr lang="en-GB" sz="1000" b="1" dirty="0" smtClean="0">
                  <a:solidFill>
                    <a:schemeClr val="tx1"/>
                  </a:solidFill>
                </a:rPr>
                <a:t>Response </a:t>
              </a:r>
            </a:p>
            <a:p>
              <a:pPr algn="ctr" defTabSz="222250">
                <a:lnSpc>
                  <a:spcPct val="90000"/>
                </a:lnSpc>
                <a:spcBef>
                  <a:spcPct val="0"/>
                </a:spcBef>
              </a:pPr>
              <a:r>
                <a:rPr lang="en-GB" sz="1000" b="1" dirty="0" smtClean="0">
                  <a:solidFill>
                    <a:schemeClr val="tx1"/>
                  </a:solidFill>
                </a:rPr>
                <a:t>Unit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83568" y="3002568"/>
            <a:ext cx="1224136" cy="786472"/>
            <a:chOff x="846886" y="1998575"/>
            <a:chExt cx="568511" cy="303221"/>
          </a:xfrm>
        </p:grpSpPr>
        <p:sp>
          <p:nvSpPr>
            <p:cNvPr id="51" name="Rectangle 50"/>
            <p:cNvSpPr/>
            <p:nvPr/>
          </p:nvSpPr>
          <p:spPr>
            <a:xfrm>
              <a:off x="846886" y="1998575"/>
              <a:ext cx="568511" cy="3032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Rectangle 51"/>
            <p:cNvSpPr/>
            <p:nvPr/>
          </p:nvSpPr>
          <p:spPr>
            <a:xfrm>
              <a:off x="846886" y="1998575"/>
              <a:ext cx="568511" cy="3032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" tIns="3175" rIns="3175" bIns="41536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</a:pPr>
              <a:r>
                <a:rPr lang="en-GB" sz="1000" b="1" dirty="0" smtClean="0">
                  <a:solidFill>
                    <a:schemeClr val="tx1"/>
                  </a:solidFill>
                </a:rPr>
                <a:t>MET </a:t>
              </a:r>
            </a:p>
            <a:p>
              <a:pPr algn="ctr" defTabSz="222250">
                <a:lnSpc>
                  <a:spcPct val="90000"/>
                </a:lnSpc>
                <a:spcBef>
                  <a:spcPct val="0"/>
                </a:spcBef>
              </a:pPr>
              <a:r>
                <a:rPr lang="en-GB" sz="1000" b="1" dirty="0" smtClean="0">
                  <a:solidFill>
                    <a:schemeClr val="tx1"/>
                  </a:solidFill>
                </a:rPr>
                <a:t>DG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220072" y="3002568"/>
            <a:ext cx="1224136" cy="786472"/>
            <a:chOff x="846886" y="1998575"/>
            <a:chExt cx="568511" cy="303221"/>
          </a:xfrm>
        </p:grpSpPr>
        <p:sp>
          <p:nvSpPr>
            <p:cNvPr id="54" name="Rectangle 53"/>
            <p:cNvSpPr/>
            <p:nvPr/>
          </p:nvSpPr>
          <p:spPr>
            <a:xfrm>
              <a:off x="846886" y="1998575"/>
              <a:ext cx="568511" cy="3032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ectangle 54"/>
            <p:cNvSpPr/>
            <p:nvPr/>
          </p:nvSpPr>
          <p:spPr>
            <a:xfrm>
              <a:off x="846886" y="1998575"/>
              <a:ext cx="568511" cy="3032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" tIns="3175" rIns="3175" bIns="41536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</a:pPr>
              <a:r>
                <a:rPr lang="en-GB" sz="1000" b="1" dirty="0" smtClean="0">
                  <a:solidFill>
                    <a:schemeClr val="tx1"/>
                  </a:solidFill>
                </a:rPr>
                <a:t>Intelligent </a:t>
              </a:r>
            </a:p>
            <a:p>
              <a:pPr algn="ctr" defTabSz="222250">
                <a:lnSpc>
                  <a:spcPct val="90000"/>
                </a:lnSpc>
                <a:spcBef>
                  <a:spcPct val="0"/>
                </a:spcBef>
              </a:pPr>
              <a:r>
                <a:rPr lang="en-GB" sz="1000" b="1" dirty="0" smtClean="0">
                  <a:solidFill>
                    <a:schemeClr val="tx1"/>
                  </a:solidFill>
                </a:rPr>
                <a:t>Conveyance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804248" y="3002568"/>
            <a:ext cx="1224136" cy="786472"/>
            <a:chOff x="846886" y="1998575"/>
            <a:chExt cx="568511" cy="303221"/>
          </a:xfrm>
        </p:grpSpPr>
        <p:sp>
          <p:nvSpPr>
            <p:cNvPr id="57" name="Rectangle 56"/>
            <p:cNvSpPr/>
            <p:nvPr/>
          </p:nvSpPr>
          <p:spPr>
            <a:xfrm>
              <a:off x="846886" y="1998575"/>
              <a:ext cx="568511" cy="3032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Rectangle 57"/>
            <p:cNvSpPr/>
            <p:nvPr/>
          </p:nvSpPr>
          <p:spPr>
            <a:xfrm>
              <a:off x="846886" y="1998575"/>
              <a:ext cx="568511" cy="3032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" tIns="3175" rIns="3175" bIns="41536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</a:pPr>
              <a:r>
                <a:rPr lang="en-GB" sz="1000" b="1" dirty="0" smtClean="0">
                  <a:solidFill>
                    <a:schemeClr val="tx1"/>
                  </a:solidFill>
                </a:rPr>
                <a:t>Blue </a:t>
              </a:r>
            </a:p>
            <a:p>
              <a:pPr algn="ctr" defTabSz="222250">
                <a:lnSpc>
                  <a:spcPct val="90000"/>
                </a:lnSpc>
                <a:spcBef>
                  <a:spcPct val="0"/>
                </a:spcBef>
              </a:pPr>
              <a:r>
                <a:rPr lang="en-GB" sz="1000" b="1" dirty="0" smtClean="0">
                  <a:solidFill>
                    <a:schemeClr val="tx1"/>
                  </a:solidFill>
                </a:rPr>
                <a:t>Calls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83568" y="3883045"/>
            <a:ext cx="122413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 smtClean="0"/>
              <a:t>CAD ling to MPS for sharing of critical information</a:t>
            </a:r>
            <a:endParaRPr lang="en-GB" sz="1300" dirty="0"/>
          </a:p>
        </p:txBody>
      </p:sp>
      <p:sp>
        <p:nvSpPr>
          <p:cNvPr id="60" name="TextBox 59"/>
          <p:cNvSpPr txBox="1"/>
          <p:nvPr/>
        </p:nvSpPr>
        <p:spPr>
          <a:xfrm>
            <a:off x="2195736" y="3883045"/>
            <a:ext cx="12241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 smtClean="0"/>
              <a:t>FRUs working in conjunction with the MPS on calls where join skills are requested.</a:t>
            </a:r>
            <a:endParaRPr lang="en-GB" sz="1300" dirty="0"/>
          </a:p>
        </p:txBody>
      </p:sp>
      <p:sp>
        <p:nvSpPr>
          <p:cNvPr id="61" name="TextBox 60"/>
          <p:cNvSpPr txBox="1"/>
          <p:nvPr/>
        </p:nvSpPr>
        <p:spPr>
          <a:xfrm>
            <a:off x="3707904" y="3883045"/>
            <a:ext cx="122413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/>
              <a:t>Responsible </a:t>
            </a:r>
            <a:r>
              <a:rPr lang="en-GB" sz="1300" dirty="0" smtClean="0"/>
              <a:t>for overseeing response to ‘smaller’ incidents requiring multiple resource response</a:t>
            </a:r>
            <a:endParaRPr lang="en-GB" sz="1300" dirty="0"/>
          </a:p>
        </p:txBody>
      </p:sp>
      <p:sp>
        <p:nvSpPr>
          <p:cNvPr id="62" name="TextBox 61"/>
          <p:cNvSpPr txBox="1"/>
          <p:nvPr/>
        </p:nvSpPr>
        <p:spPr>
          <a:xfrm>
            <a:off x="5292080" y="3883045"/>
            <a:ext cx="12241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Aims to help reduce the surge impact of ambulance arrivals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804248" y="3883045"/>
            <a:ext cx="122413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/>
              <a:t>Responsible for </a:t>
            </a:r>
            <a:r>
              <a:rPr lang="en-GB" sz="1300" dirty="0" smtClean="0"/>
              <a:t>passing information of critical patients to the receiving hospital</a:t>
            </a:r>
            <a:endParaRPr lang="en-GB" sz="1300" dirty="0"/>
          </a:p>
        </p:txBody>
      </p:sp>
      <p:sp>
        <p:nvSpPr>
          <p:cNvPr id="28" name="Rectangle 27"/>
          <p:cNvSpPr/>
          <p:nvPr/>
        </p:nvSpPr>
        <p:spPr>
          <a:xfrm>
            <a:off x="1295636" y="1914358"/>
            <a:ext cx="1224136" cy="864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1295636" y="2127553"/>
            <a:ext cx="1116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Watch Managers Waterloo</a:t>
            </a:r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xmlns="" val="2988131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/>
              <a:t>Recruitment and retention, ‘where we were and where we are now’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GB" dirty="0" smtClean="0"/>
              <a:t>Review of resource levels in mid 2017</a:t>
            </a:r>
          </a:p>
          <a:p>
            <a:r>
              <a:rPr lang="en-GB" dirty="0"/>
              <a:t>7</a:t>
            </a:r>
            <a:r>
              <a:rPr lang="en-GB" dirty="0" smtClean="0"/>
              <a:t>3 additional posts identified as required (and funded)</a:t>
            </a:r>
          </a:p>
          <a:p>
            <a:r>
              <a:rPr lang="en-GB" dirty="0" smtClean="0"/>
              <a:t>Leavers v joiners </a:t>
            </a:r>
          </a:p>
          <a:p>
            <a:r>
              <a:rPr lang="en-GB" dirty="0" smtClean="0"/>
              <a:t>Current vacancies </a:t>
            </a:r>
          </a:p>
          <a:p>
            <a:r>
              <a:rPr lang="en-GB" dirty="0" smtClean="0"/>
              <a:t>Reasons for leaving</a:t>
            </a:r>
          </a:p>
          <a:p>
            <a:pPr lvl="1"/>
            <a:r>
              <a:rPr lang="en-GB" dirty="0" smtClean="0"/>
              <a:t>Cost of living / banding</a:t>
            </a:r>
          </a:p>
          <a:p>
            <a:pPr lvl="1"/>
            <a:r>
              <a:rPr lang="en-GB" dirty="0" smtClean="0"/>
              <a:t>Demand	</a:t>
            </a:r>
            <a:r>
              <a:rPr lang="en-GB" smtClean="0"/>
              <a:t>/ pressures</a:t>
            </a:r>
            <a:endParaRPr lang="en-GB" dirty="0" smtClean="0"/>
          </a:p>
          <a:p>
            <a:pPr lvl="1"/>
            <a:r>
              <a:rPr lang="en-GB" dirty="0" smtClean="0"/>
              <a:t>Career pathway</a:t>
            </a:r>
          </a:p>
          <a:p>
            <a:pPr lvl="1"/>
            <a:r>
              <a:rPr lang="en-GB" dirty="0" smtClean="0"/>
              <a:t>New expectations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London Ambulance Service NHS Trust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ECB1451-22BC-8C4F-AC82-7E523BB871FA}" type="slidenum">
              <a:rPr lang="en-GB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7240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694</Words>
  <Application>Microsoft Office PowerPoint</Application>
  <PresentationFormat>On-screen Show (4:3)</PresentationFormat>
  <Paragraphs>148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Theme</vt:lpstr>
      <vt:lpstr>Emergency Operations Centre</vt:lpstr>
      <vt:lpstr>Control Services</vt:lpstr>
      <vt:lpstr>Introductions…</vt:lpstr>
      <vt:lpstr>Progress over the last 18months </vt:lpstr>
      <vt:lpstr>SfN – Cat 1 early predict</vt:lpstr>
      <vt:lpstr>SfN – cardiac arrest performance</vt:lpstr>
      <vt:lpstr>Roles &amp; Responsibilities- Senior Management</vt:lpstr>
      <vt:lpstr>Roles &amp; Responsibilities- Watch Management</vt:lpstr>
      <vt:lpstr>Recruitment and retention, ‘where we were and where we are now’ </vt:lpstr>
      <vt:lpstr>IC and ambulance flow </vt:lpstr>
      <vt:lpstr>What is an average day……. </vt:lpstr>
      <vt:lpstr>Next steps developing the control room </vt:lpstr>
    </vt:vector>
  </TitlesOfParts>
  <Company>London Ambulance Service NHS Trust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Delivering an organisational wide Quality Improvement Plan</dc:title>
  <dc:creator>Karen.Broughton</dc:creator>
  <cp:lastModifiedBy>user</cp:lastModifiedBy>
  <cp:revision>31</cp:revision>
  <cp:lastPrinted>2018-05-14T12:46:22Z</cp:lastPrinted>
  <dcterms:created xsi:type="dcterms:W3CDTF">2016-02-08T12:51:01Z</dcterms:created>
  <dcterms:modified xsi:type="dcterms:W3CDTF">2018-06-05T12:30:40Z</dcterms:modified>
</cp:coreProperties>
</file>