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</p:sldMasterIdLst>
  <p:notesMasterIdLst>
    <p:notesMasterId r:id="rId5"/>
  </p:notesMasterIdLst>
  <p:handoutMasterIdLst>
    <p:handoutMasterId r:id="rId6"/>
  </p:handoutMasterIdLst>
  <p:sldIdLst>
    <p:sldId id="276" r:id="rId2"/>
    <p:sldId id="424" r:id="rId3"/>
    <p:sldId id="425" r:id="rId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34" userDrawn="1">
          <p15:clr>
            <a:srgbClr val="A4A3A4"/>
          </p15:clr>
        </p15:guide>
        <p15:guide id="2" pos="2267" userDrawn="1">
          <p15:clr>
            <a:srgbClr val="A4A3A4"/>
          </p15:clr>
        </p15:guide>
        <p15:guide id="3" orient="horz" pos="3017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69" userDrawn="1">
          <p15:clr>
            <a:srgbClr val="A4A3A4"/>
          </p15:clr>
        </p15:guide>
        <p15:guide id="7" orient="horz" pos="3222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6" userDrawn="1">
          <p15:clr>
            <a:srgbClr val="A4A3A4"/>
          </p15:clr>
        </p15:guide>
        <p15:guide id="10" orient="horz" pos="3109" userDrawn="1">
          <p15:clr>
            <a:srgbClr val="A4A3A4"/>
          </p15:clr>
        </p15:guide>
        <p15:guide id="11" pos="2239" userDrawn="1">
          <p15:clr>
            <a:srgbClr val="A4A3A4"/>
          </p15:clr>
        </p15:guide>
        <p15:guide id="1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3876C4"/>
    <a:srgbClr val="0000FF"/>
    <a:srgbClr val="2C609A"/>
    <a:srgbClr val="2C6092"/>
    <a:srgbClr val="FF0000"/>
    <a:srgbClr val="FF5050"/>
    <a:srgbClr val="E8ECF4"/>
    <a:srgbClr val="CED6E8"/>
    <a:srgbClr val="99CCF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130" autoAdjust="0"/>
    <p:restoredTop sz="96866" autoAdjust="0"/>
  </p:normalViewPr>
  <p:slideViewPr>
    <p:cSldViewPr>
      <p:cViewPr varScale="1">
        <p:scale>
          <a:sx n="97" d="100"/>
          <a:sy n="97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4"/>
        <p:guide orient="horz" pos="3017"/>
        <p:guide orient="horz" pos="2943"/>
        <p:guide orient="horz" pos="2927"/>
        <p:guide orient="horz" pos="3222"/>
        <p:guide orient="horz" pos="3203"/>
        <p:guide orient="horz" pos="3126"/>
        <p:guide orient="horz" pos="3109"/>
        <p:guide pos="2267"/>
        <p:guide pos="2169"/>
        <p:guide pos="2239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426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pPr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378410"/>
            <a:ext cx="2946400" cy="49426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23" y="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690247"/>
            <a:ext cx="4985815" cy="4444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23" y="9380468"/>
            <a:ext cx="2946673" cy="493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751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 smtClean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Three bullet points </a:t>
            </a:r>
            <a:r>
              <a:rPr lang="en-US" dirty="0" err="1" smtClean="0"/>
              <a:t>summarising</a:t>
            </a:r>
            <a:r>
              <a:rPr lang="en-US" dirty="0" smtClean="0"/>
              <a:t> the key information from this section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xmlns="" val="1090772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 smtClean="0"/>
              <a:t>Table listing the key areas of this section, along with RAG status for this month and previous month. Each section should have at least one supporting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15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 smtClean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366197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xmlns="" val="282657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CHART OR TABLE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 smtClean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xmlns="" val="174386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7207720" y="5001386"/>
            <a:ext cx="248400" cy="315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9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10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xmlns="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London Ambulance Service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322931"/>
            <a:ext cx="10130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 smtClean="0"/>
              <a:t>May 2018</a:t>
            </a:r>
            <a:endParaRPr lang="en-GB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11560" y="3861898"/>
            <a:ext cx="3960440" cy="66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000" b="1" kern="0" dirty="0" smtClean="0">
                <a:solidFill>
                  <a:srgbClr val="0070C0"/>
                </a:solidFill>
              </a:rPr>
              <a:t>Hospital Breaches</a:t>
            </a:r>
            <a:endParaRPr lang="en-GB" sz="20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75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ntagon 10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b="1" kern="0" dirty="0" smtClean="0"/>
              <a:t>Hospital Conveyance Lost Hours</a:t>
            </a:r>
            <a:r>
              <a:rPr lang="en-GB" sz="2000" b="1" kern="0" dirty="0"/>
              <a:t> </a:t>
            </a:r>
            <a:r>
              <a:rPr lang="en-GB" sz="2000" b="1" kern="0" dirty="0" smtClean="0"/>
              <a:t>                                              </a:t>
            </a:r>
            <a:r>
              <a:rPr lang="en-GB" sz="1200" b="1" kern="0" dirty="0" smtClean="0"/>
              <a:t>May </a:t>
            </a:r>
            <a:r>
              <a:rPr lang="en-GB" sz="1200" b="1" kern="0" dirty="0"/>
              <a:t>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50008"/>
            <a:ext cx="8640960" cy="529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8269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entagon 74"/>
          <p:cNvSpPr/>
          <p:nvPr/>
        </p:nvSpPr>
        <p:spPr>
          <a:xfrm>
            <a:off x="251520" y="287612"/>
            <a:ext cx="8109209" cy="557599"/>
          </a:xfrm>
          <a:prstGeom prst="homePlate">
            <a:avLst/>
          </a:prstGeom>
          <a:gradFill>
            <a:gsLst>
              <a:gs pos="0">
                <a:srgbClr val="4472C4">
                  <a:lumMod val="75000"/>
                </a:srgbClr>
              </a:gs>
              <a:gs pos="74000">
                <a:srgbClr val="5B9BD5">
                  <a:lumMod val="45000"/>
                  <a:lumOff val="55000"/>
                </a:srgbClr>
              </a:gs>
              <a:gs pos="83000">
                <a:srgbClr val="5B9BD5">
                  <a:lumMod val="45000"/>
                  <a:lumOff val="55000"/>
                </a:srgbClr>
              </a:gs>
              <a:gs pos="100000">
                <a:srgbClr val="5B9BD5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400" b="1" kern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57713" y="5738288"/>
          <a:ext cx="1289951" cy="571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085"/>
                <a:gridCol w="906866"/>
              </a:tblGrid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Highest number of hours lost.</a:t>
                      </a:r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5516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36000" marR="36000" marT="36000" marB="3600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Lowest number of hours lost.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Title 3"/>
          <p:cNvSpPr txBox="1">
            <a:spLocks/>
          </p:cNvSpPr>
          <p:nvPr/>
        </p:nvSpPr>
        <p:spPr>
          <a:xfrm>
            <a:off x="251520" y="285750"/>
            <a:ext cx="8109209" cy="711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846" b="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5pPr>
            <a:lvl6pPr marL="422041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6pPr>
            <a:lvl7pPr marL="844083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7pPr>
            <a:lvl8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8pPr>
            <a:lvl9pPr marL="1688165" algn="l" rtl="0" eaLnBrk="1" fontAlgn="base" hangingPunct="1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bg1"/>
                </a:solidFill>
              </a:rPr>
              <a:t>Hospital </a:t>
            </a:r>
            <a:r>
              <a:rPr lang="en-GB" b="1" dirty="0" smtClean="0">
                <a:solidFill>
                  <a:schemeClr val="bg1"/>
                </a:solidFill>
              </a:rPr>
              <a:t>Handover</a:t>
            </a:r>
            <a:r>
              <a:rPr lang="en-GB" b="1" dirty="0">
                <a:solidFill>
                  <a:schemeClr val="bg1"/>
                </a:solidFill>
              </a:rPr>
              <a:t> Summary</a:t>
            </a:r>
          </a:p>
          <a:p>
            <a:r>
              <a:rPr lang="en-GB" b="1" kern="0" dirty="0" smtClean="0"/>
              <a:t>Hospital Conveyance by Location                                                 </a:t>
            </a:r>
            <a:r>
              <a:rPr lang="en-GB" sz="1200" b="1" kern="0" dirty="0" smtClean="0"/>
              <a:t>May 2018</a:t>
            </a:r>
            <a:endParaRPr lang="en-GB" sz="1200" b="1" kern="0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251209" y="1035582"/>
            <a:ext cx="1290082" cy="4613932"/>
          </a:xfrm>
          <a:prstGeom prst="roundRect">
            <a:avLst>
              <a:gd name="adj" fmla="val 7883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This map shows the location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of each ED hospital across London. 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 size of the bubble relates to the comparative hours lost* at that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 smtClean="0"/>
              <a:t>T</a:t>
            </a: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he larger the bubble, the more hours lost at hospital.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lang="en-GB" sz="900" baseline="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9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For example, during the reporting week, </a:t>
            </a:r>
            <a:r>
              <a:rPr lang="en-GB" sz="900" dirty="0" smtClean="0"/>
              <a:t>the highest hours lost were at Northwick Park.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900" dirty="0" smtClean="0"/>
              <a:t>The fewest hours were lost at Queen Elizabeth ll, as the bubble can barely be seen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9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lang="en-GB" sz="700" dirty="0" smtClean="0"/>
              <a:t>* Total time accrued after 15 minutes, for arrival at hospital to patient handover.</a:t>
            </a:r>
            <a:endParaRPr kumimoji="0" lang="en-GB" sz="70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830" y="5756130"/>
            <a:ext cx="252000" cy="422240"/>
            <a:chOff x="345830" y="5535074"/>
            <a:chExt cx="252000" cy="422240"/>
          </a:xfrm>
        </p:grpSpPr>
        <p:sp>
          <p:nvSpPr>
            <p:cNvPr id="8" name="Oval 7"/>
            <p:cNvSpPr/>
            <p:nvPr/>
          </p:nvSpPr>
          <p:spPr bwMode="auto">
            <a:xfrm>
              <a:off x="437000" y="5893690"/>
              <a:ext cx="63624" cy="6362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45830" y="5535074"/>
              <a:ext cx="252000" cy="252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Symbol" pitchFamily="18" charset="2"/>
                <a:buNone/>
                <a:tabLst/>
              </a:pPr>
              <a:endParaRPr kumimoji="0" lang="en-GB" sz="1400" b="0" i="0" u="none" strike="noStrike" cap="none" normalizeH="0" baseline="0" smtClean="0">
                <a:ln>
                  <a:noFill/>
                </a:ln>
                <a:solidFill>
                  <a:srgbClr val="737377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251520" y="5738288"/>
            <a:ext cx="1296144" cy="571032"/>
          </a:xfrm>
          <a:prstGeom prst="roundRect">
            <a:avLst>
              <a:gd name="adj" fmla="val 13617"/>
            </a:avLst>
          </a:prstGeom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smtClean="0">
              <a:ln>
                <a:noFill/>
              </a:ln>
              <a:solidFill>
                <a:srgbClr val="737377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917" y="1035582"/>
            <a:ext cx="7233563" cy="527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0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84235</TotalTime>
  <Words>128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</vt:lpstr>
      <vt:lpstr>London Ambulance Service</vt:lpstr>
      <vt:lpstr>Slide 2</vt:lpstr>
      <vt:lpstr>Slide 3</vt:lpstr>
    </vt:vector>
  </TitlesOfParts>
  <Company>London Ambulance Service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user</cp:lastModifiedBy>
  <cp:revision>3222</cp:revision>
  <cp:lastPrinted>2018-02-15T14:21:09Z</cp:lastPrinted>
  <dcterms:created xsi:type="dcterms:W3CDTF">2007-03-16T18:44:37Z</dcterms:created>
  <dcterms:modified xsi:type="dcterms:W3CDTF">2018-06-07T14:43:08Z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