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79" r:id="rId4"/>
  </p:sldMasterIdLst>
  <p:notesMasterIdLst>
    <p:notesMasterId r:id="rId11"/>
  </p:notesMasterIdLst>
  <p:sldIdLst>
    <p:sldId id="258" r:id="rId5"/>
    <p:sldId id="272" r:id="rId6"/>
    <p:sldId id="273" r:id="rId7"/>
    <p:sldId id="281" r:id="rId8"/>
    <p:sldId id="280" r:id="rId9"/>
    <p:sldId id="27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4" autoAdjust="0"/>
    <p:restoredTop sz="75488" autoAdjust="0"/>
  </p:normalViewPr>
  <p:slideViewPr>
    <p:cSldViewPr showGuides="1">
      <p:cViewPr>
        <p:scale>
          <a:sx n="80" d="100"/>
          <a:sy n="80" d="100"/>
        </p:scale>
        <p:origin x="-2136" y="-1024"/>
      </p:cViewPr>
      <p:guideLst>
        <p:guide orient="horz" pos="17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.Flaherty\Documents\recruitment\1516\MF\14_15_16%20Recruitment%20pipeline_190215v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.Flaherty\Documents\recruitment\1516\MF\14_15_16%20Recruitment%20pipeline_270315v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.Flaherty\Documents\recruitment\1516\MF\14_15_16%20Recruitment%20pipeline_200315v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63196123761215"/>
          <c:y val="0.0477242628935343"/>
          <c:w val="0.895842618783276"/>
          <c:h val="0.726871632702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'Q4perf chart'!$B$1</c:f>
              <c:strCache>
                <c:ptCount val="1"/>
                <c:pt idx="0">
                  <c:v>EAC planned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chart'!$B$2:$B$4</c:f>
              <c:numCache>
                <c:formatCode>General</c:formatCode>
                <c:ptCount val="3"/>
                <c:pt idx="0">
                  <c:v>24.0</c:v>
                </c:pt>
                <c:pt idx="1">
                  <c:v>12.0</c:v>
                </c:pt>
                <c:pt idx="2">
                  <c:v>75.0</c:v>
                </c:pt>
              </c:numCache>
            </c:numRef>
          </c:val>
        </c:ser>
        <c:ser>
          <c:idx val="1"/>
          <c:order val="1"/>
          <c:tx>
            <c:strRef>
              <c:f>'Q4perf chart'!$C$1</c:f>
              <c:strCache>
                <c:ptCount val="1"/>
                <c:pt idx="0">
                  <c:v>EAC actual</c:v>
                </c:pt>
              </c:strCache>
            </c:strRef>
          </c:tx>
          <c:spPr>
            <a:pattFill prst="ltDnDiag">
              <a:fgClr>
                <a:schemeClr val="accent5">
                  <a:lumMod val="50000"/>
                </a:schemeClr>
              </a:fgClr>
              <a:bgClr>
                <a:schemeClr val="bg1"/>
              </a:bgClr>
            </a:patt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chart'!$C$2:$C$4</c:f>
              <c:numCache>
                <c:formatCode>General</c:formatCode>
                <c:ptCount val="3"/>
                <c:pt idx="0">
                  <c:v>15.0</c:v>
                </c:pt>
                <c:pt idx="1">
                  <c:v>11.0</c:v>
                </c:pt>
                <c:pt idx="2">
                  <c:v>52.0</c:v>
                </c:pt>
              </c:numCache>
            </c:numRef>
          </c:val>
        </c:ser>
        <c:ser>
          <c:idx val="2"/>
          <c:order val="2"/>
          <c:tx>
            <c:strRef>
              <c:f>'Q4perf chart'!$D$1</c:f>
              <c:strCache>
                <c:ptCount val="1"/>
                <c:pt idx="0">
                  <c:v>National Paramedics planned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chart'!$D$2:$D$4</c:f>
              <c:numCache>
                <c:formatCode>General</c:formatCode>
                <c:ptCount val="3"/>
                <c:pt idx="0">
                  <c:v>3.0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3"/>
          <c:order val="3"/>
          <c:tx>
            <c:strRef>
              <c:f>'Q4perf chart'!$E$1</c:f>
              <c:strCache>
                <c:ptCount val="1"/>
                <c:pt idx="0">
                  <c:v>National Paramedics actual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bg1"/>
              </a:bgClr>
            </a:pattFill>
          </c:spPr>
          <c:invertIfNegative val="0"/>
          <c:dLbls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chart'!$E$2:$E$4</c:f>
              <c:numCache>
                <c:formatCode>General</c:formatCode>
                <c:ptCount val="3"/>
                <c:pt idx="0">
                  <c:v>5.0</c:v>
                </c:pt>
                <c:pt idx="1">
                  <c:v>0.0</c:v>
                </c:pt>
                <c:pt idx="2">
                  <c:v>8.0</c:v>
                </c:pt>
              </c:numCache>
            </c:numRef>
          </c:val>
        </c:ser>
        <c:ser>
          <c:idx val="4"/>
          <c:order val="4"/>
          <c:tx>
            <c:strRef>
              <c:f>'Q4perf chart'!$F$1</c:f>
              <c:strCache>
                <c:ptCount val="1"/>
                <c:pt idx="0">
                  <c:v>International Paramedics planned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chart'!$F$2:$F$4</c:f>
              <c:numCache>
                <c:formatCode>General</c:formatCode>
                <c:ptCount val="3"/>
                <c:pt idx="0">
                  <c:v>63.0</c:v>
                </c:pt>
                <c:pt idx="1">
                  <c:v>8.0</c:v>
                </c:pt>
                <c:pt idx="2">
                  <c:v>23.0</c:v>
                </c:pt>
              </c:numCache>
            </c:numRef>
          </c:val>
        </c:ser>
        <c:ser>
          <c:idx val="5"/>
          <c:order val="5"/>
          <c:tx>
            <c:strRef>
              <c:f>'Q4perf chart'!$G$1</c:f>
              <c:strCache>
                <c:ptCount val="1"/>
                <c:pt idx="0">
                  <c:v>International Paramedics actual</c:v>
                </c:pt>
              </c:strCache>
            </c:strRef>
          </c:tx>
          <c:spPr>
            <a:pattFill prst="ltDn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chart'!$G$2:$G$4</c:f>
              <c:numCache>
                <c:formatCode>General</c:formatCode>
                <c:ptCount val="3"/>
                <c:pt idx="0">
                  <c:v>42.0</c:v>
                </c:pt>
                <c:pt idx="1">
                  <c:v>19.0</c:v>
                </c:pt>
                <c:pt idx="2">
                  <c:v>37.0</c:v>
                </c:pt>
              </c:numCache>
            </c:numRef>
          </c:val>
        </c:ser>
        <c:ser>
          <c:idx val="6"/>
          <c:order val="6"/>
          <c:tx>
            <c:strRef>
              <c:f>'Q4perf chart'!$H$1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chart'!$H$2:$H$4</c:f>
              <c:numCache>
                <c:formatCode>General</c:formatCode>
                <c:ptCount val="3"/>
              </c:numCache>
            </c:numRef>
          </c:val>
        </c:ser>
        <c:ser>
          <c:idx val="7"/>
          <c:order val="7"/>
          <c:tx>
            <c:strRef>
              <c:f>'Q4perf chart'!$I$1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'Q4perf chart'!$A$2:$A$4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'Q4perf chart'!$I$2:$I$4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7883064"/>
        <c:axId val="-2117902520"/>
      </c:barChart>
      <c:catAx>
        <c:axId val="-211788306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7902520"/>
        <c:crosses val="autoZero"/>
        <c:auto val="1"/>
        <c:lblAlgn val="ctr"/>
        <c:lblOffset val="100"/>
        <c:noMultiLvlLbl val="0"/>
      </c:catAx>
      <c:valAx>
        <c:axId val="-2117902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7883064"/>
        <c:crosses val="autoZero"/>
        <c:crossBetween val="between"/>
      </c:valAx>
    </c:plotArea>
    <c:legend>
      <c:legendPos val="r"/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012761110839809"/>
          <c:y val="0.845707822604649"/>
          <c:w val="0.943388253685843"/>
          <c:h val="0.082997345652150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4758866737756"/>
          <c:y val="0.0477242628935343"/>
          <c:w val="0.9283391877359"/>
          <c:h val="0.806838414326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'Q1perf charts'!$B$1</c:f>
              <c:strCache>
                <c:ptCount val="1"/>
                <c:pt idx="0">
                  <c:v>EAC planned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'Q1perf charts'!$A$2:$A$5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'Q1perf charts'!$B$2:$B$5</c:f>
              <c:numCache>
                <c:formatCode>General</c:formatCode>
                <c:ptCount val="3"/>
                <c:pt idx="0">
                  <c:v>0.0</c:v>
                </c:pt>
                <c:pt idx="1">
                  <c:v>36.0</c:v>
                </c:pt>
                <c:pt idx="2">
                  <c:v>53.0</c:v>
                </c:pt>
              </c:numCache>
            </c:numRef>
          </c:val>
        </c:ser>
        <c:ser>
          <c:idx val="1"/>
          <c:order val="1"/>
          <c:tx>
            <c:strRef>
              <c:f>'Q1perf charts'!$C$1</c:f>
              <c:strCache>
                <c:ptCount val="1"/>
                <c:pt idx="0">
                  <c:v>EAC actual</c:v>
                </c:pt>
              </c:strCache>
            </c:strRef>
          </c:tx>
          <c:spPr>
            <a:pattFill prst="ltDnDiag">
              <a:fgClr>
                <a:schemeClr val="accent5">
                  <a:lumMod val="50000"/>
                </a:schemeClr>
              </a:fgClr>
              <a:bgClr>
                <a:schemeClr val="bg1"/>
              </a:bgClr>
            </a:patt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'Q1perf charts'!$A$2:$A$5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'Q1perf charts'!$C$2:$C$5</c:f>
              <c:numCache>
                <c:formatCode>General</c:formatCode>
                <c:ptCount val="3"/>
                <c:pt idx="0">
                  <c:v>0.0</c:v>
                </c:pt>
                <c:pt idx="1">
                  <c:v>96.0</c:v>
                </c:pt>
                <c:pt idx="2">
                  <c:v>30.0</c:v>
                </c:pt>
              </c:numCache>
            </c:numRef>
          </c:val>
        </c:ser>
        <c:ser>
          <c:idx val="2"/>
          <c:order val="2"/>
          <c:tx>
            <c:strRef>
              <c:f>'Q1perf charts'!$D$1</c:f>
              <c:strCache>
                <c:ptCount val="1"/>
                <c:pt idx="0">
                  <c:v>National Paramedics planned</c:v>
                </c:pt>
              </c:strCache>
            </c:strRef>
          </c:tx>
          <c:invertIfNegative val="0"/>
          <c:cat>
            <c:strRef>
              <c:f>'Q1perf charts'!$A$2:$A$5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'Q1perf charts'!$D$2:$D$5</c:f>
              <c:numCache>
                <c:formatCode>General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3"/>
          <c:order val="3"/>
          <c:tx>
            <c:strRef>
              <c:f>'Q1perf charts'!$E$1</c:f>
              <c:strCache>
                <c:ptCount val="1"/>
                <c:pt idx="0">
                  <c:v>National Paramedics actual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bg1"/>
              </a:bgClr>
            </a:pattFill>
          </c:spPr>
          <c:invertIfNegative val="0"/>
          <c:cat>
            <c:strRef>
              <c:f>'Q1perf charts'!$A$2:$A$5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'Q1perf charts'!$E$2:$E$5</c:f>
              <c:numCache>
                <c:formatCode>General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4"/>
          <c:order val="4"/>
          <c:tx>
            <c:strRef>
              <c:f>'Q1perf charts'!$F$1</c:f>
              <c:strCache>
                <c:ptCount val="1"/>
                <c:pt idx="0">
                  <c:v>International Paramedics planned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'Q1perf charts'!$A$2:$A$5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'Q1perf charts'!$F$2:$F$5</c:f>
              <c:numCache>
                <c:formatCode>General</c:formatCode>
                <c:ptCount val="3"/>
                <c:pt idx="0">
                  <c:v>12.0</c:v>
                </c:pt>
                <c:pt idx="1">
                  <c:v>10.0</c:v>
                </c:pt>
                <c:pt idx="2">
                  <c:v>5.0</c:v>
                </c:pt>
              </c:numCache>
            </c:numRef>
          </c:val>
        </c:ser>
        <c:ser>
          <c:idx val="5"/>
          <c:order val="5"/>
          <c:tx>
            <c:strRef>
              <c:f>'Q1perf charts'!$G$1</c:f>
              <c:strCache>
                <c:ptCount val="1"/>
                <c:pt idx="0">
                  <c:v>International Paramedics actual</c:v>
                </c:pt>
              </c:strCache>
            </c:strRef>
          </c:tx>
          <c:spPr>
            <a:pattFill prst="ltDn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'Q1perf charts'!$A$2:$A$5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'Q1perf charts'!$G$2:$G$5</c:f>
              <c:numCache>
                <c:formatCode>General</c:formatCode>
                <c:ptCount val="3"/>
                <c:pt idx="0">
                  <c:v>10.0</c:v>
                </c:pt>
                <c:pt idx="1">
                  <c:v>20.0</c:v>
                </c:pt>
                <c:pt idx="2">
                  <c:v>7.0</c:v>
                </c:pt>
              </c:numCache>
            </c:numRef>
          </c:val>
        </c:ser>
        <c:ser>
          <c:idx val="6"/>
          <c:order val="6"/>
          <c:tx>
            <c:strRef>
              <c:f>'Q1perf charts'!#REF!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'Q1perf charts'!$A$2:$A$5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'Q1perf charts'!$I$2:$I$4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109896"/>
        <c:axId val="-2131114920"/>
      </c:barChart>
      <c:catAx>
        <c:axId val="-21311098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114920"/>
        <c:crosses val="autoZero"/>
        <c:auto val="1"/>
        <c:lblAlgn val="ctr"/>
        <c:lblOffset val="100"/>
        <c:noMultiLvlLbl val="0"/>
      </c:catAx>
      <c:valAx>
        <c:axId val="-2131114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1109896"/>
        <c:crosses val="autoZero"/>
        <c:crossBetween val="between"/>
      </c:valAx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00993046609138965"/>
          <c:y val="0.904037562078038"/>
          <c:w val="0.9713406891158"/>
          <c:h val="0.0802585649125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6027872158422"/>
          <c:y val="0.0188314179643204"/>
          <c:w val="0.843747604561471"/>
          <c:h val="0.911783522009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cummulative!$A$2</c:f>
              <c:strCache>
                <c:ptCount val="1"/>
                <c:pt idx="0">
                  <c:v>starters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cummulative!$B$1:$G$1</c:f>
              <c:strCache>
                <c:ptCount val="6"/>
                <c:pt idx="0">
                  <c:v>October </c:v>
                </c:pt>
                <c:pt idx="1">
                  <c:v>November 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</c:strCache>
            </c:strRef>
          </c:cat>
          <c:val>
            <c:numRef>
              <c:f>cummulative!$B$2:$G$2</c:f>
              <c:numCache>
                <c:formatCode>General</c:formatCode>
                <c:ptCount val="6"/>
                <c:pt idx="0">
                  <c:v>50.5</c:v>
                </c:pt>
                <c:pt idx="1">
                  <c:v>29.0</c:v>
                </c:pt>
                <c:pt idx="2">
                  <c:v>0.0</c:v>
                </c:pt>
                <c:pt idx="3">
                  <c:v>62.0</c:v>
                </c:pt>
                <c:pt idx="4">
                  <c:v>30.0</c:v>
                </c:pt>
                <c:pt idx="5">
                  <c:v>95.0</c:v>
                </c:pt>
              </c:numCache>
            </c:numRef>
          </c:val>
        </c:ser>
        <c:ser>
          <c:idx val="1"/>
          <c:order val="1"/>
          <c:tx>
            <c:strRef>
              <c:f>cummulative!$A$3</c:f>
              <c:strCache>
                <c:ptCount val="1"/>
                <c:pt idx="0">
                  <c:v>Leavers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cummulative!$B$1:$G$1</c:f>
              <c:strCache>
                <c:ptCount val="6"/>
                <c:pt idx="0">
                  <c:v>October </c:v>
                </c:pt>
                <c:pt idx="1">
                  <c:v>November 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</c:strCache>
            </c:strRef>
          </c:cat>
          <c:val>
            <c:numRef>
              <c:f>cummulative!$B$3:$G$3</c:f>
              <c:numCache>
                <c:formatCode>General</c:formatCode>
                <c:ptCount val="6"/>
                <c:pt idx="0">
                  <c:v>27.0</c:v>
                </c:pt>
                <c:pt idx="1">
                  <c:v>17.0</c:v>
                </c:pt>
                <c:pt idx="2">
                  <c:v>13.0</c:v>
                </c:pt>
                <c:pt idx="3">
                  <c:v>30.0</c:v>
                </c:pt>
                <c:pt idx="4">
                  <c:v>27.0</c:v>
                </c:pt>
                <c:pt idx="5">
                  <c:v>30.0</c:v>
                </c:pt>
              </c:numCache>
            </c:numRef>
          </c:val>
        </c:ser>
        <c:ser>
          <c:idx val="2"/>
          <c:order val="2"/>
          <c:tx>
            <c:strRef>
              <c:f>cummulative!$A$4</c:f>
              <c:strCache>
                <c:ptCount val="1"/>
                <c:pt idx="0">
                  <c:v>net </c:v>
                </c:pt>
              </c:strCache>
            </c:strRef>
          </c:tx>
          <c:invertIfNegative val="0"/>
          <c:cat>
            <c:strRef>
              <c:f>cummulative!$B$1:$G$1</c:f>
              <c:strCache>
                <c:ptCount val="6"/>
                <c:pt idx="0">
                  <c:v>October </c:v>
                </c:pt>
                <c:pt idx="1">
                  <c:v>November 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</c:strCache>
            </c:strRef>
          </c:cat>
          <c:val>
            <c:numRef>
              <c:f>cummulative!$B$4:$G$4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947672"/>
        <c:axId val="-2132958392"/>
      </c:barChart>
      <c:lineChart>
        <c:grouping val="standard"/>
        <c:varyColors val="0"/>
        <c:ser>
          <c:idx val="3"/>
          <c:order val="3"/>
          <c:tx>
            <c:strRef>
              <c:f>cummulative!$A$5</c:f>
              <c:strCache>
                <c:ptCount val="1"/>
                <c:pt idx="0">
                  <c:v>cumulative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cummulative!$B$1:$G$1</c:f>
              <c:strCache>
                <c:ptCount val="6"/>
                <c:pt idx="0">
                  <c:v>October </c:v>
                </c:pt>
                <c:pt idx="1">
                  <c:v>November 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</c:strCache>
            </c:strRef>
          </c:cat>
          <c:val>
            <c:numRef>
              <c:f>cummulative!$B$5:$G$5</c:f>
              <c:numCache>
                <c:formatCode>General</c:formatCode>
                <c:ptCount val="6"/>
                <c:pt idx="0">
                  <c:v>23.5</c:v>
                </c:pt>
                <c:pt idx="1">
                  <c:v>35.5</c:v>
                </c:pt>
                <c:pt idx="2">
                  <c:v>22.5</c:v>
                </c:pt>
                <c:pt idx="3">
                  <c:v>54.5</c:v>
                </c:pt>
                <c:pt idx="4">
                  <c:v>57.5</c:v>
                </c:pt>
                <c:pt idx="5">
                  <c:v>122.5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947672"/>
        <c:axId val="-2132958392"/>
      </c:lineChart>
      <c:catAx>
        <c:axId val="-21329476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958392"/>
        <c:crosses val="autoZero"/>
        <c:auto val="1"/>
        <c:lblAlgn val="ctr"/>
        <c:lblOffset val="100"/>
        <c:noMultiLvlLbl val="0"/>
      </c:catAx>
      <c:valAx>
        <c:axId val="-2132958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2947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628926935524"/>
          <c:y val="0.621167180660628"/>
          <c:w val="0.0933710730644765"/>
          <c:h val="0.15194521097811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C7BD0-D3C6-4B42-B09B-CD7C2FF5C8A2}" type="datetimeFigureOut">
              <a:rPr lang="en-GB" smtClean="0"/>
              <a:t>13/04/15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AF9F8-151D-4439-9F6E-8E997380A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8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AF9F8-151D-4439-9F6E-8E997380A7C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31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AF9F8-151D-4439-9F6E-8E997380A7CC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3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AF9F8-151D-4439-9F6E-8E997380A7CC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3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C7AB-CF52-4AFC-BDB5-1A9446F72ECB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9797-40E8-43E5-A757-48C323C99B3B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0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681C-05B2-4C7F-B41F-55E88A24F5D0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60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97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318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8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12FCD8-1CDB-41B7-AC93-6CFD540887FD}" type="datetime1">
              <a:rPr lang="en-US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  <a:prstGeom prst="rect">
            <a:avLst/>
          </a:prstGeom>
        </p:spPr>
        <p:txBody>
          <a:bodyPr/>
          <a:lstStyle>
            <a:lvl1pPr>
              <a:defRPr sz="8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98F4-14C1-4EC7-9C77-004DF4A06E5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5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18D77D-AE29-4F89-BA80-AEB86FF94166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9510-1F4D-48A8-B4D0-5F3FBCC706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40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C7560-E1C7-4B11-86DF-432A54DD6138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D6F5E-D5C0-4941-89A9-3193FF7CF10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3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3FA0BC-671C-400A-9D60-8BD12F6FE1A8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43A5C-B2B8-4037-930A-8357DCEF4A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8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3F617A-8AF2-468C-87A1-3BB7B3705169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24D4-36FF-4978-933F-E79EFDB9549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81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DBC999-AC6E-45D0-9714-C9B542817827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0974-7D2E-4E7E-B547-43B817316F9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95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71C683-1CAE-45A4-B0BF-BA773D43ED8B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B409-18D8-4F99-B9A1-410EBDAB11E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5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87FD-D0CF-4D6B-92C1-E896FFC1D8BC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09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17A52-90C0-45A0-8288-043D646FD11D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E5CBD-984A-4691-9C1C-801DF76572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4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4DB2A-4429-44E6-AC4F-32D45DDE3980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5ACB8-7FB4-4BD8-80C0-BA5F00FD87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72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44E3EC-DD39-4528-9FF2-6276D0C38FFE}" type="datetime1">
              <a:rPr lang="en-US" sz="2400" smtClean="0">
                <a:solidFill>
                  <a:srgbClr val="000000"/>
                </a:solidFill>
                <a:ea typeface="MS PGothic" pitchFamily="34" charset="-128"/>
              </a:rPr>
              <a:t>13/04/15</a:t>
            </a:fld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7DB7-2FA3-45D7-AAF5-02B65F1B2CC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87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AS Badge logotype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144780"/>
            <a:ext cx="8408988" cy="12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2209800"/>
            <a:ext cx="8382000" cy="1143000"/>
          </a:xfrm>
        </p:spPr>
        <p:txBody>
          <a:bodyPr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382000" cy="1295400"/>
          </a:xfrm>
        </p:spPr>
        <p:txBody>
          <a:bodyPr/>
          <a:lstStyle>
            <a:lvl1pPr marL="0" indent="0"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61624" y="6595834"/>
            <a:ext cx="2021337" cy="279318"/>
          </a:xfrm>
        </p:spPr>
        <p:txBody>
          <a:bodyPr/>
          <a:lstStyle>
            <a:lvl1pPr algn="ctr">
              <a:defRPr sz="800" smtClean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04448" y="6573892"/>
            <a:ext cx="431800" cy="308610"/>
          </a:xfrm>
        </p:spPr>
        <p:txBody>
          <a:bodyPr/>
          <a:lstStyle>
            <a:lvl1pPr>
              <a:defRPr/>
            </a:lvl1pPr>
          </a:lstStyle>
          <a:p>
            <a:fld id="{F4DC5FE2-0813-A540-81DA-A9B02AF1D89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43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l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6E790D-1350-CA49-9399-4ACF1256305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37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s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 Greater London Skyline v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06"/>
          <a:stretch/>
        </p:blipFill>
        <p:spPr>
          <a:xfrm>
            <a:off x="0" y="4778704"/>
            <a:ext cx="9144000" cy="210668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B1451-22BC-8C4F-AC82-7E523BB871FA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191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20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as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B1451-22BC-8C4F-AC82-7E523BB871FA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5" name="Picture 4" descr="PPT Greater London Skyline v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06"/>
          <a:stretch/>
        </p:blipFill>
        <p:spPr>
          <a:xfrm>
            <a:off x="0" y="4778707"/>
            <a:ext cx="9144000" cy="21066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191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07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522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9"/>
            <a:ext cx="8713788" cy="75247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114800" cy="4191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114800" cy="4191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7ACBCD-7269-F041-8C7B-8D53587BCD2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88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12CC-EB71-4D5F-82D4-80B592AA02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3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9EEB-04B5-46FE-A752-CF5F4A0DAFFE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40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DE5-4335-4623-B9CA-F901C2344E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08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537C-510C-4216-A25A-6F29597DD7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35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8901-2DDE-4618-A80A-3F355381B1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526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6745-8353-4768-BA6A-B0603FB879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84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B58-0FFA-46E4-998E-5EBA0CA6C6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49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F8C-5D1E-46B5-8C99-15F50AF9CD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170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25BC-5FEB-4FC5-BDF8-30D913BDF6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864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CC80-C6F1-4E3B-A20E-232FD36F7D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534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AA86-A012-4438-8A21-3502E99CF4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573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856-5A56-4168-BD6A-94AD9B7DB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6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0ED0-408D-46AE-942E-5D24975FB7DA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F58-41D3-4730-87F4-C016A01B066D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3050-F29A-4445-AFA7-2F04785A445E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9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35A27-FD0F-40EB-9947-5F9F382A1664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6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2FF7-4ABE-4C6E-AF3E-DE7643C741CE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2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2A6A-D5B2-4D42-9321-C867A5098897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9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theme" Target="../theme/theme3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F786-978F-482A-8D50-86AC7D2CD782}" type="datetime1">
              <a:rPr lang="en-US" smtClean="0"/>
              <a:t>13/04/15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B2F3-E2C3-4593-85D7-A50929A27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6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35B03B-D226-4AA2-938F-4B85750A8F2E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2052" name="Picture 6" descr="LAScrestlogoMAC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60350"/>
            <a:ext cx="338455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5435600" y="260350"/>
            <a:ext cx="504825" cy="720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309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16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Greater London Skyline v1.jp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2" r="23803"/>
          <a:stretch/>
        </p:blipFill>
        <p:spPr>
          <a:xfrm>
            <a:off x="0" y="4778704"/>
            <a:ext cx="9144000" cy="210668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304800" y="1905000"/>
            <a:ext cx="838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50825" y="0"/>
            <a:ext cx="8713788" cy="166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900115" y="6539869"/>
            <a:ext cx="2015703" cy="30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ctr">
              <a:defRPr sz="800" smtClean="0">
                <a:solidFill>
                  <a:srgbClr val="FFFFFF"/>
                </a:solidFill>
                <a:latin typeface="Arial"/>
                <a:ea typeface="Geneva" charset="0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8604250" y="6539867"/>
            <a:ext cx="431800" cy="30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CB1451-22BC-8C4F-AC82-7E523BB871FA}" type="slidenum">
              <a:rPr lang="en-GB">
                <a:solidFill>
                  <a:srgbClr val="FFFFFF"/>
                </a:solidFill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FFFFF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9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+mj-lt"/>
          <a:ea typeface="ＭＳ Ｐゴシック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5pPr>
      <a:lvl6pPr marL="457127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6pPr>
      <a:lvl7pPr marL="914254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7pPr>
      <a:lvl8pPr marL="1371381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8pPr>
      <a:lvl9pPr marL="1828508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72C6"/>
          </a:solidFill>
          <a:latin typeface="+mn-lt"/>
          <a:ea typeface="ＭＳ Ｐゴシック" charset="0"/>
          <a:cs typeface="Geneva" charset="0"/>
        </a:defRPr>
      </a:lvl1pPr>
      <a:lvl2pPr marL="742831" indent="-285705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0072C6"/>
          </a:solidFill>
          <a:latin typeface="+mn-lt"/>
          <a:ea typeface="+mn-ea"/>
          <a:cs typeface="Geneva" charset="0"/>
        </a:defRPr>
      </a:lvl2pPr>
      <a:lvl3pPr marL="1142818" indent="-2285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2C6"/>
          </a:solidFill>
          <a:latin typeface="+mn-lt"/>
          <a:ea typeface="+mn-ea"/>
          <a:cs typeface="Geneva" charset="0"/>
        </a:defRPr>
      </a:lvl3pPr>
      <a:lvl4pPr marL="1599945" indent="-228563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72C6"/>
          </a:solidFill>
          <a:latin typeface="+mn-lt"/>
          <a:ea typeface="+mn-ea"/>
          <a:cs typeface="Geneva" charset="0"/>
        </a:defRPr>
      </a:lvl4pPr>
      <a:lvl5pPr marL="2057071" indent="-228563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72C6"/>
          </a:solidFill>
          <a:latin typeface="+mn-lt"/>
          <a:ea typeface="+mn-ea"/>
          <a:cs typeface="Geneva" charset="0"/>
        </a:defRPr>
      </a:lvl5pPr>
      <a:lvl6pPr marL="2514198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326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8452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5579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857F7-FE23-44B1-9E3F-7579E99B05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13/04/15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B2F3-E2C3-4593-85D7-A50929A27A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8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Calibri" pitchFamily="34" charset="0"/>
              </a:rPr>
              <a:t>Recruitment Progress</a:t>
            </a:r>
            <a:r>
              <a:rPr lang="en-GB" sz="2800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GB" sz="2800" dirty="0">
                <a:solidFill>
                  <a:srgbClr val="002060"/>
                </a:solidFill>
                <a:latin typeface="Calibri" pitchFamily="34" charset="0"/>
              </a:rPr>
            </a:br>
            <a:endParaRPr lang="en-GB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3861792"/>
            <a:ext cx="8382000" cy="1295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  <a:r>
              <a:rPr lang="en-GB" sz="2400" baseline="30000" dirty="0" smtClean="0">
                <a:solidFill>
                  <a:srgbClr val="002060"/>
                </a:solidFill>
                <a:latin typeface="Calibri" pitchFamily="34" charset="0"/>
              </a:rPr>
              <a:t>nd</a:t>
            </a: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</a:rPr>
              <a:t> April 2015</a:t>
            </a:r>
            <a:endParaRPr lang="en-GB" sz="24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5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519" y="1017304"/>
            <a:ext cx="874196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</a:rPr>
              <a:t>National Paramedics</a:t>
            </a:r>
          </a:p>
          <a:p>
            <a:pPr marL="285750" indent="-285750">
              <a:buFont typeface="Arial" pitchFamily="34" charset="0"/>
              <a:buChar char="•"/>
              <a:tabLst>
                <a:tab pos="7529513" algn="l"/>
              </a:tabLst>
            </a:pPr>
            <a:r>
              <a:rPr lang="en-GB" sz="1200" dirty="0" smtClean="0">
                <a:solidFill>
                  <a:prstClr val="black"/>
                </a:solidFill>
              </a:rPr>
              <a:t>All national paramedics for 14/15 have now joined the service.  The final figure reduced from 10 to 7</a:t>
            </a:r>
          </a:p>
          <a:p>
            <a:pPr marL="285750" indent="-285750">
              <a:buFont typeface="Arial" pitchFamily="34" charset="0"/>
              <a:buChar char="•"/>
              <a:tabLst>
                <a:tab pos="7529513" algn="l"/>
              </a:tabLst>
            </a:pPr>
            <a:r>
              <a:rPr lang="en-GB" sz="1200" dirty="0">
                <a:solidFill>
                  <a:prstClr val="black"/>
                </a:solidFill>
              </a:rPr>
              <a:t>We have recently conducted an assessment centre in Ireland for qualified </a:t>
            </a:r>
            <a:r>
              <a:rPr lang="en-GB" sz="1200" dirty="0" smtClean="0">
                <a:solidFill>
                  <a:prstClr val="black"/>
                </a:solidFill>
              </a:rPr>
              <a:t>Paramedics and </a:t>
            </a:r>
            <a:r>
              <a:rPr lang="en-GB" sz="1200" dirty="0">
                <a:solidFill>
                  <a:prstClr val="black"/>
                </a:solidFill>
              </a:rPr>
              <a:t>have made 9 offers; </a:t>
            </a:r>
            <a:r>
              <a:rPr lang="en-GB" sz="1200" dirty="0" smtClean="0">
                <a:solidFill>
                  <a:prstClr val="black"/>
                </a:solidFill>
              </a:rPr>
              <a:t> 4 candidates have confirmed their ability to start with LAS  in April.  The remaining 5 are anticipated to start training in either May or June; these will not be reflected in our figures until they have confirmed their start dates.</a:t>
            </a:r>
          </a:p>
          <a:p>
            <a:pPr marL="285750" indent="-285750">
              <a:buFont typeface="Arial" pitchFamily="34" charset="0"/>
              <a:buChar char="•"/>
              <a:tabLst>
                <a:tab pos="7529513" algn="l"/>
              </a:tabLst>
            </a:pPr>
            <a:endParaRPr lang="en-GB" sz="1200" dirty="0" smtClean="0">
              <a:solidFill>
                <a:prstClr val="black"/>
              </a:solidFill>
            </a:endParaRPr>
          </a:p>
          <a:p>
            <a:r>
              <a:rPr lang="en-GB" sz="1200" b="1" dirty="0" smtClean="0">
                <a:solidFill>
                  <a:prstClr val="black"/>
                </a:solidFill>
              </a:rPr>
              <a:t>TEACs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All 77 TEACs  (trainee emergency ambulance crew) are currently in training and will join the service between January and March 2015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/>
              <a:t>15 </a:t>
            </a:r>
            <a:r>
              <a:rPr lang="en-GB" sz="1200" dirty="0" smtClean="0"/>
              <a:t>of the 77 TEACs joined </a:t>
            </a:r>
            <a:r>
              <a:rPr lang="en-GB" sz="1200" dirty="0"/>
              <a:t>operations on </a:t>
            </a:r>
            <a:r>
              <a:rPr lang="en-GB" sz="1200" dirty="0" smtClean="0"/>
              <a:t>19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January 2015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11 of the 77 TEACs went into supervision on Monday 9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February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20 of the 77 TEACs went into </a:t>
            </a:r>
            <a:r>
              <a:rPr lang="en-GB" sz="1200" dirty="0"/>
              <a:t>supervision on </a:t>
            </a:r>
            <a:r>
              <a:rPr lang="en-GB" sz="1200" dirty="0" smtClean="0"/>
              <a:t>Monday 2</a:t>
            </a:r>
            <a:r>
              <a:rPr lang="en-GB" sz="1200" baseline="30000" dirty="0" smtClean="0"/>
              <a:t>nd</a:t>
            </a:r>
            <a:r>
              <a:rPr lang="en-GB" sz="1200" dirty="0" smtClean="0"/>
              <a:t> March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/>
              <a:t>8</a:t>
            </a:r>
            <a:r>
              <a:rPr lang="en-GB" sz="1200" dirty="0" smtClean="0"/>
              <a:t> </a:t>
            </a:r>
            <a:r>
              <a:rPr lang="en-GB" sz="1200" dirty="0"/>
              <a:t>of the 77 </a:t>
            </a:r>
            <a:r>
              <a:rPr lang="en-GB" sz="1200" dirty="0" smtClean="0"/>
              <a:t>TEACs </a:t>
            </a:r>
            <a:r>
              <a:rPr lang="en-GB" sz="1200" dirty="0"/>
              <a:t>went into supervision on Monday </a:t>
            </a:r>
            <a:r>
              <a:rPr lang="en-GB" sz="1200" dirty="0" smtClean="0"/>
              <a:t>9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March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The remaining 23 went </a:t>
            </a:r>
            <a:r>
              <a:rPr lang="en-GB" sz="1200" dirty="0"/>
              <a:t>i</a:t>
            </a:r>
            <a:r>
              <a:rPr lang="en-GB" sz="1200" dirty="0" smtClean="0"/>
              <a:t>nto supervision on Monday 23</a:t>
            </a:r>
            <a:r>
              <a:rPr lang="en-GB" sz="1200" baseline="30000" dirty="0" smtClean="0"/>
              <a:t>rd</a:t>
            </a:r>
            <a:r>
              <a:rPr lang="en-GB" sz="1200" dirty="0" smtClean="0"/>
              <a:t> March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The current TEAC recruitment drive has resulted in</a:t>
            </a:r>
            <a:r>
              <a:rPr lang="en-US" sz="1200" dirty="0" smtClean="0"/>
              <a:t>;</a:t>
            </a:r>
          </a:p>
          <a:p>
            <a:pPr marL="742950" lvl="1" indent="-285750">
              <a:buFont typeface="Calibri" pitchFamily="34" charset="0"/>
              <a:buChar char="₋"/>
            </a:pPr>
            <a:r>
              <a:rPr lang="en-US" sz="1200" dirty="0" smtClean="0"/>
              <a:t>63 offers accepted and candidates booked on to courses</a:t>
            </a:r>
          </a:p>
          <a:p>
            <a:pPr marL="742950" lvl="1" indent="-285750">
              <a:buFont typeface="Calibri" pitchFamily="34" charset="0"/>
              <a:buChar char="₋"/>
            </a:pPr>
            <a:r>
              <a:rPr lang="en-US" sz="1200" dirty="0" smtClean="0"/>
              <a:t>We have a further 94 candidates who have accepted offers and we are negotiating their start dates subject to C1 driving and references</a:t>
            </a:r>
          </a:p>
          <a:p>
            <a:pPr marL="742950" lvl="1" indent="-285750">
              <a:buFont typeface="Calibri" pitchFamily="34" charset="0"/>
              <a:buChar char="₋"/>
            </a:pPr>
            <a:r>
              <a:rPr lang="en-US" sz="1200" dirty="0" smtClean="0">
                <a:solidFill>
                  <a:prstClr val="black"/>
                </a:solidFill>
              </a:rPr>
              <a:t>102 interviews are in the process of being booked</a:t>
            </a:r>
          </a:p>
          <a:p>
            <a:pPr marL="742950" lvl="1" indent="-285750">
              <a:buFont typeface="Calibri" pitchFamily="34" charset="0"/>
              <a:buChar char="₋"/>
            </a:pPr>
            <a:r>
              <a:rPr lang="en-US" sz="1200" dirty="0" smtClean="0">
                <a:solidFill>
                  <a:prstClr val="black"/>
                </a:solidFill>
              </a:rPr>
              <a:t>89  awaiting assessment are booked (if successful these candidates will then be interviewed)</a:t>
            </a:r>
          </a:p>
          <a:p>
            <a:pPr marL="742950" lvl="1" indent="-285750">
              <a:buFont typeface="Calibri" pitchFamily="34" charset="0"/>
              <a:buChar char="₋"/>
            </a:pPr>
            <a:r>
              <a:rPr lang="en-US" sz="1200" dirty="0" smtClean="0"/>
              <a:t>136 applications are being screened</a:t>
            </a:r>
            <a:endParaRPr lang="en-GB" sz="1200" dirty="0" smtClean="0">
              <a:solidFill>
                <a:prstClr val="black"/>
              </a:solidFill>
            </a:endParaRPr>
          </a:p>
          <a:p>
            <a:pPr marL="742950" lvl="1" indent="-285750">
              <a:buFont typeface="Calibri" pitchFamily="34" charset="0"/>
              <a:buChar char="₋"/>
            </a:pPr>
            <a:endParaRPr lang="en-GB" sz="1200" dirty="0"/>
          </a:p>
          <a:p>
            <a:r>
              <a:rPr lang="en-GB" sz="1200" b="1" dirty="0" smtClean="0">
                <a:solidFill>
                  <a:prstClr val="black"/>
                </a:solidFill>
              </a:rPr>
              <a:t>International Paramedics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We have now completed our 15/16 international </a:t>
            </a:r>
            <a:r>
              <a:rPr lang="en-GB" sz="1200" dirty="0"/>
              <a:t>recruitment </a:t>
            </a:r>
            <a:r>
              <a:rPr lang="en-GB" sz="1200" dirty="0" smtClean="0"/>
              <a:t>drive and we </a:t>
            </a:r>
            <a:r>
              <a:rPr lang="en-GB" sz="1200" dirty="0"/>
              <a:t>have made a total of </a:t>
            </a:r>
            <a:r>
              <a:rPr lang="en-GB" sz="1200" dirty="0" smtClean="0"/>
              <a:t>225 </a:t>
            </a:r>
            <a:r>
              <a:rPr lang="en-GB" sz="1200" dirty="0"/>
              <a:t>offers of </a:t>
            </a:r>
            <a:r>
              <a:rPr lang="en-GB" sz="1200" dirty="0" smtClean="0"/>
              <a:t>employment</a:t>
            </a:r>
          </a:p>
          <a:p>
            <a:pPr marL="285750" indent="-285750" fontAlgn="t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All  97 international candidates for 14/15 Q4 have now started:</a:t>
            </a:r>
          </a:p>
          <a:p>
            <a:pPr marL="742950" lvl="1" indent="-285750" fontAlgn="t">
              <a:buFont typeface="Calibri" pitchFamily="34" charset="0"/>
              <a:buChar char="₋"/>
            </a:pPr>
            <a:r>
              <a:rPr lang="en-GB" sz="1200" dirty="0" smtClean="0">
                <a:solidFill>
                  <a:prstClr val="black"/>
                </a:solidFill>
              </a:rPr>
              <a:t>10 started training on </a:t>
            </a:r>
            <a:r>
              <a:rPr lang="en-GB" sz="1200" dirty="0">
                <a:solidFill>
                  <a:prstClr val="black"/>
                </a:solidFill>
              </a:rPr>
              <a:t>5</a:t>
            </a:r>
            <a:r>
              <a:rPr lang="en-GB" sz="1200" baseline="30000" dirty="0">
                <a:solidFill>
                  <a:prstClr val="black"/>
                </a:solidFill>
              </a:rPr>
              <a:t>th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r>
              <a:rPr lang="en-GB" sz="1200" dirty="0" smtClean="0">
                <a:solidFill>
                  <a:prstClr val="black"/>
                </a:solidFill>
              </a:rPr>
              <a:t>January</a:t>
            </a:r>
          </a:p>
          <a:p>
            <a:pPr marL="742950" lvl="1" indent="-285750" fontAlgn="t">
              <a:buFont typeface="Calibri" pitchFamily="34" charset="0"/>
              <a:buChar char="₋"/>
            </a:pPr>
            <a:r>
              <a:rPr lang="en-GB" sz="1200" dirty="0" smtClean="0">
                <a:solidFill>
                  <a:prstClr val="black"/>
                </a:solidFill>
              </a:rPr>
              <a:t>32 started training on the 26 January</a:t>
            </a:r>
          </a:p>
          <a:p>
            <a:pPr marL="742950" lvl="1" indent="-285750" fontAlgn="t">
              <a:buFont typeface="Calibri" pitchFamily="34" charset="0"/>
              <a:buChar char="₋"/>
            </a:pPr>
            <a:r>
              <a:rPr lang="en-GB" sz="1200" dirty="0" smtClean="0">
                <a:solidFill>
                  <a:prstClr val="black"/>
                </a:solidFill>
              </a:rPr>
              <a:t>19 started training on the 9</a:t>
            </a:r>
            <a:r>
              <a:rPr lang="en-GB" sz="1200" baseline="30000" dirty="0" smtClean="0">
                <a:solidFill>
                  <a:prstClr val="black"/>
                </a:solidFill>
              </a:rPr>
              <a:t>th</a:t>
            </a:r>
            <a:r>
              <a:rPr lang="en-GB" sz="1200" dirty="0" smtClean="0">
                <a:solidFill>
                  <a:prstClr val="black"/>
                </a:solidFill>
              </a:rPr>
              <a:t> February </a:t>
            </a:r>
          </a:p>
          <a:p>
            <a:pPr marL="742950" lvl="1" indent="-285750" fontAlgn="t">
              <a:buFont typeface="Calibri" pitchFamily="34" charset="0"/>
              <a:buChar char="₋"/>
            </a:pPr>
            <a:r>
              <a:rPr lang="en-GB" sz="1200" dirty="0" smtClean="0">
                <a:solidFill>
                  <a:prstClr val="black"/>
                </a:solidFill>
              </a:rPr>
              <a:t>36 started training on the 2</a:t>
            </a:r>
            <a:r>
              <a:rPr lang="en-GB" sz="1200" baseline="30000" dirty="0" smtClean="0">
                <a:solidFill>
                  <a:prstClr val="black"/>
                </a:solidFill>
              </a:rPr>
              <a:t>nd</a:t>
            </a:r>
            <a:r>
              <a:rPr lang="en-GB" sz="1200" dirty="0" smtClean="0">
                <a:solidFill>
                  <a:prstClr val="black"/>
                </a:solidFill>
              </a:rPr>
              <a:t> March </a:t>
            </a:r>
          </a:p>
          <a:p>
            <a:pPr marL="285750" indent="-285750" fontAlgn="t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We are continuing to work with the HCPC, to discuss 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r>
              <a:rPr lang="en-GB" sz="1200" dirty="0" smtClean="0">
                <a:solidFill>
                  <a:prstClr val="black"/>
                </a:solidFill>
              </a:rPr>
              <a:t>outstanding registrations, and resolve issues encountered with registration process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07504" y="418877"/>
            <a:ext cx="784887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dirty="0" smtClean="0">
                <a:solidFill>
                  <a:srgbClr val="1F497D"/>
                </a:solidFill>
              </a:rPr>
              <a:t>Recruitment Summary</a:t>
            </a:r>
            <a:endParaRPr lang="en-US" sz="4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0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377914"/>
              </p:ext>
            </p:extLst>
          </p:nvPr>
        </p:nvGraphicFramePr>
        <p:xfrm>
          <a:off x="23565" y="1946393"/>
          <a:ext cx="9260326" cy="516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511" y="620688"/>
            <a:ext cx="899348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>
                <a:solidFill>
                  <a:prstClr val="black"/>
                </a:solidFill>
              </a:rPr>
              <a:t>Summary</a:t>
            </a:r>
          </a:p>
          <a:p>
            <a:r>
              <a:rPr lang="en-GB" sz="1200" b="1" dirty="0" smtClean="0">
                <a:solidFill>
                  <a:prstClr val="black"/>
                </a:solidFill>
              </a:rPr>
              <a:t>186 staff</a:t>
            </a:r>
            <a:r>
              <a:rPr lang="en-GB" sz="1200" dirty="0" smtClean="0">
                <a:solidFill>
                  <a:prstClr val="black"/>
                </a:solidFill>
              </a:rPr>
              <a:t> joined our service in Q4 and have illustrated the final position for these starters below. </a:t>
            </a:r>
            <a:r>
              <a:rPr lang="en-GB" sz="1200" dirty="0" smtClean="0"/>
              <a:t>The </a:t>
            </a:r>
            <a:r>
              <a:rPr lang="en-GB" sz="1200" dirty="0" smtClean="0">
                <a:solidFill>
                  <a:prstClr val="black"/>
                </a:solidFill>
              </a:rPr>
              <a:t>total international candidates wishing to start in Q4  has reduced from 105 to 97 against a target of 94 </a:t>
            </a:r>
            <a:r>
              <a:rPr lang="en-GB" sz="1200" dirty="0" err="1" smtClean="0">
                <a:solidFill>
                  <a:prstClr val="black"/>
                </a:solidFill>
              </a:rPr>
              <a:t>wte</a:t>
            </a:r>
            <a:r>
              <a:rPr lang="en-GB" sz="1200" dirty="0" smtClean="0">
                <a:solidFill>
                  <a:prstClr val="black"/>
                </a:solidFill>
              </a:rPr>
              <a:t>. </a:t>
            </a:r>
            <a:r>
              <a:rPr lang="en-GB" sz="1400" dirty="0" smtClean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07504" y="-27384"/>
            <a:ext cx="784887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dirty="0" smtClean="0">
                <a:solidFill>
                  <a:srgbClr val="1F497D"/>
                </a:solidFill>
              </a:rPr>
              <a:t>Recruitment performance against plan: 14/15 Q4</a:t>
            </a:r>
            <a:endParaRPr lang="en-US" sz="4000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259131" y="4060062"/>
            <a:ext cx="986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prstClr val="black"/>
                </a:solidFill>
              </a:rPr>
              <a:t>W</a:t>
            </a:r>
            <a:r>
              <a:rPr lang="en-GB" sz="1050" dirty="0" smtClean="0">
                <a:solidFill>
                  <a:prstClr val="black"/>
                </a:solidFill>
              </a:rPr>
              <a:t>TES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4074" y="1919154"/>
            <a:ext cx="3859430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January plan: 90 wte        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January actual: 62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Difference: planning assumption on international paramedics through incentivisation; some EACs not completing training, national paramedics wishing to start training in March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6435" y="3339569"/>
            <a:ext cx="2232248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February plan: 20 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       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February actual: 30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Difference: planning assumption on international paramedics through incentivisation; 1 EAC not completing training, internationals withdrawing and deferring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1628800"/>
            <a:ext cx="2088231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March plan: 93 wte        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March actual: 94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Difference: planning assumption on international paramedics through incentivisation; some EACs not completing </a:t>
            </a:r>
            <a:r>
              <a:rPr lang="en-GB" sz="1000" dirty="0">
                <a:solidFill>
                  <a:prstClr val="black"/>
                </a:solidFill>
              </a:rPr>
              <a:t>training, national </a:t>
            </a:r>
            <a:r>
              <a:rPr lang="en-GB" sz="1000" dirty="0" smtClean="0">
                <a:solidFill>
                  <a:prstClr val="black"/>
                </a:solidFill>
              </a:rPr>
              <a:t>paramedics </a:t>
            </a:r>
            <a:r>
              <a:rPr lang="en-GB" sz="1000" dirty="0">
                <a:solidFill>
                  <a:prstClr val="black"/>
                </a:solidFill>
              </a:rPr>
              <a:t>wishing to start training in </a:t>
            </a:r>
            <a:r>
              <a:rPr lang="en-GB" sz="1000" dirty="0" smtClean="0">
                <a:solidFill>
                  <a:prstClr val="black"/>
                </a:solidFill>
              </a:rPr>
              <a:t>March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547" y="5217692"/>
            <a:ext cx="240217" cy="71032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>
            <a:stCxn id="4" idx="0"/>
            <a:endCxn id="8" idx="2"/>
          </p:cNvCxnSpPr>
          <p:nvPr/>
        </p:nvCxnSpPr>
        <p:spPr>
          <a:xfrm flipV="1">
            <a:off x="1099656" y="4341685"/>
            <a:ext cx="223858" cy="8760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2514" y="3901992"/>
            <a:ext cx="822000" cy="4396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Candidates have started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3729" y="3994431"/>
            <a:ext cx="304594" cy="194421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6" name="Straight Connector 15"/>
          <p:cNvCxnSpPr>
            <a:stCxn id="14" idx="3"/>
            <a:endCxn id="17" idx="2"/>
          </p:cNvCxnSpPr>
          <p:nvPr/>
        </p:nvCxnSpPr>
        <p:spPr>
          <a:xfrm flipV="1">
            <a:off x="2428323" y="3443683"/>
            <a:ext cx="504056" cy="15228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28323" y="3003990"/>
            <a:ext cx="1008112" cy="4396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All candidates have started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24220" y="5421475"/>
            <a:ext cx="313751" cy="506540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64011" y="5685032"/>
            <a:ext cx="271685" cy="26355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81376" y="5091127"/>
            <a:ext cx="292892" cy="836888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7" name="Straight Connector 26"/>
          <p:cNvCxnSpPr>
            <a:stCxn id="29" idx="0"/>
          </p:cNvCxnSpPr>
          <p:nvPr/>
        </p:nvCxnSpPr>
        <p:spPr>
          <a:xfrm flipH="1" flipV="1">
            <a:off x="1435834" y="4358696"/>
            <a:ext cx="264020" cy="13263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4" idx="2"/>
          </p:cNvCxnSpPr>
          <p:nvPr/>
        </p:nvCxnSpPr>
        <p:spPr>
          <a:xfrm flipV="1">
            <a:off x="4881376" y="4811960"/>
            <a:ext cx="585784" cy="5583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35112" y="4581128"/>
            <a:ext cx="86409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19 started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57452" y="4253954"/>
            <a:ext cx="280800" cy="1694637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36477" y="4782857"/>
            <a:ext cx="366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30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96730" y="3573016"/>
            <a:ext cx="245229" cy="23755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83419" y="4725144"/>
            <a:ext cx="366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42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>
            <a:endCxn id="39" idx="2"/>
          </p:cNvCxnSpPr>
          <p:nvPr/>
        </p:nvCxnSpPr>
        <p:spPr>
          <a:xfrm flipV="1">
            <a:off x="6801998" y="3227784"/>
            <a:ext cx="483950" cy="10261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76256" y="2996952"/>
            <a:ext cx="81938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51 started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7938252" y="3901992"/>
            <a:ext cx="306156" cy="6071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092280" y="5656152"/>
            <a:ext cx="222943" cy="2462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7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90856" y="5656151"/>
            <a:ext cx="272332" cy="29243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2" name="Straight Connector 61"/>
          <p:cNvCxnSpPr>
            <a:endCxn id="63" idx="2"/>
          </p:cNvCxnSpPr>
          <p:nvPr/>
        </p:nvCxnSpPr>
        <p:spPr>
          <a:xfrm flipV="1">
            <a:off x="3887844" y="5099992"/>
            <a:ext cx="292892" cy="381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748688" y="4869160"/>
            <a:ext cx="86409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11 started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84368" y="3702224"/>
            <a:ext cx="86409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36 started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11356" y="3573016"/>
            <a:ext cx="248794" cy="2376264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>
            <a:endCxn id="48" idx="2"/>
          </p:cNvCxnSpPr>
          <p:nvPr/>
        </p:nvCxnSpPr>
        <p:spPr>
          <a:xfrm flipH="1" flipV="1">
            <a:off x="7046782" y="5457068"/>
            <a:ext cx="180240" cy="3221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60150" y="5087736"/>
            <a:ext cx="57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7 started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1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7733434" y="5670773"/>
            <a:ext cx="288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4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446621"/>
              </p:ext>
            </p:extLst>
          </p:nvPr>
        </p:nvGraphicFramePr>
        <p:xfrm>
          <a:off x="611282" y="2041673"/>
          <a:ext cx="8137181" cy="44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511" y="764704"/>
            <a:ext cx="899348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>
                <a:solidFill>
                  <a:prstClr val="black"/>
                </a:solidFill>
              </a:rPr>
              <a:t>Summary</a:t>
            </a:r>
          </a:p>
          <a:p>
            <a:r>
              <a:rPr lang="en-GB" sz="1200" dirty="0" smtClean="0">
                <a:solidFill>
                  <a:prstClr val="black"/>
                </a:solidFill>
              </a:rPr>
              <a:t>We are currently expecting </a:t>
            </a:r>
            <a:r>
              <a:rPr lang="en-GB" sz="1200" b="1" dirty="0" smtClean="0">
                <a:solidFill>
                  <a:prstClr val="black"/>
                </a:solidFill>
              </a:rPr>
              <a:t>163 </a:t>
            </a:r>
            <a:r>
              <a:rPr lang="en-GB" sz="1200" dirty="0" smtClean="0">
                <a:solidFill>
                  <a:prstClr val="black"/>
                </a:solidFill>
              </a:rPr>
              <a:t>starters against a plan </a:t>
            </a:r>
            <a:r>
              <a:rPr lang="en-GB" sz="1200" b="1" dirty="0" smtClean="0">
                <a:solidFill>
                  <a:prstClr val="black"/>
                </a:solidFill>
              </a:rPr>
              <a:t>119 staff </a:t>
            </a:r>
            <a:r>
              <a:rPr lang="en-GB" sz="1200" dirty="0" smtClean="0">
                <a:solidFill>
                  <a:prstClr val="black"/>
                </a:solidFill>
              </a:rPr>
              <a:t>to join our service in Q1 and have illustrated below our confidence levels for these starters.   The international starters continue to fluctuate between months.  </a:t>
            </a:r>
            <a:endParaRPr lang="en-GB" sz="1400" dirty="0" smtClean="0"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07504" y="-27384"/>
            <a:ext cx="784887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dirty="0" smtClean="0">
                <a:solidFill>
                  <a:srgbClr val="1F497D"/>
                </a:solidFill>
              </a:rPr>
              <a:t>Recruitment performance against plan: 15/16 Q1</a:t>
            </a:r>
            <a:endParaRPr lang="en-US" sz="4000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182910" y="4060062"/>
            <a:ext cx="986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prstClr val="black"/>
                </a:solidFill>
              </a:rPr>
              <a:t>W</a:t>
            </a:r>
            <a:r>
              <a:rPr lang="en-GB" sz="1050" dirty="0" smtClean="0">
                <a:solidFill>
                  <a:prstClr val="black"/>
                </a:solidFill>
              </a:rPr>
              <a:t>TES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6067" y="2827675"/>
            <a:ext cx="199249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April plan: 12 wte        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April actual:10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Difference: </a:t>
            </a:r>
            <a:r>
              <a:rPr lang="en-GB" sz="1000" dirty="0">
                <a:solidFill>
                  <a:prstClr val="black"/>
                </a:solidFill>
              </a:rPr>
              <a:t>Internationals changing start dates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2091" y="1867183"/>
            <a:ext cx="22322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May plan: 46 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       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May actual: 116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Difference: TEACs completing training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21074" y="5718626"/>
            <a:ext cx="288000" cy="15194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5105" y="1584124"/>
            <a:ext cx="1893068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June plan: 58 wte        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June actual: 37 </a:t>
            </a:r>
            <a:r>
              <a:rPr lang="en-GB" sz="1000" dirty="0" err="1" smtClean="0">
                <a:solidFill>
                  <a:prstClr val="black"/>
                </a:solidFill>
              </a:rPr>
              <a:t>wte</a:t>
            </a:r>
            <a:r>
              <a:rPr lang="en-GB" sz="10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Difference: </a:t>
            </a:r>
            <a:r>
              <a:rPr lang="en-GB" sz="1000" dirty="0">
                <a:solidFill>
                  <a:prstClr val="black"/>
                </a:solidFill>
              </a:rPr>
              <a:t>Internationals changing start dates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33468" y="5267278"/>
            <a:ext cx="288032" cy="6099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5903" y="5386894"/>
            <a:ext cx="366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20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>
            <a:endCxn id="39" idx="2"/>
          </p:cNvCxnSpPr>
          <p:nvPr/>
        </p:nvCxnSpPr>
        <p:spPr>
          <a:xfrm flipV="1">
            <a:off x="6804248" y="3366284"/>
            <a:ext cx="845953" cy="19115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40509" y="2996952"/>
            <a:ext cx="8193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Confidence level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>
            <a:stCxn id="35" idx="1"/>
            <a:endCxn id="39" idx="2"/>
          </p:cNvCxnSpPr>
          <p:nvPr/>
        </p:nvCxnSpPr>
        <p:spPr>
          <a:xfrm flipH="1" flipV="1">
            <a:off x="7650201" y="3366284"/>
            <a:ext cx="83233" cy="2427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013188" y="3366284"/>
            <a:ext cx="285746" cy="251153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95936" y="4941168"/>
            <a:ext cx="366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82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82731" y="5622424"/>
            <a:ext cx="288000" cy="2492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32336" y="5605142"/>
            <a:ext cx="183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7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>
            <a:endCxn id="48" idx="2"/>
          </p:cNvCxnSpPr>
          <p:nvPr/>
        </p:nvCxnSpPr>
        <p:spPr>
          <a:xfrm flipV="1">
            <a:off x="4298934" y="3366284"/>
            <a:ext cx="679374" cy="7107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68616" y="2996952"/>
            <a:ext cx="8193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Confidence level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50" name="Straight Connector 49"/>
          <p:cNvCxnSpPr>
            <a:endCxn id="48" idx="2"/>
          </p:cNvCxnSpPr>
          <p:nvPr/>
        </p:nvCxnSpPr>
        <p:spPr>
          <a:xfrm flipH="1" flipV="1">
            <a:off x="4978308" y="3366284"/>
            <a:ext cx="409692" cy="16979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194790" y="5373215"/>
            <a:ext cx="288000" cy="4985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8800" y="5442323"/>
            <a:ext cx="366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18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>
            <a:stCxn id="46" idx="0"/>
            <a:endCxn id="55" idx="2"/>
          </p:cNvCxnSpPr>
          <p:nvPr/>
        </p:nvCxnSpPr>
        <p:spPr>
          <a:xfrm flipV="1">
            <a:off x="2824076" y="4950460"/>
            <a:ext cx="213400" cy="6546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27784" y="4581128"/>
            <a:ext cx="8193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FF0000"/>
                </a:solidFill>
              </a:rPr>
              <a:t>Confidence level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90289" y="5668563"/>
            <a:ext cx="366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 4</a:t>
            </a:r>
            <a:endParaRPr lang="en-US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9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79512" y="418877"/>
            <a:ext cx="784887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dirty="0" smtClean="0">
                <a:solidFill>
                  <a:srgbClr val="1F497D"/>
                </a:solidFill>
              </a:rPr>
              <a:t>2014/15 Forecast Outturn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527" y="1033572"/>
            <a:ext cx="888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table below details our  forecast outturn for 14/15.  This is </a:t>
            </a:r>
            <a:r>
              <a:rPr lang="en-US" sz="1400" dirty="0"/>
              <a:t>based on the month </a:t>
            </a:r>
            <a:r>
              <a:rPr lang="en-US" sz="1400" dirty="0" smtClean="0"/>
              <a:t>11 position , anticipated turnover and forecasted </a:t>
            </a:r>
            <a:r>
              <a:rPr lang="en-US" sz="1400" dirty="0"/>
              <a:t>starters for </a:t>
            </a:r>
            <a:r>
              <a:rPr lang="en-US" sz="1400" dirty="0" smtClean="0"/>
              <a:t>Feb -March.  This position is improved from  forecast.</a:t>
            </a:r>
            <a:endParaRPr lang="en-US" sz="14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79512" y="4221088"/>
            <a:ext cx="784887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GB" dirty="0" smtClean="0">
              <a:solidFill>
                <a:srgbClr val="1F497D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437856"/>
              </p:ext>
            </p:extLst>
          </p:nvPr>
        </p:nvGraphicFramePr>
        <p:xfrm>
          <a:off x="318367" y="1988840"/>
          <a:ext cx="8502104" cy="2053319"/>
        </p:xfrm>
        <a:graphic>
          <a:graphicData uri="http://schemas.openxmlformats.org/drawingml/2006/table">
            <a:tbl>
              <a:tblPr/>
              <a:tblGrid>
                <a:gridCol w="1318387"/>
                <a:gridCol w="1273443"/>
                <a:gridCol w="1157335"/>
                <a:gridCol w="1080532"/>
                <a:gridCol w="1296144"/>
                <a:gridCol w="758241"/>
                <a:gridCol w="898901"/>
                <a:gridCol w="719121"/>
              </a:tblGrid>
              <a:tr h="792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2014-15 Establishment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2014/15 establishment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 post (</a:t>
                      </a:r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M11)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Vacancies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Expected turnover ( M12) - 5 paramedics and 2 non paramedics  pw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Anticipated new starters 14/15 March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in post staff at year end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Vacancies remaining going into 15/16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4748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Paramedics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1,774.80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1434.34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1450.34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19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Non Paramedics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1,281.72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1246.61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1253.61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70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3,056.52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2,680.95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375.57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2703.95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352.57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66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351088"/>
              </p:ext>
            </p:extLst>
          </p:nvPr>
        </p:nvGraphicFramePr>
        <p:xfrm>
          <a:off x="467347" y="1814368"/>
          <a:ext cx="8515164" cy="411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128699" y="3273930"/>
            <a:ext cx="821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</a:t>
            </a:r>
            <a:r>
              <a:rPr lang="en-GB" sz="1400" dirty="0" smtClean="0"/>
              <a:t>TES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71600" y="6165304"/>
            <a:ext cx="612068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28356" y="6217567"/>
            <a:ext cx="1703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Based on actuals</a:t>
            </a:r>
            <a:endParaRPr lang="en-US" sz="1400" dirty="0"/>
          </a:p>
        </p:txBody>
      </p:sp>
      <p:sp>
        <p:nvSpPr>
          <p:cNvPr id="9" name="TextBox 12"/>
          <p:cNvSpPr txBox="1"/>
          <p:nvPr/>
        </p:nvSpPr>
        <p:spPr>
          <a:xfrm>
            <a:off x="539552" y="908720"/>
            <a:ext cx="792088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latin typeface="Calibri" pitchFamily="34" charset="0"/>
              </a:rPr>
              <a:t>Based on actual leaver and starters data (Oct-Feb),  planned interview schedule, confirmed starters in training and predicted leavers we are anticipating a significant shift in the in-post frontline staffing levels in March. The projected leavers rate does not reflect any measures to reduce attrition. 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6130925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Starters and Leavers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2F3-E2C3-4593-85D7-A50929A27A7C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58940" y="1772816"/>
            <a:ext cx="1960932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From October to March 265 new frontline staff have joined LAS compared to 144 leavers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8418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8040"/>
      </a:dk2>
      <a:lt2>
        <a:srgbClr val="000000"/>
      </a:lt2>
      <a:accent1>
        <a:srgbClr val="0072C6"/>
      </a:accent1>
      <a:accent2>
        <a:srgbClr val="333399"/>
      </a:accent2>
      <a:accent3>
        <a:srgbClr val="AAC0AF"/>
      </a:accent3>
      <a:accent4>
        <a:srgbClr val="DADADA"/>
      </a:accent4>
      <a:accent5>
        <a:srgbClr val="AABCDF"/>
      </a:accent5>
      <a:accent6>
        <a:srgbClr val="2D2D8A"/>
      </a:accent6>
      <a:hlink>
        <a:srgbClr val="5096C8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lnDef>
  </a:objectDefaults>
  <a:extraClrSchemeLst>
    <a:extraClrScheme>
      <a:clrScheme name="Blank Presentation 1">
        <a:dk1>
          <a:srgbClr val="808080"/>
        </a:dk1>
        <a:lt1>
          <a:srgbClr val="FFFFFF"/>
        </a:lt1>
        <a:dk2>
          <a:srgbClr val="0072C6"/>
        </a:dk2>
        <a:lt2>
          <a:srgbClr val="000000"/>
        </a:lt2>
        <a:accent1>
          <a:srgbClr val="0072C6"/>
        </a:accent1>
        <a:accent2>
          <a:srgbClr val="333399"/>
        </a:accent2>
        <a:accent3>
          <a:srgbClr val="AABCDF"/>
        </a:accent3>
        <a:accent4>
          <a:srgbClr val="DADADA"/>
        </a:accent4>
        <a:accent5>
          <a:srgbClr val="AABCDF"/>
        </a:accent5>
        <a:accent6>
          <a:srgbClr val="2D2D8A"/>
        </a:accent6>
        <a:hlink>
          <a:srgbClr val="5096C8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4620</TotalTime>
  <Words>801</Words>
  <Application>Microsoft Macintosh PowerPoint</Application>
  <PresentationFormat>On-screen Show (4:3)</PresentationFormat>
  <Paragraphs>118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Custom Design</vt:lpstr>
      <vt:lpstr>Blank Presentation</vt:lpstr>
      <vt:lpstr>1_Office Theme</vt:lpstr>
      <vt:lpstr>Recruitment Progress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Angela.Flaherty</dc:creator>
  <cp:lastModifiedBy>Polly Healy</cp:lastModifiedBy>
  <cp:revision>222</cp:revision>
  <cp:lastPrinted>2015-04-02T16:03:42Z</cp:lastPrinted>
  <dcterms:created xsi:type="dcterms:W3CDTF">2014-12-11T13:10:05Z</dcterms:created>
  <dcterms:modified xsi:type="dcterms:W3CDTF">2015-04-13T14:36:29Z</dcterms:modified>
</cp:coreProperties>
</file>