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77075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4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1ABD-921B-4F41-AEA2-C580D96A0007}" type="datetimeFigureOut">
              <a:rPr lang="en-GB" smtClean="0"/>
              <a:pPr/>
              <a:t>10/05/2018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2F7-7F06-4B17-802F-56340C83DC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2509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1ABD-921B-4F41-AEA2-C580D96A0007}" type="datetimeFigureOut">
              <a:rPr lang="en-GB" smtClean="0"/>
              <a:pPr/>
              <a:t>10/05/2018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2F7-7F06-4B17-802F-56340C83DC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5011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1ABD-921B-4F41-AEA2-C580D96A0007}" type="datetimeFigureOut">
              <a:rPr lang="en-GB" smtClean="0"/>
              <a:pPr/>
              <a:t>10/05/2018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2F7-7F06-4B17-802F-56340C83DC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6842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1ABD-921B-4F41-AEA2-C580D96A0007}" type="datetimeFigureOut">
              <a:rPr lang="en-GB" smtClean="0"/>
              <a:pPr/>
              <a:t>10/05/2018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2F7-7F06-4B17-802F-56340C83DC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0015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1ABD-921B-4F41-AEA2-C580D96A0007}" type="datetimeFigureOut">
              <a:rPr lang="en-GB" smtClean="0"/>
              <a:pPr/>
              <a:t>10/05/2018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2F7-7F06-4B17-802F-56340C83DC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27384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1ABD-921B-4F41-AEA2-C580D96A0007}" type="datetimeFigureOut">
              <a:rPr lang="en-GB" smtClean="0"/>
              <a:pPr/>
              <a:t>10/05/2018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2F7-7F06-4B17-802F-56340C83DC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2780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1ABD-921B-4F41-AEA2-C580D96A0007}" type="datetimeFigureOut">
              <a:rPr lang="en-GB" smtClean="0"/>
              <a:pPr/>
              <a:t>10/05/2018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2F7-7F06-4B17-802F-56340C83DC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13732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1ABD-921B-4F41-AEA2-C580D96A0007}" type="datetimeFigureOut">
              <a:rPr lang="en-GB" smtClean="0"/>
              <a:pPr/>
              <a:t>10/05/2018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2F7-7F06-4B17-802F-56340C83DC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521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1ABD-921B-4F41-AEA2-C580D96A0007}" type="datetimeFigureOut">
              <a:rPr lang="en-GB" smtClean="0"/>
              <a:pPr/>
              <a:t>10/05/2018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2F7-7F06-4B17-802F-56340C83DC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5947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1ABD-921B-4F41-AEA2-C580D96A0007}" type="datetimeFigureOut">
              <a:rPr lang="en-GB" smtClean="0"/>
              <a:pPr/>
              <a:t>10/05/2018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2F7-7F06-4B17-802F-56340C83DC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2761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1ABD-921B-4F41-AEA2-C580D96A0007}" type="datetimeFigureOut">
              <a:rPr lang="en-GB" smtClean="0"/>
              <a:pPr/>
              <a:t>10/05/2018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2F7-7F06-4B17-802F-56340C83DC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1327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41ABD-921B-4F41-AEA2-C580D96A0007}" type="datetimeFigureOut">
              <a:rPr lang="en-GB" smtClean="0"/>
              <a:pPr/>
              <a:t>10/05/2018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972F7-7F06-4B17-802F-56340C83DC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2948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effectLst>
            <a:softEdge rad="127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PATIENTS’ FORUM FOR THE LAS</a:t>
            </a:r>
            <a:endParaRPr lang="en-GB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Our Ambition for </a:t>
            </a:r>
          </a:p>
          <a:p>
            <a:pPr algn="ctr">
              <a:buNone/>
            </a:pPr>
            <a:r>
              <a:rPr lang="en-GB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Co-Production with the LAS</a:t>
            </a:r>
            <a:endParaRPr lang="en-GB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en-GB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Clinical Quality Review Group - CQRG</a:t>
            </a:r>
          </a:p>
          <a:p>
            <a:pPr algn="ctr">
              <a:buNone/>
            </a:pPr>
            <a:r>
              <a:rPr lang="en-GB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APRIL 24</a:t>
            </a:r>
            <a:r>
              <a:rPr lang="en-GB" sz="44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</a:t>
            </a:r>
            <a:r>
              <a:rPr lang="en-GB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2018</a:t>
            </a:r>
          </a:p>
          <a:p>
            <a:pPr algn="ctr">
              <a:buNone/>
            </a:pPr>
            <a:endParaRPr lang="en-GB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2983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ASPIRATION </a:t>
            </a:r>
            <a:r>
              <a:rPr lang="en-GB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TWO - COMPLAINTS INVESTIGATIONS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2400" dirty="0" smtClean="0">
                <a:latin typeface="Calibri" pitchFamily="34" charset="0"/>
              </a:rPr>
              <a:t>Complaints are unique forms of qualitative data for service improvement and development</a:t>
            </a:r>
          </a:p>
          <a:p>
            <a:pPr lvl="0">
              <a:buNone/>
            </a:pPr>
            <a:endParaRPr lang="en-GB" sz="2400" dirty="0">
              <a:latin typeface="Calibri" pitchFamily="34" charset="0"/>
            </a:endParaRPr>
          </a:p>
          <a:p>
            <a:pPr lvl="0"/>
            <a:r>
              <a:rPr lang="en-GB" sz="2400" dirty="0" smtClean="0">
                <a:latin typeface="Calibri" pitchFamily="34" charset="0"/>
              </a:rPr>
              <a:t>Resistance to Forum involvement , but Patients Experience Department and Chief Quality Officer fully supportive </a:t>
            </a:r>
          </a:p>
          <a:p>
            <a:pPr lvl="0">
              <a:buNone/>
            </a:pPr>
            <a:endParaRPr lang="en-GB" sz="2400" dirty="0">
              <a:latin typeface="Calibri" pitchFamily="34" charset="0"/>
            </a:endParaRPr>
          </a:p>
          <a:p>
            <a:pPr lvl="0"/>
            <a:r>
              <a:rPr lang="en-GB" sz="2400" dirty="0" smtClean="0">
                <a:latin typeface="Calibri" pitchFamily="34" charset="0"/>
              </a:rPr>
              <a:t>Forum EC members offered to regularly monitor a sample of anonymised complaints for evidence of: </a:t>
            </a:r>
            <a:endParaRPr lang="en-GB" sz="2400" dirty="0">
              <a:latin typeface="Calibri" pitchFamily="34" charset="0"/>
            </a:endParaRPr>
          </a:p>
          <a:p>
            <a:pPr lvl="1">
              <a:buNone/>
            </a:pPr>
            <a:r>
              <a:rPr lang="en-GB" sz="2000" dirty="0" smtClean="0">
                <a:latin typeface="Calibri" pitchFamily="34" charset="0"/>
              </a:rPr>
              <a:t>     - valuing patient experience and empowering patients</a:t>
            </a:r>
          </a:p>
          <a:p>
            <a:pPr lvl="1">
              <a:buNone/>
            </a:pPr>
            <a:r>
              <a:rPr lang="en-GB" sz="2000" dirty="0" smtClean="0">
                <a:latin typeface="Calibri" pitchFamily="34" charset="0"/>
              </a:rPr>
              <a:t>     - enduring impact on services </a:t>
            </a:r>
            <a:endParaRPr lang="en-GB" sz="2000" dirty="0">
              <a:latin typeface="Calibri" pitchFamily="34" charset="0"/>
            </a:endParaRPr>
          </a:p>
          <a:p>
            <a:pPr lvl="1">
              <a:buNone/>
            </a:pPr>
            <a:r>
              <a:rPr lang="en-GB" sz="2000" dirty="0" smtClean="0">
                <a:latin typeface="Calibri" pitchFamily="34" charset="0"/>
              </a:rPr>
              <a:t>     - feedback to staff and patients re outcome of complaints </a:t>
            </a:r>
            <a:endParaRPr lang="en-GB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5189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ASPIRATION THREE – Q </a:t>
            </a:r>
            <a:r>
              <a:rPr lang="en-GB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VOLUNTEERING – WORKING WITH BME VOLUNTEERS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GB" sz="5000" b="1" dirty="0"/>
          </a:p>
          <a:p>
            <a:pPr lvl="0"/>
            <a:r>
              <a:rPr lang="en-GB" sz="5500" b="1" dirty="0" smtClean="0"/>
              <a:t>Developing </a:t>
            </a:r>
            <a:r>
              <a:rPr lang="en-GB" sz="5500" b="1" dirty="0"/>
              <a:t>links </a:t>
            </a:r>
            <a:r>
              <a:rPr lang="en-GB" sz="5500" b="1" dirty="0" smtClean="0"/>
              <a:t>with </a:t>
            </a:r>
            <a:r>
              <a:rPr lang="en-GB" sz="5500" b="1" dirty="0"/>
              <a:t>BME communities to </a:t>
            </a:r>
            <a:r>
              <a:rPr lang="en-GB" sz="5500" b="1" dirty="0" smtClean="0"/>
              <a:t>promote health-based volunteering and </a:t>
            </a:r>
            <a:r>
              <a:rPr lang="en-GB" sz="5500" b="1" dirty="0"/>
              <a:t>employment in the LAS</a:t>
            </a:r>
          </a:p>
          <a:p>
            <a:pPr marL="0" indent="0">
              <a:buNone/>
            </a:pPr>
            <a:endParaRPr lang="en-GB" sz="5500" b="1" dirty="0"/>
          </a:p>
          <a:p>
            <a:pPr lvl="0"/>
            <a:r>
              <a:rPr lang="en-GB" sz="5500" b="1" dirty="0"/>
              <a:t>Currently, percentage of BME paramedics on front line is </a:t>
            </a:r>
            <a:r>
              <a:rPr lang="en-GB" sz="5500" b="1" dirty="0" smtClean="0"/>
              <a:t>decreasing!</a:t>
            </a:r>
            <a:endParaRPr lang="en-GB" sz="5500" b="1" dirty="0"/>
          </a:p>
          <a:p>
            <a:pPr marL="0" indent="0">
              <a:buNone/>
            </a:pPr>
            <a:endParaRPr lang="en-GB" sz="5500" b="1" dirty="0"/>
          </a:p>
          <a:p>
            <a:pPr lvl="0"/>
            <a:r>
              <a:rPr lang="en-GB" sz="5500" b="1" dirty="0"/>
              <a:t>Forum produced project plan - presented to the Chair and Chief Executive </a:t>
            </a:r>
            <a:r>
              <a:rPr lang="en-GB" sz="5500" b="1" dirty="0" smtClean="0"/>
              <a:t>- entirely </a:t>
            </a:r>
            <a:r>
              <a:rPr lang="en-GB" sz="5500" b="1" dirty="0"/>
              <a:t>based on recruitment of BME heritage </a:t>
            </a:r>
            <a:r>
              <a:rPr lang="en-GB" sz="5500" b="1" dirty="0" smtClean="0"/>
              <a:t>volunteers from most diverse areas of London</a:t>
            </a:r>
            <a:endParaRPr lang="en-GB" sz="5500" b="1" dirty="0"/>
          </a:p>
          <a:p>
            <a:endParaRPr lang="en-GB" sz="5500" b="1" dirty="0"/>
          </a:p>
          <a:p>
            <a:pPr lvl="0"/>
            <a:r>
              <a:rPr lang="en-GB" sz="5500" b="1" dirty="0"/>
              <a:t>LAS unwilling to precede with project – </a:t>
            </a:r>
            <a:r>
              <a:rPr lang="en-GB" sz="5500" b="1" dirty="0" smtClean="0"/>
              <a:t>50% money </a:t>
            </a:r>
            <a:r>
              <a:rPr lang="en-GB" sz="5500" b="1" dirty="0"/>
              <a:t>returned to </a:t>
            </a:r>
            <a:r>
              <a:rPr lang="en-GB" sz="5500" b="1" dirty="0" smtClean="0"/>
              <a:t>DDCMS (</a:t>
            </a:r>
            <a:r>
              <a:rPr lang="en-GB" sz="5500" b="1" dirty="0" err="1" smtClean="0"/>
              <a:t>Briony</a:t>
            </a:r>
            <a:r>
              <a:rPr lang="en-GB" sz="5500" b="1" dirty="0" smtClean="0"/>
              <a:t> </a:t>
            </a:r>
            <a:r>
              <a:rPr lang="en-GB" sz="5500" b="1" dirty="0" err="1" smtClean="0"/>
              <a:t>Sloper</a:t>
            </a:r>
            <a:r>
              <a:rPr lang="en-GB" sz="5500" b="1" dirty="0" smtClean="0"/>
              <a:t> has used other 50% for successful volunteering project)</a:t>
            </a:r>
            <a:endParaRPr lang="en-GB" sz="5500" b="1" dirty="0"/>
          </a:p>
          <a:p>
            <a:endParaRPr lang="en-GB" sz="5500" b="1" dirty="0"/>
          </a:p>
          <a:p>
            <a:pPr lvl="0"/>
            <a:r>
              <a:rPr lang="en-GB" sz="5500" b="1" dirty="0" smtClean="0"/>
              <a:t>Collaboration sought with LAS to </a:t>
            </a:r>
            <a:r>
              <a:rPr lang="en-GB" sz="5500" b="1" dirty="0"/>
              <a:t>use </a:t>
            </a:r>
            <a:r>
              <a:rPr lang="en-US" sz="5500" b="1" dirty="0"/>
              <a:t>skills and insight of the </a:t>
            </a:r>
            <a:r>
              <a:rPr lang="en-US" sz="5500" b="1" dirty="0" smtClean="0"/>
              <a:t>Forum, </a:t>
            </a:r>
            <a:r>
              <a:rPr lang="en-US" sz="5500" b="1" dirty="0"/>
              <a:t>to promote diverse forms of </a:t>
            </a:r>
            <a:r>
              <a:rPr lang="en-US" sz="5500" b="1" dirty="0" smtClean="0"/>
              <a:t>volunteering, </a:t>
            </a:r>
            <a:r>
              <a:rPr lang="en-US" sz="5500" b="1" dirty="0"/>
              <a:t>and promote recruitment to the LAS. </a:t>
            </a:r>
            <a:endParaRPr lang="en-GB" sz="5500" b="1" dirty="0"/>
          </a:p>
          <a:p>
            <a:endParaRPr lang="en-GB" sz="5500" b="1" dirty="0"/>
          </a:p>
          <a:p>
            <a:pPr lvl="0"/>
            <a:r>
              <a:rPr lang="en-US" sz="5500" b="1" dirty="0"/>
              <a:t>Instead CE has proposed </a:t>
            </a:r>
            <a:r>
              <a:rPr lang="en-US" sz="5500" b="1" dirty="0" smtClean="0"/>
              <a:t>work </a:t>
            </a:r>
            <a:r>
              <a:rPr lang="en-US" sz="5500" b="1" dirty="0"/>
              <a:t>with the Forum on a volunteering </a:t>
            </a:r>
            <a:r>
              <a:rPr lang="en-US" sz="5500" b="1" dirty="0" smtClean="0"/>
              <a:t>strategy</a:t>
            </a:r>
            <a:endParaRPr lang="en-GB" sz="55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18122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GB" b="1" dirty="0" smtClean="0">
                <a:ln/>
                <a:solidFill>
                  <a:schemeClr val="accent4"/>
                </a:solidFill>
              </a:rPr>
              <a:t>ASPIRATION FOUR – LEARNING FROM PATIENTS - BARIATRIC CARE</a:t>
            </a:r>
            <a:endParaRPr lang="en-GB" b="1" dirty="0">
              <a:ln/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Quality </a:t>
            </a:r>
            <a:r>
              <a:rPr lang="en-US" dirty="0"/>
              <a:t>and sensitivity of LAS bariatric care </a:t>
            </a:r>
            <a:r>
              <a:rPr lang="en-US" dirty="0" smtClean="0"/>
              <a:t>service</a:t>
            </a:r>
          </a:p>
          <a:p>
            <a:pPr marL="0" indent="0">
              <a:buNone/>
            </a:pPr>
            <a:endParaRPr lang="en-GB" dirty="0"/>
          </a:p>
          <a:p>
            <a:r>
              <a:rPr lang="en-US" dirty="0"/>
              <a:t>Long wait for bariatric service to be redesigned and dedicated bariatric </a:t>
            </a:r>
            <a:r>
              <a:rPr lang="en-US" dirty="0" smtClean="0"/>
              <a:t>team</a:t>
            </a:r>
          </a:p>
          <a:p>
            <a:endParaRPr lang="en-GB" dirty="0"/>
          </a:p>
          <a:p>
            <a:r>
              <a:rPr lang="en-US" dirty="0"/>
              <a:t>Forum seeks collaboration to develop methodology that hears the voice of patients receiving complex </a:t>
            </a:r>
            <a:r>
              <a:rPr lang="en-US" dirty="0" smtClean="0"/>
              <a:t>care</a:t>
            </a:r>
          </a:p>
          <a:p>
            <a:endParaRPr lang="en-GB" dirty="0"/>
          </a:p>
          <a:p>
            <a:r>
              <a:rPr lang="en-US" dirty="0"/>
              <a:t>Problem is how to contact the patient without breaching confidentiality </a:t>
            </a:r>
            <a:endParaRPr lang="en-US" dirty="0" smtClean="0"/>
          </a:p>
          <a:p>
            <a:endParaRPr lang="en-GB" dirty="0"/>
          </a:p>
          <a:p>
            <a:r>
              <a:rPr lang="en-US" dirty="0"/>
              <a:t>Issues also include flagging patients in EOC and asking question re weight to ensure right service, first time and appropriate response </a:t>
            </a:r>
            <a:r>
              <a:rPr lang="en-US" dirty="0" smtClean="0"/>
              <a:t>time</a:t>
            </a:r>
          </a:p>
          <a:p>
            <a:endParaRPr lang="en-GB" dirty="0"/>
          </a:p>
          <a:p>
            <a:r>
              <a:rPr lang="en-US" dirty="0"/>
              <a:t>We </a:t>
            </a:r>
            <a:r>
              <a:rPr lang="en-US" dirty="0" smtClean="0"/>
              <a:t>would initially </a:t>
            </a:r>
            <a:r>
              <a:rPr lang="en-US" dirty="0"/>
              <a:t>like to survey 20-30 patients to find out about their experience of Bariatric care and treatment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63583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prstTxWarp prst="textCanDown">
              <a:avLst/>
            </a:prstTxWarp>
            <a:normAutofit fontScale="90000"/>
          </a:bodyPr>
          <a:lstStyle/>
          <a:p>
            <a:r>
              <a:rPr lang="en-GB" dirty="0" smtClean="0"/>
              <a:t>THANKS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prstTxWarp prst="textArchUpPour">
              <a:avLst/>
            </a:prstTxWarp>
          </a:bodyPr>
          <a:lstStyle/>
          <a:p>
            <a:r>
              <a:rPr lang="en-GB" dirty="0" smtClean="0"/>
              <a:t>MALCOLM ALEXANDER</a:t>
            </a:r>
          </a:p>
          <a:p>
            <a:r>
              <a:rPr lang="en-GB" dirty="0" smtClean="0"/>
              <a:t>CHAIR, PATIENTS’ FORUM FOR THE LAS</a:t>
            </a:r>
          </a:p>
          <a:p>
            <a:r>
              <a:rPr lang="en-GB" dirty="0" smtClean="0"/>
              <a:t>07817505193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149080"/>
            <a:ext cx="8075239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1806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What is Co-Production? </a:t>
            </a:r>
            <a:endParaRPr lang="en-GB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000" b="1" dirty="0" smtClean="0"/>
              <a:t>A model for developing health and social care services jointly between patients and service providers</a:t>
            </a:r>
          </a:p>
          <a:p>
            <a:endParaRPr lang="en-GB" sz="2000" b="1" dirty="0" smtClean="0"/>
          </a:p>
          <a:p>
            <a:r>
              <a:rPr lang="en-GB" sz="2000" b="1" dirty="0" smtClean="0"/>
              <a:t>Co-Production positively impacts on service users and on wider health and social care systems</a:t>
            </a:r>
          </a:p>
          <a:p>
            <a:pPr>
              <a:buNone/>
            </a:pPr>
            <a:endParaRPr lang="en-GB" sz="2000" b="1" dirty="0" smtClean="0"/>
          </a:p>
          <a:p>
            <a:r>
              <a:rPr lang="en-GB" sz="2000" b="1" dirty="0" smtClean="0"/>
              <a:t>To be transformative, co-production requires a relocation of power towards service users.</a:t>
            </a:r>
          </a:p>
          <a:p>
            <a:pPr>
              <a:buNone/>
            </a:pPr>
            <a:endParaRPr lang="en-GB" sz="2000" b="1" dirty="0" smtClean="0"/>
          </a:p>
          <a:p>
            <a:r>
              <a:rPr lang="en-GB" sz="2000" b="1" dirty="0" smtClean="0"/>
              <a:t>Necessitates new relationships between front-line professionals and patients/user organisations, to jointly train in co-production to take on these new roles.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000" b="1" dirty="0" smtClean="0"/>
              <a:t>Co-production describes a relationship between clinicians and patients as a meeting of experts, each with their respective knowledge and skills. </a:t>
            </a:r>
          </a:p>
          <a:p>
            <a:endParaRPr lang="en-GB" sz="2000" b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RECENT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Interview panel for 3 Macmillan End of Life Care posts</a:t>
            </a:r>
          </a:p>
          <a:p>
            <a:r>
              <a:rPr lang="en-GB" dirty="0" smtClean="0"/>
              <a:t>Participation in selection of practice leads for Pre-Hospital Maternity Education – 24/4</a:t>
            </a:r>
          </a:p>
          <a:p>
            <a:r>
              <a:rPr lang="en-GB" dirty="0" smtClean="0"/>
              <a:t>New Shoes Workshop Table Facilitation – 11/5</a:t>
            </a:r>
          </a:p>
          <a:p>
            <a:r>
              <a:rPr lang="en-GB" dirty="0" smtClean="0"/>
              <a:t>Submission of response to Quality Account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COMPLAINTS CHARTER FOR URGENT AND EMERGENCY CARE</a:t>
            </a:r>
            <a:endParaRPr lang="en-GB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b="1" dirty="0" smtClean="0"/>
              <a:t>Written by Forum, presented to LAS Executives and then formally to the LAS board</a:t>
            </a:r>
            <a:r>
              <a:rPr lang="en-GB" sz="2600" b="1" dirty="0"/>
              <a:t> </a:t>
            </a:r>
            <a:r>
              <a:rPr lang="en-GB" sz="2600" b="1" dirty="0" smtClean="0"/>
              <a:t>-  accepted with minor amendments. Now on LAS website</a:t>
            </a:r>
          </a:p>
          <a:p>
            <a:pPr>
              <a:buNone/>
            </a:pPr>
            <a:endParaRPr lang="en-GB" sz="2600" b="1" dirty="0" smtClean="0"/>
          </a:p>
          <a:p>
            <a:r>
              <a:rPr lang="en-GB" sz="2600" b="1" dirty="0" smtClean="0"/>
              <a:t>Discussions  taking place with the Communications Department regarding NHSE Accessibility Standard. </a:t>
            </a:r>
          </a:p>
          <a:p>
            <a:pPr>
              <a:buNone/>
            </a:pPr>
            <a:endParaRPr lang="en-GB" sz="2600" b="1" dirty="0" smtClean="0"/>
          </a:p>
          <a:p>
            <a:r>
              <a:rPr lang="en-GB" sz="2600" b="1" dirty="0" smtClean="0"/>
              <a:t>Seeking wide distribution to FT members, LAS Facebook page and Twitter account. A public launch? </a:t>
            </a:r>
            <a:r>
              <a:rPr lang="en-GB" sz="2800" b="1" dirty="0" smtClean="0"/>
              <a:t> </a:t>
            </a:r>
            <a:endParaRPr lang="en-GB" sz="2800" dirty="0" smtClean="0"/>
          </a:p>
          <a:p>
            <a:pPr>
              <a:buNone/>
            </a:pPr>
            <a:r>
              <a:rPr lang="en-GB" sz="1600" b="1" dirty="0" smtClean="0"/>
              <a:t>         FT – ‘Foundation Trust’</a:t>
            </a:r>
            <a:endParaRPr lang="en-GB" sz="1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WORKING WITH SICKLE CELL ORGANISATIONS</a:t>
            </a:r>
            <a:endParaRPr lang="en-GB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2600" b="1" dirty="0" smtClean="0"/>
              <a:t>Forum public meeting with people who have Sickle Cell disorders and the Sickle Cell Society.  A very emotional meeting</a:t>
            </a:r>
          </a:p>
          <a:p>
            <a:pPr>
              <a:buNone/>
            </a:pPr>
            <a:endParaRPr lang="en-GB" sz="2600" b="1" dirty="0" smtClean="0"/>
          </a:p>
          <a:p>
            <a:r>
              <a:rPr lang="en-GB" sz="2600" b="1" dirty="0" smtClean="0"/>
              <a:t>Role of Medical Director in responding to people with Sickle Cell disorders</a:t>
            </a:r>
          </a:p>
          <a:p>
            <a:pPr>
              <a:buNone/>
            </a:pPr>
            <a:endParaRPr lang="en-GB" sz="2600" b="1" dirty="0" smtClean="0"/>
          </a:p>
          <a:p>
            <a:r>
              <a:rPr lang="en-GB" sz="2600" b="1" dirty="0" smtClean="0"/>
              <a:t>Merton Sickle Cell and Thalassaemia Group invited to collaborate.  Link with LAS for very successful Insight Project.</a:t>
            </a:r>
          </a:p>
          <a:p>
            <a:pPr>
              <a:buNone/>
            </a:pPr>
            <a:endParaRPr lang="en-GB" sz="2600" b="1" dirty="0" smtClean="0"/>
          </a:p>
          <a:p>
            <a:r>
              <a:rPr lang="en-GB" sz="2600" b="1" dirty="0" smtClean="0"/>
              <a:t>3 reports from CARU demonstrated significant improvements in care, from the patient’s perspective due to public pressure and effective training of front line staff. </a:t>
            </a:r>
          </a:p>
          <a:p>
            <a:pPr>
              <a:buNone/>
            </a:pPr>
            <a:r>
              <a:rPr lang="en-GB" sz="1900" b="1" dirty="0" smtClean="0"/>
              <a:t>        </a:t>
            </a:r>
            <a:r>
              <a:rPr lang="en-GB" sz="1600" b="1" dirty="0" smtClean="0"/>
              <a:t>CARU – Clinical Audit &amp; Research Unit</a:t>
            </a:r>
            <a:endParaRPr lang="en-GB" sz="1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CARE OF PATIENTS WITH DIABETES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/>
              <a:t>Joint project with Diabetes UK (DUK)</a:t>
            </a:r>
          </a:p>
          <a:p>
            <a:endParaRPr lang="en-GB" b="1" dirty="0" smtClean="0"/>
          </a:p>
          <a:p>
            <a:r>
              <a:rPr lang="en-GB" b="1" dirty="0" smtClean="0"/>
              <a:t> Large Forum public meeting with DUK and presentation/    </a:t>
            </a:r>
          </a:p>
          <a:p>
            <a:pPr>
              <a:buNone/>
            </a:pPr>
            <a:r>
              <a:rPr lang="en-GB" b="1" dirty="0" smtClean="0"/>
              <a:t>      response from Consultant Paramedic</a:t>
            </a:r>
          </a:p>
          <a:p>
            <a:pPr>
              <a:buNone/>
            </a:pPr>
            <a:r>
              <a:rPr lang="en-GB" b="1" dirty="0" smtClean="0"/>
              <a:t> </a:t>
            </a:r>
          </a:p>
          <a:p>
            <a:r>
              <a:rPr lang="en-GB" b="1" dirty="0" smtClean="0"/>
              <a:t>All clinical staff received enhanced education/training (CSR) in the care of patients with diabetes</a:t>
            </a:r>
          </a:p>
          <a:p>
            <a:endParaRPr lang="en-GB" b="1" dirty="0" smtClean="0"/>
          </a:p>
          <a:p>
            <a:r>
              <a:rPr lang="en-GB" b="1" dirty="0" smtClean="0"/>
              <a:t>Forum proposed front line staff should have ketometers to assist in the diagnosis of patients with Diabulimia.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LAS ACADEMY</a:t>
            </a:r>
            <a:endParaRPr lang="en-GB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3400" b="1" dirty="0" smtClean="0"/>
              <a:t>Forum work with the LAS Academy outstanding</a:t>
            </a:r>
          </a:p>
          <a:p>
            <a:pPr>
              <a:buNone/>
            </a:pPr>
            <a:endParaRPr lang="en-GB" sz="3400" b="1" dirty="0" smtClean="0"/>
          </a:p>
          <a:p>
            <a:r>
              <a:rPr lang="en-GB" sz="3400" b="1" dirty="0" smtClean="0"/>
              <a:t>3 members of Forum and 3 senior staff from the Academy Paramedic Programme, formed Patient and Public Involvement Panel (PPIP) and signed Terms of Reference</a:t>
            </a:r>
          </a:p>
          <a:p>
            <a:pPr>
              <a:buNone/>
            </a:pPr>
            <a:endParaRPr lang="en-GB" sz="3400" b="1" dirty="0" smtClean="0"/>
          </a:p>
          <a:p>
            <a:r>
              <a:rPr lang="en-GB" sz="3400" b="1" dirty="0" smtClean="0"/>
              <a:t>Forum attends Academy HCPC Paramedic Programme Steering Group meetings</a:t>
            </a:r>
          </a:p>
          <a:p>
            <a:pPr>
              <a:buNone/>
            </a:pPr>
            <a:endParaRPr lang="en-GB" sz="3400" b="1" dirty="0" smtClean="0"/>
          </a:p>
          <a:p>
            <a:r>
              <a:rPr lang="en-GB" sz="3400" b="1" dirty="0" smtClean="0"/>
              <a:t>Developing  PPI teaching programme for Academy syllabus for 6 student cohorts</a:t>
            </a:r>
          </a:p>
          <a:p>
            <a:pPr>
              <a:buNone/>
            </a:pPr>
            <a:endParaRPr lang="en-GB" sz="3400" b="1" dirty="0" smtClean="0"/>
          </a:p>
          <a:p>
            <a:r>
              <a:rPr lang="en-GB" sz="3400" b="1" dirty="0" smtClean="0"/>
              <a:t>Eight members participating as mock patients for assessment of potential candidates and for training of student paramedics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STROKE CARE</a:t>
            </a:r>
            <a:endParaRPr lang="en-GB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Member  who is a “Patient by Experience” – partner of women who suffered stroke – problems with diagnosis of </a:t>
            </a:r>
            <a:r>
              <a:rPr lang="en-US" b="1" dirty="0" err="1" smtClean="0"/>
              <a:t>Asphasia</a:t>
            </a:r>
            <a:r>
              <a:rPr lang="en-US" b="1" dirty="0" smtClean="0"/>
              <a:t> and delayed transfer to Kings’ </a:t>
            </a:r>
          </a:p>
          <a:p>
            <a:pPr>
              <a:buNone/>
            </a:pPr>
            <a:endParaRPr lang="en-GB" dirty="0" smtClean="0"/>
          </a:p>
          <a:p>
            <a:r>
              <a:rPr lang="en-US" b="1" dirty="0" smtClean="0"/>
              <a:t>Raised issue with LAS and Ombudsman</a:t>
            </a:r>
          </a:p>
          <a:p>
            <a:pPr>
              <a:buNone/>
            </a:pPr>
            <a:endParaRPr lang="en-GB" dirty="0" smtClean="0"/>
          </a:p>
          <a:p>
            <a:r>
              <a:rPr lang="en-US" b="1" dirty="0" smtClean="0"/>
              <a:t>Member carried out research UK and internationally into stroke diagnosis</a:t>
            </a:r>
          </a:p>
          <a:p>
            <a:endParaRPr lang="en-GB" dirty="0" smtClean="0"/>
          </a:p>
          <a:p>
            <a:r>
              <a:rPr lang="en-US" b="1" dirty="0" smtClean="0"/>
              <a:t>Proposals to amend </a:t>
            </a:r>
            <a:r>
              <a:rPr lang="en-US" b="1" dirty="0" err="1" smtClean="0"/>
              <a:t>ePRF</a:t>
            </a:r>
            <a:r>
              <a:rPr lang="en-US" b="1" dirty="0" smtClean="0"/>
              <a:t> being considered by medical directorate</a:t>
            </a:r>
          </a:p>
          <a:p>
            <a:endParaRPr lang="en-GB" dirty="0" smtClean="0"/>
          </a:p>
          <a:p>
            <a:r>
              <a:rPr lang="en-US" b="1" dirty="0" smtClean="0"/>
              <a:t>Additional training and guidance for front line staff</a:t>
            </a:r>
          </a:p>
          <a:p>
            <a:pPr>
              <a:buNone/>
            </a:pPr>
            <a:endParaRPr lang="en-GB" dirty="0" smtClean="0"/>
          </a:p>
          <a:p>
            <a:r>
              <a:rPr lang="en-US" b="1" dirty="0" smtClean="0"/>
              <a:t>Meeting on April 26 between Member and Dr Neil Thompson, Asst Medical Director </a:t>
            </a:r>
          </a:p>
          <a:p>
            <a:pPr>
              <a:buNone/>
            </a:pPr>
            <a:endParaRPr lang="en-GB" dirty="0" smtClean="0"/>
          </a:p>
          <a:p>
            <a:r>
              <a:rPr lang="en-US" b="1" dirty="0" smtClean="0"/>
              <a:t>Excellent example of delivery of Duty of </a:t>
            </a:r>
            <a:r>
              <a:rPr lang="en-US" b="1" dirty="0" err="1" smtClean="0"/>
              <a:t>Candour</a:t>
            </a:r>
            <a:r>
              <a:rPr lang="en-US" b="1" dirty="0" smtClean="0"/>
              <a:t> to family.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GB" b="1" dirty="0" smtClean="0">
                <a:ln/>
                <a:solidFill>
                  <a:schemeClr val="accent3"/>
                </a:solidFill>
              </a:rPr>
              <a:t>ASPIRATION ONE – LAS STRATEGY </a:t>
            </a:r>
            <a:endParaRPr lang="en-GB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GB" b="1" dirty="0" smtClean="0">
              <a:latin typeface="Calibri" pitchFamily="34" charset="0"/>
            </a:endParaRPr>
          </a:p>
          <a:p>
            <a:pPr marL="0" indent="0"/>
            <a:r>
              <a:rPr lang="en-GB" b="1" dirty="0" smtClean="0">
                <a:latin typeface="Calibri" pitchFamily="34" charset="0"/>
              </a:rPr>
              <a:t>     Co-Production should involve stakeholders working with the LAS to create  </a:t>
            </a:r>
          </a:p>
          <a:p>
            <a:pPr marL="0" indent="0">
              <a:buNone/>
            </a:pPr>
            <a:r>
              <a:rPr lang="en-GB" b="1" dirty="0" smtClean="0">
                <a:latin typeface="Calibri" pitchFamily="34" charset="0"/>
              </a:rPr>
              <a:t>       Strategy and effective implementation. </a:t>
            </a:r>
          </a:p>
          <a:p>
            <a:pPr>
              <a:buNone/>
            </a:pPr>
            <a:endParaRPr lang="en-GB" b="1" dirty="0" smtClean="0">
              <a:latin typeface="Calibri" pitchFamily="34" charset="0"/>
            </a:endParaRPr>
          </a:p>
          <a:p>
            <a:r>
              <a:rPr lang="en-GB" b="1" dirty="0" smtClean="0">
                <a:latin typeface="Calibri" pitchFamily="34" charset="0"/>
              </a:rPr>
              <a:t>LAS Values: </a:t>
            </a:r>
            <a:r>
              <a:rPr lang="en-GB" b="1" dirty="0">
                <a:latin typeface="Calibri" pitchFamily="34" charset="0"/>
              </a:rPr>
              <a:t>“Patient feedback and experience to improve our care</a:t>
            </a:r>
            <a:r>
              <a:rPr lang="en-GB" b="1" dirty="0" smtClean="0">
                <a:latin typeface="Calibri" pitchFamily="34" charset="0"/>
              </a:rPr>
              <a:t>”.</a:t>
            </a:r>
          </a:p>
          <a:p>
            <a:endParaRPr lang="en-GB" b="1" dirty="0">
              <a:latin typeface="Calibri" pitchFamily="34" charset="0"/>
            </a:endParaRPr>
          </a:p>
          <a:p>
            <a:r>
              <a:rPr lang="en-GB" b="1" dirty="0" smtClean="0">
                <a:latin typeface="Calibri" pitchFamily="34" charset="0"/>
              </a:rPr>
              <a:t>Forum seeks to influence Strategy but our detailed critique has so far been ignored by LAS</a:t>
            </a:r>
            <a:endParaRPr lang="en-GB" b="1" dirty="0">
              <a:latin typeface="Calibri" pitchFamily="34" charset="0"/>
            </a:endParaRPr>
          </a:p>
          <a:p>
            <a:endParaRPr lang="en-GB" b="1" dirty="0">
              <a:latin typeface="Calibri" pitchFamily="34" charset="0"/>
            </a:endParaRPr>
          </a:p>
          <a:p>
            <a:r>
              <a:rPr lang="en-GB" b="1" dirty="0" smtClean="0">
                <a:latin typeface="Calibri" pitchFamily="34" charset="0"/>
              </a:rPr>
              <a:t>Board has declined public consultation on Strategy</a:t>
            </a:r>
          </a:p>
          <a:p>
            <a:endParaRPr lang="en-GB" b="1" dirty="0">
              <a:latin typeface="Calibri" pitchFamily="34" charset="0"/>
            </a:endParaRPr>
          </a:p>
          <a:p>
            <a:r>
              <a:rPr lang="en-GB" b="1" dirty="0">
                <a:latin typeface="Calibri" pitchFamily="34" charset="0"/>
              </a:rPr>
              <a:t>“Large parts of the LAS strategy will be about the internal workings of the LAS </a:t>
            </a:r>
            <a:r>
              <a:rPr lang="en-GB" b="1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en-GB" b="1" dirty="0" smtClean="0">
                <a:latin typeface="Calibri" pitchFamily="34" charset="0"/>
              </a:rPr>
              <a:t>         and </a:t>
            </a:r>
            <a:r>
              <a:rPr lang="en-GB" b="1" dirty="0">
                <a:latin typeface="Calibri" pitchFamily="34" charset="0"/>
              </a:rPr>
              <a:t>would therefore be inappropriate for a public </a:t>
            </a:r>
            <a:r>
              <a:rPr lang="en-GB" b="1" dirty="0" smtClean="0">
                <a:latin typeface="Calibri" pitchFamily="34" charset="0"/>
              </a:rPr>
              <a:t>consultation” LAS Board</a:t>
            </a:r>
          </a:p>
          <a:p>
            <a:endParaRPr lang="en-GB" b="1" dirty="0">
              <a:latin typeface="Calibri" pitchFamily="34" charset="0"/>
            </a:endParaRPr>
          </a:p>
          <a:p>
            <a:r>
              <a:rPr lang="en-GB" b="1" dirty="0" smtClean="0">
                <a:latin typeface="Calibri" pitchFamily="34" charset="0"/>
              </a:rPr>
              <a:t>Effective long term strategies need to be grown with the support of staff and patients</a:t>
            </a:r>
          </a:p>
          <a:p>
            <a:endParaRPr lang="en-GB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852</Words>
  <Application>Microsoft Office PowerPoint</Application>
  <PresentationFormat>On-screen Show (4:3)</PresentationFormat>
  <Paragraphs>124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PATIENTS’ FORUM FOR THE LAS</vt:lpstr>
      <vt:lpstr>What is Co-Production? </vt:lpstr>
      <vt:lpstr>RECENT ACTIVITIES</vt:lpstr>
      <vt:lpstr>COMPLAINTS CHARTER FOR URGENT AND EMERGENCY CARE</vt:lpstr>
      <vt:lpstr>WORKING WITH SICKLE CELL ORGANISATIONS</vt:lpstr>
      <vt:lpstr>CARE OF PATIENTS WITH DIABETES </vt:lpstr>
      <vt:lpstr>LAS ACADEMY</vt:lpstr>
      <vt:lpstr>STROKE CARE</vt:lpstr>
      <vt:lpstr>ASPIRATION ONE – LAS STRATEGY </vt:lpstr>
      <vt:lpstr> ASPIRATION TWO - COMPLAINTS INVESTIGATIONS </vt:lpstr>
      <vt:lpstr> ASPIRATION THREE – Q VOLUNTEERING – WORKING WITH BME VOLUNTEERS </vt:lpstr>
      <vt:lpstr>ASPIRATION FOUR – LEARNING FROM PATIENTS - BARIATRIC CARE</vt:lpstr>
      <vt:lpstr>THANKS</vt:lpstr>
    </vt:vector>
  </TitlesOfParts>
  <Company>London Ambulance Service NHS Trust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Services Establishment Chart  June 2017</dc:title>
  <dc:creator>Catherine.Edwards</dc:creator>
  <cp:lastModifiedBy>user</cp:lastModifiedBy>
  <cp:revision>89</cp:revision>
  <cp:lastPrinted>2018-04-20T07:56:40Z</cp:lastPrinted>
  <dcterms:created xsi:type="dcterms:W3CDTF">2017-06-12T10:52:51Z</dcterms:created>
  <dcterms:modified xsi:type="dcterms:W3CDTF">2018-05-10T13:33:30Z</dcterms:modified>
</cp:coreProperties>
</file>