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5"/>
  </p:notesMasterIdLst>
  <p:handoutMasterIdLst>
    <p:handoutMasterId r:id="rId6"/>
  </p:handoutMasterIdLst>
  <p:sldIdLst>
    <p:sldId id="276" r:id="rId2"/>
    <p:sldId id="424" r:id="rId3"/>
    <p:sldId id="425" r:id="rId4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4" userDrawn="1">
          <p15:clr>
            <a:srgbClr val="A4A3A4"/>
          </p15:clr>
        </p15:guide>
        <p15:guide id="2" pos="2267" userDrawn="1">
          <p15:clr>
            <a:srgbClr val="A4A3A4"/>
          </p15:clr>
        </p15:guide>
        <p15:guide id="3" orient="horz" pos="3017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69" userDrawn="1">
          <p15:clr>
            <a:srgbClr val="A4A3A4"/>
          </p15:clr>
        </p15:guide>
        <p15:guide id="7" orient="horz" pos="3222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6" userDrawn="1">
          <p15:clr>
            <a:srgbClr val="A4A3A4"/>
          </p15:clr>
        </p15:guide>
        <p15:guide id="10" orient="horz" pos="3109" userDrawn="1">
          <p15:clr>
            <a:srgbClr val="A4A3A4"/>
          </p15:clr>
        </p15:guide>
        <p15:guide id="11" pos="2239" userDrawn="1">
          <p15:clr>
            <a:srgbClr val="A4A3A4"/>
          </p15:clr>
        </p15:guide>
        <p15:guide id="1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876C4"/>
    <a:srgbClr val="0000FF"/>
    <a:srgbClr val="2C609A"/>
    <a:srgbClr val="2C6092"/>
    <a:srgbClr val="FF0000"/>
    <a:srgbClr val="FF5050"/>
    <a:srgbClr val="E8ECF4"/>
    <a:srgbClr val="CED6E8"/>
    <a:srgbClr val="99CC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96866" autoAdjust="0"/>
  </p:normalViewPr>
  <p:slideViewPr>
    <p:cSldViewPr>
      <p:cViewPr varScale="1">
        <p:scale>
          <a:sx n="111" d="100"/>
          <a:sy n="111" d="100"/>
        </p:scale>
        <p:origin x="1470" y="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4"/>
        <p:guide pos="2267"/>
        <p:guide orient="horz" pos="3017"/>
        <p:guide orient="horz" pos="2943"/>
        <p:guide orient="horz" pos="2927"/>
        <p:guide pos="2169"/>
        <p:guide orient="horz" pos="3222"/>
        <p:guide orient="horz" pos="3203"/>
        <p:guide orient="horz" pos="3126"/>
        <p:guide orient="horz" pos="3109"/>
        <p:guide pos="223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0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pPr/>
              <a:t>27/04/2022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0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23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690247"/>
            <a:ext cx="4985815" cy="444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23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1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A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188913"/>
            <a:ext cx="8280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0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79931"/>
            <a:ext cx="4419600" cy="11430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London Ambulance Service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322931"/>
            <a:ext cx="10387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/>
              <a:t>April 2018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11560" y="3861898"/>
            <a:ext cx="3960440" cy="66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b="1" kern="0" dirty="0">
                <a:solidFill>
                  <a:srgbClr val="0070C0"/>
                </a:solidFill>
              </a:rPr>
              <a:t>Hospital Breaches</a:t>
            </a:r>
          </a:p>
        </p:txBody>
      </p:sp>
    </p:spTree>
    <p:extLst>
      <p:ext uri="{BB962C8B-B14F-4D97-AF65-F5344CB8AC3E}">
        <p14:creationId xmlns:p14="http://schemas.microsoft.com/office/powerpoint/2010/main" val="339750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b="1" kern="0" dirty="0"/>
              <a:t>Hospital Conveyance Lost Hours</a:t>
            </a:r>
            <a:r>
              <a:rPr lang="en-GB" sz="2000" b="1" kern="0" dirty="0"/>
              <a:t>                                               </a:t>
            </a:r>
            <a:r>
              <a:rPr lang="en-GB" sz="1200" b="1" kern="0" dirty="0"/>
              <a:t>April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052736"/>
            <a:ext cx="8640960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26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entagon 74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7713" y="5738288"/>
          <a:ext cx="1289951" cy="571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516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Highest number of hours lost.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516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Lowest number of hours lost.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b="1" kern="0" dirty="0"/>
              <a:t>Hospital Conveyance by Location                                                 </a:t>
            </a:r>
            <a:r>
              <a:rPr lang="en-GB" sz="1200" b="1" kern="0" dirty="0"/>
              <a:t>April 2018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251209" y="1035582"/>
            <a:ext cx="1290082" cy="4613932"/>
          </a:xfrm>
          <a:prstGeom prst="roundRect">
            <a:avLst>
              <a:gd name="adj" fmla="val 7883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This map shows the location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 of each ED hospital across London.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The size of the bubble relates to the comparative hours lost* at that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900" dirty="0"/>
              <a:t>T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he larger the bubble, the more hours lost 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9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9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For example, during the reporting week, </a:t>
            </a:r>
            <a:r>
              <a:rPr lang="en-GB" sz="900" dirty="0"/>
              <a:t>the highest hours lost were at Queens Romford.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900" dirty="0"/>
              <a:t>The fewest hours were lost at Homerton, as the bubble can barely be seen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700" dirty="0"/>
              <a:t>* Total time accrued after 15 minutes, for arrival at hospital to patient handover.</a:t>
            </a:r>
            <a:endParaRPr kumimoji="0" lang="en-GB" sz="700" i="0" u="none" strike="noStrike" cap="none" normalizeH="0" baseline="0" dirty="0">
              <a:ln>
                <a:noFill/>
              </a:ln>
              <a:effectLst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5830" y="5756130"/>
            <a:ext cx="252000" cy="422240"/>
            <a:chOff x="345830" y="5535074"/>
            <a:chExt cx="252000" cy="422240"/>
          </a:xfrm>
        </p:grpSpPr>
        <p:sp>
          <p:nvSpPr>
            <p:cNvPr id="8" name="Oval 7"/>
            <p:cNvSpPr/>
            <p:nvPr/>
          </p:nvSpPr>
          <p:spPr bwMode="auto">
            <a:xfrm>
              <a:off x="437000" y="5893690"/>
              <a:ext cx="63624" cy="63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45830" y="5535074"/>
              <a:ext cx="252000" cy="252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251520" y="5738288"/>
            <a:ext cx="1296144" cy="571032"/>
          </a:xfrm>
          <a:prstGeom prst="roundRect">
            <a:avLst>
              <a:gd name="adj" fmla="val 13617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rgbClr val="737377"/>
              </a:solidFill>
              <a:effectLst/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781" y="1035582"/>
            <a:ext cx="7256699" cy="527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8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84233</TotalTime>
  <Words>126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Symbol</vt:lpstr>
      <vt:lpstr>Blank</vt:lpstr>
      <vt:lpstr>London Ambulance Service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Polly Healy</cp:lastModifiedBy>
  <cp:revision>3220</cp:revision>
  <cp:lastPrinted>2018-02-15T14:21:09Z</cp:lastPrinted>
  <dcterms:created xsi:type="dcterms:W3CDTF">2007-03-16T18:44:37Z</dcterms:created>
  <dcterms:modified xsi:type="dcterms:W3CDTF">2022-04-27T10:27:59Z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