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>
      <p:cViewPr varScale="1">
        <p:scale>
          <a:sx n="144" d="100"/>
          <a:sy n="144" d="100"/>
        </p:scale>
        <p:origin x="11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09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11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42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15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38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0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73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1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47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61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27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1ABD-921B-4F41-AEA2-C580D96A0007}" type="datetimeFigureOut">
              <a:rPr lang="en-GB" smtClean="0"/>
              <a:pPr/>
              <a:t>30/04/2018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48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effectLst>
            <a:softEdge rad="127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PATIENTS’ FORUM FOR THE LAS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 ambition for </a:t>
            </a:r>
          </a:p>
          <a:p>
            <a:pPr algn="ctr">
              <a:buNone/>
            </a:pPr>
            <a:r>
              <a:rPr lang="en-GB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Co-Production with the LAS</a:t>
            </a:r>
            <a:endParaRPr lang="en-GB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GB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Clinical Quality Review Group - CQRG</a:t>
            </a:r>
          </a:p>
          <a:p>
            <a:pPr algn="ctr">
              <a:buNone/>
            </a:pPr>
            <a:r>
              <a:rPr lang="en-GB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APRIL 24</a:t>
            </a:r>
            <a:r>
              <a:rPr lang="en-GB" sz="4400" b="1" baseline="30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GB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2018</a:t>
            </a:r>
          </a:p>
          <a:p>
            <a:pPr algn="ctr">
              <a:buNone/>
            </a:pPr>
            <a:endParaRPr lang="en-GB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838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ASPIRATION THREE – Q VOLUNTEERING – WORKING WITH BME VOLUNTEERS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5000" b="1" dirty="0"/>
          </a:p>
          <a:p>
            <a:pPr lvl="0"/>
            <a:r>
              <a:rPr lang="en-GB" sz="5500" b="1" dirty="0"/>
              <a:t>Developing links with BME communities to promote health-based volunteering and employment in the LAS.</a:t>
            </a:r>
          </a:p>
          <a:p>
            <a:pPr marL="0" indent="0">
              <a:buNone/>
            </a:pPr>
            <a:endParaRPr lang="en-GB" sz="5500" b="1" dirty="0"/>
          </a:p>
          <a:p>
            <a:pPr lvl="0"/>
            <a:r>
              <a:rPr lang="en-GB" sz="5500" b="1" dirty="0"/>
              <a:t>Currently, percentage of BME paramedics on front line is decreasing!</a:t>
            </a:r>
          </a:p>
          <a:p>
            <a:pPr marL="0" indent="0">
              <a:buNone/>
            </a:pPr>
            <a:endParaRPr lang="en-GB" sz="5500" b="1" dirty="0"/>
          </a:p>
          <a:p>
            <a:pPr lvl="0"/>
            <a:r>
              <a:rPr lang="en-GB" sz="5500" b="1" dirty="0"/>
              <a:t>Forum produced project plan - presented to the Chair and Chief Executive - entirely based on recruitment of BME heritage volunteers from most diverse areas of London.</a:t>
            </a:r>
          </a:p>
          <a:p>
            <a:endParaRPr lang="en-GB" sz="5500" b="1" dirty="0"/>
          </a:p>
          <a:p>
            <a:pPr lvl="0"/>
            <a:r>
              <a:rPr lang="en-GB" sz="5500" b="1" dirty="0"/>
              <a:t>LAS unwilling to precede with project – 50% money returned to DDCMS (</a:t>
            </a:r>
            <a:r>
              <a:rPr lang="en-GB" sz="5500" b="1" dirty="0" err="1"/>
              <a:t>Briony</a:t>
            </a:r>
            <a:r>
              <a:rPr lang="en-GB" sz="5500" b="1" dirty="0"/>
              <a:t> </a:t>
            </a:r>
            <a:r>
              <a:rPr lang="en-GB" sz="5500" b="1" dirty="0" err="1"/>
              <a:t>Sloper</a:t>
            </a:r>
            <a:r>
              <a:rPr lang="en-GB" sz="5500" b="1" dirty="0"/>
              <a:t> has used other 50% for successful volunteering project).</a:t>
            </a:r>
          </a:p>
          <a:p>
            <a:endParaRPr lang="en-GB" sz="5500" b="1" dirty="0"/>
          </a:p>
          <a:p>
            <a:pPr lvl="0"/>
            <a:r>
              <a:rPr lang="en-GB" sz="5500" b="1" dirty="0"/>
              <a:t>Collaboration sought with LAS to use </a:t>
            </a:r>
            <a:r>
              <a:rPr lang="en-US" sz="5500" b="1" dirty="0"/>
              <a:t>skills and insight of the Forum, to promote diverse forms of volunteering, and promote recruitment to the LAS. </a:t>
            </a:r>
            <a:endParaRPr lang="en-GB" sz="5500" b="1" dirty="0"/>
          </a:p>
          <a:p>
            <a:endParaRPr lang="en-GB" sz="5500" b="1" dirty="0"/>
          </a:p>
          <a:p>
            <a:pPr lvl="0"/>
            <a:r>
              <a:rPr lang="en-US" sz="5500" b="1" dirty="0"/>
              <a:t>Instead Chief Executive has proposed work with the Forum on a volunteering strategy.</a:t>
            </a:r>
            <a:endParaRPr lang="en-GB" sz="5500" b="1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4400" b="1" dirty="0"/>
          </a:p>
          <a:p>
            <a:pPr marL="0" indent="0">
              <a:buNone/>
            </a:pPr>
            <a:r>
              <a:rPr lang="en-GB" sz="4400" b="1" dirty="0"/>
              <a:t>DDCMS – Department of Digital, Culture, Media and Sport</a:t>
            </a:r>
          </a:p>
        </p:txBody>
      </p:sp>
    </p:spTree>
    <p:extLst>
      <p:ext uri="{BB962C8B-B14F-4D97-AF65-F5344CB8AC3E}">
        <p14:creationId xmlns:p14="http://schemas.microsoft.com/office/powerpoint/2010/main" val="3418122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GB" b="1" dirty="0">
                <a:ln/>
                <a:solidFill>
                  <a:schemeClr val="accent4"/>
                </a:solidFill>
              </a:rPr>
              <a:t>ASPIRATION FOUR – LEARNING FROM PATIENTS - BARIATRIC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Quality and sensitivity of LAS bariatric care service.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Long wait for bariatric service to be redesigned and dedicated bariatric team.</a:t>
            </a:r>
          </a:p>
          <a:p>
            <a:endParaRPr lang="en-GB" dirty="0"/>
          </a:p>
          <a:p>
            <a:r>
              <a:rPr lang="en-US" dirty="0"/>
              <a:t>Forum seeks collaboration to develop methodology that hears the voice of patients receiving complex care.</a:t>
            </a:r>
          </a:p>
          <a:p>
            <a:endParaRPr lang="en-GB" dirty="0"/>
          </a:p>
          <a:p>
            <a:r>
              <a:rPr lang="en-US" dirty="0"/>
              <a:t>Problem is how to contact the patient without breaching confidentiality. </a:t>
            </a:r>
          </a:p>
          <a:p>
            <a:endParaRPr lang="en-GB" dirty="0"/>
          </a:p>
          <a:p>
            <a:r>
              <a:rPr lang="en-US" dirty="0"/>
              <a:t>Issues also include flagging patients in EOC and asking question re weight to ensure right service, first time and appropriate response time.</a:t>
            </a:r>
          </a:p>
          <a:p>
            <a:endParaRPr lang="en-GB" dirty="0"/>
          </a:p>
          <a:p>
            <a:r>
              <a:rPr lang="en-US" dirty="0"/>
              <a:t>We would initially like to survey 20-30 patients to find out about their experience of Bariatric care and treatment.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b="1" dirty="0"/>
              <a:t>EOC – Emergency Operations Centre</a:t>
            </a:r>
          </a:p>
        </p:txBody>
      </p:sp>
    </p:spTree>
    <p:extLst>
      <p:ext uri="{BB962C8B-B14F-4D97-AF65-F5344CB8AC3E}">
        <p14:creationId xmlns:p14="http://schemas.microsoft.com/office/powerpoint/2010/main" val="56358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prstTxWarp prst="textCanDown">
              <a:avLst/>
            </a:prstTxWarp>
            <a:normAutofit fontScale="90000"/>
          </a:bodyPr>
          <a:lstStyle/>
          <a:p>
            <a:r>
              <a:rPr lang="en-GB" dirty="0"/>
              <a:t>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ArchUpPour">
              <a:avLst/>
            </a:prstTxWarp>
          </a:bodyPr>
          <a:lstStyle/>
          <a:p>
            <a:r>
              <a:rPr lang="en-GB" dirty="0"/>
              <a:t>MALCOLM ALEXANDER</a:t>
            </a:r>
          </a:p>
          <a:p>
            <a:r>
              <a:rPr lang="en-GB" dirty="0"/>
              <a:t>CHAIR, PATIENTS’ FORUM FOR THE LAS</a:t>
            </a:r>
          </a:p>
          <a:p>
            <a:r>
              <a:rPr lang="en-GB" dirty="0"/>
              <a:t>07817505193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49080"/>
            <a:ext cx="807523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80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WHAT IS CO-PRODUCTION?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b="1" dirty="0"/>
              <a:t>A model for developing health and social care services jointly between patients and service providers.</a:t>
            </a:r>
          </a:p>
          <a:p>
            <a:endParaRPr lang="en-GB" sz="2000" b="1" dirty="0"/>
          </a:p>
          <a:p>
            <a:r>
              <a:rPr lang="en-GB" sz="2000" b="1" dirty="0"/>
              <a:t>Co-Production positively impacts on service users and on wider health and social care systems.</a:t>
            </a:r>
          </a:p>
          <a:p>
            <a:pPr>
              <a:buNone/>
            </a:pPr>
            <a:endParaRPr lang="en-GB" sz="2000" b="1" dirty="0"/>
          </a:p>
          <a:p>
            <a:r>
              <a:rPr lang="en-GB" sz="2000" b="1" dirty="0"/>
              <a:t>To be transformative, co-production requires a relocation of power towards service users.</a:t>
            </a:r>
          </a:p>
          <a:p>
            <a:pPr>
              <a:buNone/>
            </a:pPr>
            <a:endParaRPr lang="en-GB" sz="2000" b="1" dirty="0"/>
          </a:p>
          <a:p>
            <a:r>
              <a:rPr lang="en-GB" sz="2000" b="1" dirty="0"/>
              <a:t>Necessitates new relationships between front-line professionals and patients/user organisations, to jointly train in co-production to take on these new roles.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b="1" dirty="0"/>
              <a:t>Co-production describes a relationship between clinicians and patients as a meeting of experts, each with their respective knowledge and skills. </a:t>
            </a:r>
          </a:p>
          <a:p>
            <a:endParaRPr lang="en-GB" sz="2000" b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COMPLAINTS CHARTER FOR URGENT AND EMERGENCY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b="1" dirty="0"/>
              <a:t>Written by Forum, presented to LAS Executives and then formally to the LAS board -  accepted with minor amendments. Now on LAS website.</a:t>
            </a:r>
          </a:p>
          <a:p>
            <a:pPr>
              <a:buNone/>
            </a:pPr>
            <a:endParaRPr lang="en-GB" sz="2600" b="1" dirty="0"/>
          </a:p>
          <a:p>
            <a:r>
              <a:rPr lang="en-GB" sz="2600" b="1" dirty="0"/>
              <a:t>Discussions  taking place with the Communications Department regarding NHSE Accessibility Standard. </a:t>
            </a:r>
          </a:p>
          <a:p>
            <a:pPr>
              <a:buNone/>
            </a:pPr>
            <a:endParaRPr lang="en-GB" sz="2600" b="1" dirty="0"/>
          </a:p>
          <a:p>
            <a:r>
              <a:rPr lang="en-GB" sz="2600" b="1" dirty="0"/>
              <a:t>Seeking wide distribution to FT members, LAS Facebook page and Twitter account. A public launch? </a:t>
            </a:r>
            <a:r>
              <a:rPr lang="en-GB" sz="2800" b="1" dirty="0"/>
              <a:t> </a:t>
            </a:r>
            <a:endParaRPr lang="en-GB" sz="2800" dirty="0"/>
          </a:p>
          <a:p>
            <a:pPr>
              <a:buNone/>
            </a:pPr>
            <a:r>
              <a:rPr lang="en-GB" sz="1600" b="1" dirty="0"/>
              <a:t>         FT – ‘Foundation Trust’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WORKING WITH SICKLE CELL ORGANISATIONS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600" b="1" dirty="0"/>
              <a:t>Forum public meeting with people who have Sickle Cell disorders and the Sickle Cell Society.  A very emotional meeting.</a:t>
            </a:r>
          </a:p>
          <a:p>
            <a:pPr>
              <a:buNone/>
            </a:pPr>
            <a:endParaRPr lang="en-GB" sz="2600" b="1" dirty="0"/>
          </a:p>
          <a:p>
            <a:r>
              <a:rPr lang="en-GB" sz="2600" b="1" dirty="0"/>
              <a:t>Role of Medical Director in responding to people with Sickle Cell disorders.</a:t>
            </a:r>
          </a:p>
          <a:p>
            <a:pPr>
              <a:buNone/>
            </a:pPr>
            <a:endParaRPr lang="en-GB" sz="2600" b="1" dirty="0"/>
          </a:p>
          <a:p>
            <a:r>
              <a:rPr lang="en-GB" sz="2600" b="1" dirty="0"/>
              <a:t>Merton Sickle Cell and Thalassaemia Group invited to collaborate.  Link with LAS for very successful Insight Project.</a:t>
            </a:r>
          </a:p>
          <a:p>
            <a:pPr>
              <a:buNone/>
            </a:pPr>
            <a:endParaRPr lang="en-GB" sz="2600" b="1" dirty="0"/>
          </a:p>
          <a:p>
            <a:r>
              <a:rPr lang="en-GB" sz="2600" b="1" dirty="0"/>
              <a:t>3 reports from CARU demonstrated significant improvements in care, from the patient’s perspective due to public pressure and effective training of front-line staff. </a:t>
            </a:r>
          </a:p>
          <a:p>
            <a:pPr>
              <a:buNone/>
            </a:pPr>
            <a:r>
              <a:rPr lang="en-GB" sz="1900" b="1" dirty="0"/>
              <a:t>        </a:t>
            </a:r>
            <a:r>
              <a:rPr lang="en-GB" sz="1600" b="1" dirty="0"/>
              <a:t>CARU – Clinical Audit &amp; Research Unit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CARE OF PATIENTS WITH DIABETES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Joint project with Diabetes UK (DUK)</a:t>
            </a:r>
          </a:p>
          <a:p>
            <a:endParaRPr lang="en-GB" b="1" dirty="0"/>
          </a:p>
          <a:p>
            <a:r>
              <a:rPr lang="en-GB" b="1" dirty="0"/>
              <a:t> Large Forum public meeting with DUK and presentation/    </a:t>
            </a:r>
          </a:p>
          <a:p>
            <a:pPr>
              <a:buNone/>
            </a:pPr>
            <a:r>
              <a:rPr lang="en-GB" b="1" dirty="0"/>
              <a:t>      response from Consultant Paramedic.</a:t>
            </a:r>
          </a:p>
          <a:p>
            <a:pPr>
              <a:buNone/>
            </a:pPr>
            <a:r>
              <a:rPr lang="en-GB" b="1" dirty="0"/>
              <a:t> </a:t>
            </a:r>
          </a:p>
          <a:p>
            <a:r>
              <a:rPr lang="en-GB" b="1" dirty="0"/>
              <a:t>All clinical staff received enhanced education/training (CSR) in the care of patients with diabetes.</a:t>
            </a:r>
          </a:p>
          <a:p>
            <a:endParaRPr lang="en-GB" b="1" dirty="0"/>
          </a:p>
          <a:p>
            <a:r>
              <a:rPr lang="en-GB" b="1" dirty="0"/>
              <a:t>Forum proposed front line staff should have ketometers to assist in the diagnosis of patients with Diabulimia. </a:t>
            </a:r>
          </a:p>
          <a:p>
            <a:pPr marL="0" indent="0">
              <a:buNone/>
            </a:pPr>
            <a:endParaRPr lang="en-GB" sz="2100" b="1" dirty="0"/>
          </a:p>
          <a:p>
            <a:pPr marL="0" indent="0">
              <a:buNone/>
            </a:pPr>
            <a:endParaRPr lang="en-GB" sz="2100" b="1" dirty="0"/>
          </a:p>
          <a:p>
            <a:pPr marL="0" indent="0">
              <a:buNone/>
            </a:pPr>
            <a:r>
              <a:rPr lang="en-GB" sz="2100" b="1" dirty="0"/>
              <a:t>CSR – Core Skills Refresher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LAS ACADEMY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400" b="1" dirty="0"/>
              <a:t>Forum work with the LAS Academy outstanding</a:t>
            </a:r>
          </a:p>
          <a:p>
            <a:pPr>
              <a:buNone/>
            </a:pPr>
            <a:endParaRPr lang="en-GB" sz="3400" b="1" dirty="0"/>
          </a:p>
          <a:p>
            <a:r>
              <a:rPr lang="en-GB" sz="3400" b="1" dirty="0"/>
              <a:t>3 members of Forum and 3 senior staff from the Academy Paramedic Programme, formed Patient and Public Involvement Panel (PPIP) and signed Terms of Reference.</a:t>
            </a:r>
          </a:p>
          <a:p>
            <a:pPr>
              <a:buNone/>
            </a:pPr>
            <a:endParaRPr lang="en-GB" sz="3400" b="1" dirty="0"/>
          </a:p>
          <a:p>
            <a:r>
              <a:rPr lang="en-GB" sz="3400" b="1" dirty="0"/>
              <a:t>Forum attends Academy HCPC Paramedic Programme Steering Group meetings.</a:t>
            </a:r>
          </a:p>
          <a:p>
            <a:pPr>
              <a:buNone/>
            </a:pPr>
            <a:endParaRPr lang="en-GB" sz="3400" b="1" dirty="0"/>
          </a:p>
          <a:p>
            <a:r>
              <a:rPr lang="en-GB" sz="3400" b="1" dirty="0"/>
              <a:t>Developing  PPI teaching programme for Academy syllabus for 6 student cohorts.</a:t>
            </a:r>
          </a:p>
          <a:p>
            <a:pPr>
              <a:buNone/>
            </a:pPr>
            <a:endParaRPr lang="en-GB" sz="3400" b="1" dirty="0"/>
          </a:p>
          <a:p>
            <a:r>
              <a:rPr lang="en-GB" sz="3400" b="1" dirty="0"/>
              <a:t>Eight members participating as mock patients for assessment of potential candidates and for training of Student Paramedics.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STROKE CARE</a:t>
            </a:r>
            <a:endParaRPr lang="en-GB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Member  who is a “Patient by Experience” – partner of women who suffered stroke – problems with diagnosis of </a:t>
            </a:r>
            <a:r>
              <a:rPr lang="en-US" b="1" dirty="0" err="1"/>
              <a:t>Asphasia</a:t>
            </a:r>
            <a:r>
              <a:rPr lang="en-US" b="1" dirty="0"/>
              <a:t> and delayed transfer to Kings’ College Hospital.</a:t>
            </a:r>
          </a:p>
          <a:p>
            <a:pPr>
              <a:buNone/>
            </a:pPr>
            <a:endParaRPr lang="en-GB" dirty="0"/>
          </a:p>
          <a:p>
            <a:r>
              <a:rPr lang="en-US" b="1" dirty="0"/>
              <a:t>Raised issue with LAS and Ombudsman.</a:t>
            </a:r>
          </a:p>
          <a:p>
            <a:pPr>
              <a:buNone/>
            </a:pPr>
            <a:endParaRPr lang="en-GB" dirty="0"/>
          </a:p>
          <a:p>
            <a:r>
              <a:rPr lang="en-US" b="1" dirty="0"/>
              <a:t>Member carried out research UK and internationally into stroke diagnosis.</a:t>
            </a:r>
          </a:p>
          <a:p>
            <a:endParaRPr lang="en-GB" dirty="0"/>
          </a:p>
          <a:p>
            <a:r>
              <a:rPr lang="en-US" b="1" dirty="0"/>
              <a:t>Proposals to amend </a:t>
            </a:r>
            <a:r>
              <a:rPr lang="en-US" b="1" dirty="0" err="1"/>
              <a:t>ePRF</a:t>
            </a:r>
            <a:r>
              <a:rPr lang="en-US" b="1" dirty="0"/>
              <a:t> being considered by medical directorate.</a:t>
            </a:r>
          </a:p>
          <a:p>
            <a:endParaRPr lang="en-GB" dirty="0"/>
          </a:p>
          <a:p>
            <a:r>
              <a:rPr lang="en-US" b="1" dirty="0"/>
              <a:t>Additional training and guidance for front-line staff.</a:t>
            </a:r>
          </a:p>
          <a:p>
            <a:pPr>
              <a:buNone/>
            </a:pPr>
            <a:endParaRPr lang="en-GB" dirty="0"/>
          </a:p>
          <a:p>
            <a:r>
              <a:rPr lang="en-US" b="1" dirty="0"/>
              <a:t>Meeting on April 26 between Member and Dr Neil Thompson, Assistant Medical Director. </a:t>
            </a:r>
          </a:p>
          <a:p>
            <a:pPr>
              <a:buNone/>
            </a:pPr>
            <a:endParaRPr lang="en-GB" dirty="0"/>
          </a:p>
          <a:p>
            <a:r>
              <a:rPr lang="en-US" b="1" dirty="0"/>
              <a:t>Excellent example of delivery of Duty of </a:t>
            </a:r>
            <a:r>
              <a:rPr lang="en-US" b="1" dirty="0" err="1"/>
              <a:t>Candour</a:t>
            </a:r>
            <a:r>
              <a:rPr lang="en-US" b="1" dirty="0"/>
              <a:t> to family.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500" b="1" dirty="0" err="1"/>
              <a:t>ePRF</a:t>
            </a:r>
            <a:r>
              <a:rPr lang="en-GB" sz="2500" b="1" dirty="0"/>
              <a:t> – Electronic Patient Report Forum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b="1" dirty="0">
                <a:ln/>
                <a:solidFill>
                  <a:schemeClr val="accent3"/>
                </a:solidFill>
              </a:rPr>
              <a:t>ASPIRATION ONE – LAS STRATEGY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b="1" dirty="0">
              <a:latin typeface="Calibri" pitchFamily="34" charset="0"/>
            </a:endParaRPr>
          </a:p>
          <a:p>
            <a:pPr marL="0" indent="0"/>
            <a:r>
              <a:rPr lang="en-GB" b="1" dirty="0">
                <a:latin typeface="Calibri" pitchFamily="34" charset="0"/>
              </a:rPr>
              <a:t>     Co-Production should involve stakeholders working with the LAS to create  </a:t>
            </a:r>
          </a:p>
          <a:p>
            <a:pPr marL="0" indent="0">
              <a:buNone/>
            </a:pPr>
            <a:r>
              <a:rPr lang="en-GB" b="1" dirty="0">
                <a:latin typeface="Calibri" pitchFamily="34" charset="0"/>
              </a:rPr>
              <a:t>       Strategy and effective implementation. </a:t>
            </a:r>
          </a:p>
          <a:p>
            <a:pPr>
              <a:buNone/>
            </a:pPr>
            <a:endParaRPr lang="en-GB" b="1" dirty="0">
              <a:latin typeface="Calibri" pitchFamily="34" charset="0"/>
            </a:endParaRPr>
          </a:p>
          <a:p>
            <a:r>
              <a:rPr lang="en-GB" b="1" dirty="0">
                <a:latin typeface="Calibri" pitchFamily="34" charset="0"/>
              </a:rPr>
              <a:t>LAS Values: “Patient feedback and experience to improve our care”.</a:t>
            </a:r>
          </a:p>
          <a:p>
            <a:endParaRPr lang="en-GB" b="1" dirty="0">
              <a:latin typeface="Calibri" pitchFamily="34" charset="0"/>
            </a:endParaRPr>
          </a:p>
          <a:p>
            <a:r>
              <a:rPr lang="en-GB" b="1" dirty="0">
                <a:latin typeface="Calibri" pitchFamily="34" charset="0"/>
              </a:rPr>
              <a:t>Forum seeks to influence Strategy but our detailed critique has so far been ignored by LAS.</a:t>
            </a:r>
          </a:p>
          <a:p>
            <a:endParaRPr lang="en-GB" b="1" dirty="0">
              <a:latin typeface="Calibri" pitchFamily="34" charset="0"/>
            </a:endParaRPr>
          </a:p>
          <a:p>
            <a:r>
              <a:rPr lang="en-GB" b="1" dirty="0">
                <a:latin typeface="Calibri" pitchFamily="34" charset="0"/>
              </a:rPr>
              <a:t>Board has declined public consultation on Strategy.</a:t>
            </a:r>
          </a:p>
          <a:p>
            <a:endParaRPr lang="en-GB" b="1" dirty="0">
              <a:latin typeface="Calibri" pitchFamily="34" charset="0"/>
            </a:endParaRPr>
          </a:p>
          <a:p>
            <a:r>
              <a:rPr lang="en-GB" b="1" dirty="0">
                <a:latin typeface="Calibri" pitchFamily="34" charset="0"/>
              </a:rPr>
              <a:t>“Large parts of the LAS Strategy will be about the internal workings of the LAS  </a:t>
            </a:r>
          </a:p>
          <a:p>
            <a:pPr>
              <a:buNone/>
            </a:pPr>
            <a:r>
              <a:rPr lang="en-GB" b="1" dirty="0">
                <a:latin typeface="Calibri" pitchFamily="34" charset="0"/>
              </a:rPr>
              <a:t>         and would therefore be inappropriate for a public consultation” - LAS Board.</a:t>
            </a:r>
          </a:p>
          <a:p>
            <a:endParaRPr lang="en-GB" b="1" dirty="0">
              <a:latin typeface="Calibri" pitchFamily="34" charset="0"/>
            </a:endParaRPr>
          </a:p>
          <a:p>
            <a:r>
              <a:rPr lang="en-GB" b="1" dirty="0">
                <a:latin typeface="Calibri" pitchFamily="34" charset="0"/>
              </a:rPr>
              <a:t>Effective long term strategies need to be grown with the support of staff and patients.</a:t>
            </a:r>
          </a:p>
          <a:p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ASPIRATION TWO - COMPLAINTS INVESTIGATIONS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400" dirty="0">
                <a:latin typeface="Calibri" pitchFamily="34" charset="0"/>
              </a:rPr>
              <a:t>Complaints are unique forms of qualitative data for service improvement and development.</a:t>
            </a:r>
          </a:p>
          <a:p>
            <a:pPr lvl="0">
              <a:buNone/>
            </a:pPr>
            <a:endParaRPr lang="en-GB" sz="2400" dirty="0">
              <a:latin typeface="Calibri" pitchFamily="34" charset="0"/>
            </a:endParaRPr>
          </a:p>
          <a:p>
            <a:pPr lvl="0"/>
            <a:r>
              <a:rPr lang="en-GB" sz="2400" dirty="0">
                <a:latin typeface="Calibri" pitchFamily="34" charset="0"/>
              </a:rPr>
              <a:t>Resistance to Forum involvement , but Patients Experience Department and Chief Quality Officer fully supportive. </a:t>
            </a:r>
          </a:p>
          <a:p>
            <a:pPr lvl="0">
              <a:buNone/>
            </a:pPr>
            <a:endParaRPr lang="en-GB" sz="2400" dirty="0">
              <a:latin typeface="Calibri" pitchFamily="34" charset="0"/>
            </a:endParaRPr>
          </a:p>
          <a:p>
            <a:pPr lvl="0"/>
            <a:r>
              <a:rPr lang="en-GB" sz="2400" dirty="0">
                <a:latin typeface="Calibri" pitchFamily="34" charset="0"/>
              </a:rPr>
              <a:t>Forum EC members offered to regularly monitor a sample of anonymised complaints for evidence of: </a:t>
            </a:r>
          </a:p>
          <a:p>
            <a:pPr lvl="1">
              <a:buNone/>
            </a:pPr>
            <a:r>
              <a:rPr lang="en-GB" sz="2000" dirty="0">
                <a:latin typeface="Calibri" pitchFamily="34" charset="0"/>
              </a:rPr>
              <a:t>     - valuing patient experience and empowering patients</a:t>
            </a:r>
          </a:p>
          <a:p>
            <a:pPr lvl="1">
              <a:buNone/>
            </a:pPr>
            <a:r>
              <a:rPr lang="en-GB" sz="2000" dirty="0">
                <a:latin typeface="Calibri" pitchFamily="34" charset="0"/>
              </a:rPr>
              <a:t>     - enduring impact on services </a:t>
            </a:r>
          </a:p>
          <a:p>
            <a:pPr lvl="1">
              <a:buNone/>
            </a:pPr>
            <a:r>
              <a:rPr lang="en-GB" sz="2000" dirty="0">
                <a:latin typeface="Calibri" pitchFamily="34" charset="0"/>
              </a:rPr>
              <a:t>     - feedback to staff and patients re outcome of complaints </a:t>
            </a:r>
          </a:p>
        </p:txBody>
      </p:sp>
    </p:spTree>
    <p:extLst>
      <p:ext uri="{BB962C8B-B14F-4D97-AF65-F5344CB8AC3E}">
        <p14:creationId xmlns:p14="http://schemas.microsoft.com/office/powerpoint/2010/main" val="410518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893</Words>
  <Application>Microsoft Macintosh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PATIENTS’ FORUM FOR THE LAS</vt:lpstr>
      <vt:lpstr>WHAT IS CO-PRODUCTION? </vt:lpstr>
      <vt:lpstr>COMPLAINTS CHARTER FOR URGENT AND EMERGENCY CARE</vt:lpstr>
      <vt:lpstr>WORKING WITH SICKLE CELL ORGANISATIONS</vt:lpstr>
      <vt:lpstr>CARE OF PATIENTS WITH DIABETES </vt:lpstr>
      <vt:lpstr>LAS ACADEMY</vt:lpstr>
      <vt:lpstr>STROKE CARE</vt:lpstr>
      <vt:lpstr>ASPIRATION ONE – LAS STRATEGY </vt:lpstr>
      <vt:lpstr> ASPIRATION TWO - COMPLAINTS INVESTIGATIONS </vt:lpstr>
      <vt:lpstr> ASPIRATION THREE – Q VOLUNTEERING – WORKING WITH BME VOLUNTEERS </vt:lpstr>
      <vt:lpstr>ASPIRATION FOUR – LEARNING FROM PATIENTS - BARIATRIC CARE</vt:lpstr>
      <vt:lpstr>THANKS</vt:lpstr>
    </vt:vector>
  </TitlesOfParts>
  <Company>London Ambulance Service NHS Trust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Services Establishment Chart  June 2017</dc:title>
  <dc:creator>Catherine.Edwards</dc:creator>
  <cp:lastModifiedBy>Polly Healy</cp:lastModifiedBy>
  <cp:revision>91</cp:revision>
  <cp:lastPrinted>2018-04-20T07:56:40Z</cp:lastPrinted>
  <dcterms:created xsi:type="dcterms:W3CDTF">2017-06-12T10:52:51Z</dcterms:created>
  <dcterms:modified xsi:type="dcterms:W3CDTF">2018-04-30T15:40:19Z</dcterms:modified>
  <cp:contentStatus/>
</cp:coreProperties>
</file>