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3" r:id="rId5"/>
    <p:sldId id="258" r:id="rId6"/>
    <p:sldId id="260" r:id="rId7"/>
    <p:sldId id="437" r:id="rId8"/>
    <p:sldId id="438" r:id="rId9"/>
    <p:sldId id="439" r:id="rId10"/>
    <p:sldId id="443" r:id="rId11"/>
    <p:sldId id="430" r:id="rId12"/>
    <p:sldId id="436" r:id="rId13"/>
    <p:sldId id="431" r:id="rId14"/>
    <p:sldId id="433" r:id="rId15"/>
    <p:sldId id="261" r:id="rId16"/>
    <p:sldId id="432" r:id="rId17"/>
    <p:sldId id="434" r:id="rId18"/>
    <p:sldId id="435" r:id="rId19"/>
    <p:sldId id="440" r:id="rId20"/>
    <p:sldId id="444" r:id="rId21"/>
    <p:sldId id="4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69" autoAdjust="0"/>
  </p:normalViewPr>
  <p:slideViewPr>
    <p:cSldViewPr snapToGrid="0">
      <p:cViewPr varScale="1">
        <p:scale>
          <a:sx n="67" d="100"/>
          <a:sy n="67" d="100"/>
        </p:scale>
        <p:origin x="10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31F2C-2657-4BE7-A636-C55D4978E60F}" type="doc">
      <dgm:prSet loTypeId="urn:microsoft.com/office/officeart/2005/8/layout/hList2#1" loCatId="relationship" qsTypeId="urn:microsoft.com/office/officeart/2005/8/quickstyle/simple1" qsCatId="simple" csTypeId="urn:microsoft.com/office/officeart/2005/8/colors/accent1_2" csCatId="accent1" phldr="1"/>
      <dgm:spPr/>
      <dgm:t>
        <a:bodyPr/>
        <a:lstStyle/>
        <a:p>
          <a:endParaRPr lang="en-GB"/>
        </a:p>
      </dgm:t>
    </dgm:pt>
    <dgm:pt modelId="{EA2F224F-1BBB-4CAF-973B-622497207176}">
      <dgm:prSet phldrT="[Text]"/>
      <dgm:spPr/>
      <dgm:t>
        <a:bodyPr/>
        <a:lstStyle/>
        <a:p>
          <a:r>
            <a:rPr lang="en-GB" dirty="0"/>
            <a:t>Demand side</a:t>
          </a:r>
        </a:p>
      </dgm:t>
    </dgm:pt>
    <dgm:pt modelId="{EF73F949-A83B-4FE0-955B-EA6DAB87123B}" type="parTrans" cxnId="{546FE945-6206-4FB0-8F17-9A0416811ADD}">
      <dgm:prSet/>
      <dgm:spPr/>
      <dgm:t>
        <a:bodyPr/>
        <a:lstStyle/>
        <a:p>
          <a:endParaRPr lang="en-GB"/>
        </a:p>
      </dgm:t>
    </dgm:pt>
    <dgm:pt modelId="{743B6121-3C42-4B0C-8BE3-3E06F6C2AE32}" type="sibTrans" cxnId="{546FE945-6206-4FB0-8F17-9A0416811ADD}">
      <dgm:prSet/>
      <dgm:spPr/>
      <dgm:t>
        <a:bodyPr/>
        <a:lstStyle/>
        <a:p>
          <a:endParaRPr lang="en-GB"/>
        </a:p>
      </dgm:t>
    </dgm:pt>
    <dgm:pt modelId="{B61BF3CA-8C10-4DCC-B882-FF797FEC2A4D}">
      <dgm:prSet phldrT="[Text]"/>
      <dgm:spPr/>
      <dgm:t>
        <a:bodyPr/>
        <a:lstStyle/>
        <a:p>
          <a:r>
            <a:rPr lang="en-GB" dirty="0"/>
            <a:t>Fewer options for other services?</a:t>
          </a:r>
        </a:p>
      </dgm:t>
    </dgm:pt>
    <dgm:pt modelId="{7DAD793F-9A9D-4DA4-B5AD-CACA562CA668}" type="parTrans" cxnId="{90470182-368A-4682-88EE-1E8CDBA189B3}">
      <dgm:prSet/>
      <dgm:spPr/>
      <dgm:t>
        <a:bodyPr/>
        <a:lstStyle/>
        <a:p>
          <a:endParaRPr lang="en-GB"/>
        </a:p>
      </dgm:t>
    </dgm:pt>
    <dgm:pt modelId="{36C82FCC-FCD1-4F1E-A9D3-61A84FE17958}" type="sibTrans" cxnId="{90470182-368A-4682-88EE-1E8CDBA189B3}">
      <dgm:prSet/>
      <dgm:spPr/>
      <dgm:t>
        <a:bodyPr/>
        <a:lstStyle/>
        <a:p>
          <a:endParaRPr lang="en-GB"/>
        </a:p>
      </dgm:t>
    </dgm:pt>
    <dgm:pt modelId="{725174C6-86B8-49BD-9269-654EA0E5169E}">
      <dgm:prSet phldrT="[Text]"/>
      <dgm:spPr/>
      <dgm:t>
        <a:bodyPr/>
        <a:lstStyle/>
        <a:p>
          <a:r>
            <a:rPr lang="en-GB" dirty="0"/>
            <a:t>LAS</a:t>
          </a:r>
        </a:p>
      </dgm:t>
    </dgm:pt>
    <dgm:pt modelId="{C15967DC-DE65-4990-81D5-03CF094199C5}" type="parTrans" cxnId="{DB355BAD-9D58-4D2B-998E-47FA21FCA6FE}">
      <dgm:prSet/>
      <dgm:spPr/>
      <dgm:t>
        <a:bodyPr/>
        <a:lstStyle/>
        <a:p>
          <a:endParaRPr lang="en-GB"/>
        </a:p>
      </dgm:t>
    </dgm:pt>
    <dgm:pt modelId="{CB2569E5-53BD-4955-A2B3-61E40C108567}" type="sibTrans" cxnId="{DB355BAD-9D58-4D2B-998E-47FA21FCA6FE}">
      <dgm:prSet/>
      <dgm:spPr/>
      <dgm:t>
        <a:bodyPr/>
        <a:lstStyle/>
        <a:p>
          <a:endParaRPr lang="en-GB"/>
        </a:p>
      </dgm:t>
    </dgm:pt>
    <dgm:pt modelId="{1AFB7DC3-B626-4837-8D18-17DBE2D1F85B}">
      <dgm:prSet phldrT="[Text]"/>
      <dgm:spPr/>
      <dgm:t>
        <a:bodyPr/>
        <a:lstStyle/>
        <a:p>
          <a:r>
            <a:rPr lang="en-GB" dirty="0"/>
            <a:t>Responsibility for balancing supply and demand?</a:t>
          </a:r>
        </a:p>
      </dgm:t>
    </dgm:pt>
    <dgm:pt modelId="{89DB6D84-6624-4A58-A43A-F838EF8C236D}" type="parTrans" cxnId="{423BAD51-10E7-4FCC-8E34-3D94DEAF7BFB}">
      <dgm:prSet/>
      <dgm:spPr/>
      <dgm:t>
        <a:bodyPr/>
        <a:lstStyle/>
        <a:p>
          <a:endParaRPr lang="en-GB"/>
        </a:p>
      </dgm:t>
    </dgm:pt>
    <dgm:pt modelId="{97956A6A-A116-44F3-9C6C-7D5FA13BF009}" type="sibTrans" cxnId="{423BAD51-10E7-4FCC-8E34-3D94DEAF7BFB}">
      <dgm:prSet/>
      <dgm:spPr/>
      <dgm:t>
        <a:bodyPr/>
        <a:lstStyle/>
        <a:p>
          <a:endParaRPr lang="en-GB"/>
        </a:p>
      </dgm:t>
    </dgm:pt>
    <dgm:pt modelId="{F2D3716B-74A0-46CB-93A2-A05951346466}">
      <dgm:prSet phldrT="[Text]"/>
      <dgm:spPr/>
      <dgm:t>
        <a:bodyPr/>
        <a:lstStyle/>
        <a:p>
          <a:r>
            <a:rPr lang="en-GB" dirty="0"/>
            <a:t>Explaining how resources allocated?</a:t>
          </a:r>
        </a:p>
      </dgm:t>
    </dgm:pt>
    <dgm:pt modelId="{69E852C6-9F36-4EF7-B308-5AC2C4858B3A}" type="parTrans" cxnId="{4C485F40-0714-4C1A-8CCF-4EF5BC79D4C7}">
      <dgm:prSet/>
      <dgm:spPr/>
      <dgm:t>
        <a:bodyPr/>
        <a:lstStyle/>
        <a:p>
          <a:endParaRPr lang="en-GB"/>
        </a:p>
      </dgm:t>
    </dgm:pt>
    <dgm:pt modelId="{3BC2DCDC-7F68-46B1-9D92-BB70200B8205}" type="sibTrans" cxnId="{4C485F40-0714-4C1A-8CCF-4EF5BC79D4C7}">
      <dgm:prSet/>
      <dgm:spPr/>
      <dgm:t>
        <a:bodyPr/>
        <a:lstStyle/>
        <a:p>
          <a:endParaRPr lang="en-GB"/>
        </a:p>
      </dgm:t>
    </dgm:pt>
    <dgm:pt modelId="{82F52E51-9BD4-4FC1-8882-D501523794CE}">
      <dgm:prSet phldrT="[Text]"/>
      <dgm:spPr/>
      <dgm:t>
        <a:bodyPr/>
        <a:lstStyle/>
        <a:p>
          <a:r>
            <a:rPr lang="en-GB" dirty="0"/>
            <a:t>Supply side</a:t>
          </a:r>
        </a:p>
      </dgm:t>
    </dgm:pt>
    <dgm:pt modelId="{580DD1D9-0D3C-4028-8048-8FFA6A0544DA}" type="parTrans" cxnId="{6A544D44-159C-4D91-B64E-ACD319615553}">
      <dgm:prSet/>
      <dgm:spPr/>
      <dgm:t>
        <a:bodyPr/>
        <a:lstStyle/>
        <a:p>
          <a:endParaRPr lang="en-GB"/>
        </a:p>
      </dgm:t>
    </dgm:pt>
    <dgm:pt modelId="{B5E67032-6F0B-4495-9F6E-F95E58D9C23E}" type="sibTrans" cxnId="{6A544D44-159C-4D91-B64E-ACD319615553}">
      <dgm:prSet/>
      <dgm:spPr/>
      <dgm:t>
        <a:bodyPr/>
        <a:lstStyle/>
        <a:p>
          <a:endParaRPr lang="en-GB"/>
        </a:p>
      </dgm:t>
    </dgm:pt>
    <dgm:pt modelId="{7E12BA35-16B1-4AEB-90CA-F8A4CE834F64}">
      <dgm:prSet phldrT="[Text]"/>
      <dgm:spPr/>
      <dgm:t>
        <a:bodyPr/>
        <a:lstStyle/>
        <a:p>
          <a:r>
            <a:rPr lang="en-GB" dirty="0"/>
            <a:t>Inverse care in wider system?</a:t>
          </a:r>
        </a:p>
      </dgm:t>
    </dgm:pt>
    <dgm:pt modelId="{CB1762F3-2784-47FC-BC1F-0FB4F14712B3}" type="parTrans" cxnId="{025B2033-0375-45AF-B061-3DB6200C9EDA}">
      <dgm:prSet/>
      <dgm:spPr/>
      <dgm:t>
        <a:bodyPr/>
        <a:lstStyle/>
        <a:p>
          <a:endParaRPr lang="en-GB"/>
        </a:p>
      </dgm:t>
    </dgm:pt>
    <dgm:pt modelId="{B0A674D2-6F5D-4FA8-AD08-9D75ED52F4A3}" type="sibTrans" cxnId="{025B2033-0375-45AF-B061-3DB6200C9EDA}">
      <dgm:prSet/>
      <dgm:spPr/>
      <dgm:t>
        <a:bodyPr/>
        <a:lstStyle/>
        <a:p>
          <a:endParaRPr lang="en-GB"/>
        </a:p>
      </dgm:t>
    </dgm:pt>
    <dgm:pt modelId="{3019D67D-261D-4A48-A4E6-0F1E66D00885}">
      <dgm:prSet phldrT="[Text]"/>
      <dgm:spPr/>
      <dgm:t>
        <a:bodyPr/>
        <a:lstStyle/>
        <a:p>
          <a:r>
            <a:rPr lang="en-GB" dirty="0"/>
            <a:t>Complicated politics?</a:t>
          </a:r>
        </a:p>
      </dgm:t>
    </dgm:pt>
    <dgm:pt modelId="{CECE7C15-E774-4FF9-A373-A9079EDB4072}" type="parTrans" cxnId="{25C17D8B-1527-4A90-80D2-3377AC8CD4AF}">
      <dgm:prSet/>
      <dgm:spPr/>
      <dgm:t>
        <a:bodyPr/>
        <a:lstStyle/>
        <a:p>
          <a:endParaRPr lang="en-GB"/>
        </a:p>
      </dgm:t>
    </dgm:pt>
    <dgm:pt modelId="{D93AC6D0-6A27-4667-8CE0-31150027041E}" type="sibTrans" cxnId="{25C17D8B-1527-4A90-80D2-3377AC8CD4AF}">
      <dgm:prSet/>
      <dgm:spPr/>
      <dgm:t>
        <a:bodyPr/>
        <a:lstStyle/>
        <a:p>
          <a:endParaRPr lang="en-GB"/>
        </a:p>
      </dgm:t>
    </dgm:pt>
    <dgm:pt modelId="{480C9F53-38A9-45DB-8A48-351A4EEF0EA3}">
      <dgm:prSet phldrT="[Text]"/>
      <dgm:spPr/>
      <dgm:t>
        <a:bodyPr/>
        <a:lstStyle/>
        <a:p>
          <a:r>
            <a:rPr lang="en-GB" dirty="0"/>
            <a:t>People calling more for non-emergencies?</a:t>
          </a:r>
        </a:p>
      </dgm:t>
    </dgm:pt>
    <dgm:pt modelId="{C225EF60-C9F3-49A7-9C8F-CD491F81F3CC}" type="parTrans" cxnId="{557F0D1B-3F4C-4896-BB51-E5F2A33C94DC}">
      <dgm:prSet/>
      <dgm:spPr/>
      <dgm:t>
        <a:bodyPr/>
        <a:lstStyle/>
        <a:p>
          <a:endParaRPr lang="en-GB"/>
        </a:p>
      </dgm:t>
    </dgm:pt>
    <dgm:pt modelId="{40272FCB-AB70-4C2F-B517-E4974CBDE9DC}" type="sibTrans" cxnId="{557F0D1B-3F4C-4896-BB51-E5F2A33C94DC}">
      <dgm:prSet/>
      <dgm:spPr/>
      <dgm:t>
        <a:bodyPr/>
        <a:lstStyle/>
        <a:p>
          <a:endParaRPr lang="en-GB"/>
        </a:p>
      </dgm:t>
    </dgm:pt>
    <dgm:pt modelId="{29425ED6-A737-47AB-9EF8-C1723AEB3C98}" type="pres">
      <dgm:prSet presAssocID="{3C631F2C-2657-4BE7-A636-C55D4978E60F}" presName="linearFlow" presStyleCnt="0">
        <dgm:presLayoutVars>
          <dgm:dir/>
          <dgm:animLvl val="lvl"/>
          <dgm:resizeHandles/>
        </dgm:presLayoutVars>
      </dgm:prSet>
      <dgm:spPr/>
    </dgm:pt>
    <dgm:pt modelId="{2EA27F9A-E08A-478E-A93C-EB772FE6173D}" type="pres">
      <dgm:prSet presAssocID="{EA2F224F-1BBB-4CAF-973B-622497207176}" presName="compositeNode" presStyleCnt="0">
        <dgm:presLayoutVars>
          <dgm:bulletEnabled val="1"/>
        </dgm:presLayoutVars>
      </dgm:prSet>
      <dgm:spPr/>
    </dgm:pt>
    <dgm:pt modelId="{B4E30C57-D6E0-4F5A-B74C-30B9D6F7906C}" type="pres">
      <dgm:prSet presAssocID="{EA2F224F-1BBB-4CAF-973B-622497207176}"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D6E07ADA-686E-46C4-94CE-C90ACFBAFC2E}" type="pres">
      <dgm:prSet presAssocID="{EA2F224F-1BBB-4CAF-973B-622497207176}" presName="childNode" presStyleLbl="node1" presStyleIdx="0" presStyleCnt="3">
        <dgm:presLayoutVars>
          <dgm:bulletEnabled val="1"/>
        </dgm:presLayoutVars>
      </dgm:prSet>
      <dgm:spPr/>
    </dgm:pt>
    <dgm:pt modelId="{D52B81DB-1913-43B9-8B83-1861839BFF48}" type="pres">
      <dgm:prSet presAssocID="{EA2F224F-1BBB-4CAF-973B-622497207176}" presName="parentNode" presStyleLbl="revTx" presStyleIdx="0" presStyleCnt="3">
        <dgm:presLayoutVars>
          <dgm:chMax val="0"/>
          <dgm:bulletEnabled val="1"/>
        </dgm:presLayoutVars>
      </dgm:prSet>
      <dgm:spPr/>
    </dgm:pt>
    <dgm:pt modelId="{A4A9B857-9FDF-443E-AAF3-456C5B24BAD3}" type="pres">
      <dgm:prSet presAssocID="{743B6121-3C42-4B0C-8BE3-3E06F6C2AE32}" presName="sibTrans" presStyleCnt="0"/>
      <dgm:spPr/>
    </dgm:pt>
    <dgm:pt modelId="{A3FF6C88-AECA-4BC7-80D6-EFE32C86BC4E}" type="pres">
      <dgm:prSet presAssocID="{725174C6-86B8-49BD-9269-654EA0E5169E}" presName="compositeNode" presStyleCnt="0">
        <dgm:presLayoutVars>
          <dgm:bulletEnabled val="1"/>
        </dgm:presLayoutVars>
      </dgm:prSet>
      <dgm:spPr/>
    </dgm:pt>
    <dgm:pt modelId="{9BC5DC01-82B0-43ED-B2DA-9D2848405BD3}" type="pres">
      <dgm:prSet presAssocID="{725174C6-86B8-49BD-9269-654EA0E5169E}"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933E73BD-55AE-4976-AF7F-30935B93B606}" type="pres">
      <dgm:prSet presAssocID="{725174C6-86B8-49BD-9269-654EA0E5169E}" presName="childNode" presStyleLbl="node1" presStyleIdx="1" presStyleCnt="3">
        <dgm:presLayoutVars>
          <dgm:bulletEnabled val="1"/>
        </dgm:presLayoutVars>
      </dgm:prSet>
      <dgm:spPr/>
    </dgm:pt>
    <dgm:pt modelId="{C39F99BE-B1B6-4A58-9AB9-1B023D8C03DA}" type="pres">
      <dgm:prSet presAssocID="{725174C6-86B8-49BD-9269-654EA0E5169E}" presName="parentNode" presStyleLbl="revTx" presStyleIdx="1" presStyleCnt="3">
        <dgm:presLayoutVars>
          <dgm:chMax val="0"/>
          <dgm:bulletEnabled val="1"/>
        </dgm:presLayoutVars>
      </dgm:prSet>
      <dgm:spPr/>
    </dgm:pt>
    <dgm:pt modelId="{7D6051B6-CCBA-4419-9D93-D3D84E1B7C41}" type="pres">
      <dgm:prSet presAssocID="{CB2569E5-53BD-4955-A2B3-61E40C108567}" presName="sibTrans" presStyleCnt="0"/>
      <dgm:spPr/>
    </dgm:pt>
    <dgm:pt modelId="{066455DA-4A73-4BA4-9EEC-4BD23E47DB8A}" type="pres">
      <dgm:prSet presAssocID="{82F52E51-9BD4-4FC1-8882-D501523794CE}" presName="compositeNode" presStyleCnt="0">
        <dgm:presLayoutVars>
          <dgm:bulletEnabled val="1"/>
        </dgm:presLayoutVars>
      </dgm:prSet>
      <dgm:spPr/>
    </dgm:pt>
    <dgm:pt modelId="{F2D2FA89-DCB6-4297-A2D2-3FC4541E7F68}" type="pres">
      <dgm:prSet presAssocID="{82F52E51-9BD4-4FC1-8882-D501523794CE}"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4F67A9E3-777E-4693-BC88-2A6B72308341}" type="pres">
      <dgm:prSet presAssocID="{82F52E51-9BD4-4FC1-8882-D501523794CE}" presName="childNode" presStyleLbl="node1" presStyleIdx="2" presStyleCnt="3">
        <dgm:presLayoutVars>
          <dgm:bulletEnabled val="1"/>
        </dgm:presLayoutVars>
      </dgm:prSet>
      <dgm:spPr/>
    </dgm:pt>
    <dgm:pt modelId="{53E2F78B-DD98-43A8-A506-6796E535310A}" type="pres">
      <dgm:prSet presAssocID="{82F52E51-9BD4-4FC1-8882-D501523794CE}" presName="parentNode" presStyleLbl="revTx" presStyleIdx="2" presStyleCnt="3">
        <dgm:presLayoutVars>
          <dgm:chMax val="0"/>
          <dgm:bulletEnabled val="1"/>
        </dgm:presLayoutVars>
      </dgm:prSet>
      <dgm:spPr/>
    </dgm:pt>
  </dgm:ptLst>
  <dgm:cxnLst>
    <dgm:cxn modelId="{FE228304-2EE1-4BF5-8F32-87D9ECEC2118}" type="presOf" srcId="{3C631F2C-2657-4BE7-A636-C55D4978E60F}" destId="{29425ED6-A737-47AB-9EF8-C1723AEB3C98}" srcOrd="0" destOrd="0" presId="urn:microsoft.com/office/officeart/2005/8/layout/hList2#1"/>
    <dgm:cxn modelId="{0946290F-9EB7-48CC-8B86-78F3AA093527}" type="presOf" srcId="{EA2F224F-1BBB-4CAF-973B-622497207176}" destId="{D52B81DB-1913-43B9-8B83-1861839BFF48}" srcOrd="0" destOrd="0" presId="urn:microsoft.com/office/officeart/2005/8/layout/hList2#1"/>
    <dgm:cxn modelId="{BEFE3B10-F9BD-46E3-9BE3-3131DEF8D848}" type="presOf" srcId="{725174C6-86B8-49BD-9269-654EA0E5169E}" destId="{C39F99BE-B1B6-4A58-9AB9-1B023D8C03DA}" srcOrd="0" destOrd="0" presId="urn:microsoft.com/office/officeart/2005/8/layout/hList2#1"/>
    <dgm:cxn modelId="{557F0D1B-3F4C-4896-BB51-E5F2A33C94DC}" srcId="{EA2F224F-1BBB-4CAF-973B-622497207176}" destId="{480C9F53-38A9-45DB-8A48-351A4EEF0EA3}" srcOrd="0" destOrd="0" parTransId="{C225EF60-C9F3-49A7-9C8F-CD491F81F3CC}" sibTransId="{40272FCB-AB70-4C2F-B517-E4974CBDE9DC}"/>
    <dgm:cxn modelId="{025B2033-0375-45AF-B061-3DB6200C9EDA}" srcId="{82F52E51-9BD4-4FC1-8882-D501523794CE}" destId="{7E12BA35-16B1-4AEB-90CA-F8A4CE834F64}" srcOrd="0" destOrd="0" parTransId="{CB1762F3-2784-47FC-BC1F-0FB4F14712B3}" sibTransId="{B0A674D2-6F5D-4FA8-AD08-9D75ED52F4A3}"/>
    <dgm:cxn modelId="{2E44FA39-B7CE-432A-B33F-82114B327AF4}" type="presOf" srcId="{F2D3716B-74A0-46CB-93A2-A05951346466}" destId="{933E73BD-55AE-4976-AF7F-30935B93B606}" srcOrd="0" destOrd="1" presId="urn:microsoft.com/office/officeart/2005/8/layout/hList2#1"/>
    <dgm:cxn modelId="{4C485F40-0714-4C1A-8CCF-4EF5BC79D4C7}" srcId="{725174C6-86B8-49BD-9269-654EA0E5169E}" destId="{F2D3716B-74A0-46CB-93A2-A05951346466}" srcOrd="1" destOrd="0" parTransId="{69E852C6-9F36-4EF7-B308-5AC2C4858B3A}" sibTransId="{3BC2DCDC-7F68-46B1-9D92-BB70200B8205}"/>
    <dgm:cxn modelId="{E1E85E63-4986-4253-BAAA-328C4351B1A7}" type="presOf" srcId="{1AFB7DC3-B626-4837-8D18-17DBE2D1F85B}" destId="{933E73BD-55AE-4976-AF7F-30935B93B606}" srcOrd="0" destOrd="0" presId="urn:microsoft.com/office/officeart/2005/8/layout/hList2#1"/>
    <dgm:cxn modelId="{6A544D44-159C-4D91-B64E-ACD319615553}" srcId="{3C631F2C-2657-4BE7-A636-C55D4978E60F}" destId="{82F52E51-9BD4-4FC1-8882-D501523794CE}" srcOrd="2" destOrd="0" parTransId="{580DD1D9-0D3C-4028-8048-8FFA6A0544DA}" sibTransId="{B5E67032-6F0B-4495-9F6E-F95E58D9C23E}"/>
    <dgm:cxn modelId="{546FE945-6206-4FB0-8F17-9A0416811ADD}" srcId="{3C631F2C-2657-4BE7-A636-C55D4978E60F}" destId="{EA2F224F-1BBB-4CAF-973B-622497207176}" srcOrd="0" destOrd="0" parTransId="{EF73F949-A83B-4FE0-955B-EA6DAB87123B}" sibTransId="{743B6121-3C42-4B0C-8BE3-3E06F6C2AE32}"/>
    <dgm:cxn modelId="{C2074747-F381-4C17-B836-C21DFF4FFC1C}" type="presOf" srcId="{480C9F53-38A9-45DB-8A48-351A4EEF0EA3}" destId="{D6E07ADA-686E-46C4-94CE-C90ACFBAFC2E}" srcOrd="0" destOrd="0" presId="urn:microsoft.com/office/officeart/2005/8/layout/hList2#1"/>
    <dgm:cxn modelId="{701A644E-4B03-41EE-BE8C-A1BC507493A6}" type="presOf" srcId="{82F52E51-9BD4-4FC1-8882-D501523794CE}" destId="{53E2F78B-DD98-43A8-A506-6796E535310A}" srcOrd="0" destOrd="0" presId="urn:microsoft.com/office/officeart/2005/8/layout/hList2#1"/>
    <dgm:cxn modelId="{423BAD51-10E7-4FCC-8E34-3D94DEAF7BFB}" srcId="{725174C6-86B8-49BD-9269-654EA0E5169E}" destId="{1AFB7DC3-B626-4837-8D18-17DBE2D1F85B}" srcOrd="0" destOrd="0" parTransId="{89DB6D84-6624-4A58-A43A-F838EF8C236D}" sibTransId="{97956A6A-A116-44F3-9C6C-7D5FA13BF009}"/>
    <dgm:cxn modelId="{90470182-368A-4682-88EE-1E8CDBA189B3}" srcId="{EA2F224F-1BBB-4CAF-973B-622497207176}" destId="{B61BF3CA-8C10-4DCC-B882-FF797FEC2A4D}" srcOrd="1" destOrd="0" parTransId="{7DAD793F-9A9D-4DA4-B5AD-CACA562CA668}" sibTransId="{36C82FCC-FCD1-4F1E-A9D3-61A84FE17958}"/>
    <dgm:cxn modelId="{25C17D8B-1527-4A90-80D2-3377AC8CD4AF}" srcId="{82F52E51-9BD4-4FC1-8882-D501523794CE}" destId="{3019D67D-261D-4A48-A4E6-0F1E66D00885}" srcOrd="1" destOrd="0" parTransId="{CECE7C15-E774-4FF9-A373-A9079EDB4072}" sibTransId="{D93AC6D0-6A27-4667-8CE0-31150027041E}"/>
    <dgm:cxn modelId="{9FEEF8A9-2D5B-4F28-AB19-EDEAE9CF2540}" type="presOf" srcId="{B61BF3CA-8C10-4DCC-B882-FF797FEC2A4D}" destId="{D6E07ADA-686E-46C4-94CE-C90ACFBAFC2E}" srcOrd="0" destOrd="1" presId="urn:microsoft.com/office/officeart/2005/8/layout/hList2#1"/>
    <dgm:cxn modelId="{DB355BAD-9D58-4D2B-998E-47FA21FCA6FE}" srcId="{3C631F2C-2657-4BE7-A636-C55D4978E60F}" destId="{725174C6-86B8-49BD-9269-654EA0E5169E}" srcOrd="1" destOrd="0" parTransId="{C15967DC-DE65-4990-81D5-03CF094199C5}" sibTransId="{CB2569E5-53BD-4955-A2B3-61E40C108567}"/>
    <dgm:cxn modelId="{A8C413BC-000C-4C0F-A24B-80FC38D410BD}" type="presOf" srcId="{7E12BA35-16B1-4AEB-90CA-F8A4CE834F64}" destId="{4F67A9E3-777E-4693-BC88-2A6B72308341}" srcOrd="0" destOrd="0" presId="urn:microsoft.com/office/officeart/2005/8/layout/hList2#1"/>
    <dgm:cxn modelId="{B87D03BF-DBBD-483B-B755-3C37108A6011}" type="presOf" srcId="{3019D67D-261D-4A48-A4E6-0F1E66D00885}" destId="{4F67A9E3-777E-4693-BC88-2A6B72308341}" srcOrd="0" destOrd="1" presId="urn:microsoft.com/office/officeart/2005/8/layout/hList2#1"/>
    <dgm:cxn modelId="{AE4A3A57-3FB4-425C-9610-C8F427E12492}" type="presParOf" srcId="{29425ED6-A737-47AB-9EF8-C1723AEB3C98}" destId="{2EA27F9A-E08A-478E-A93C-EB772FE6173D}" srcOrd="0" destOrd="0" presId="urn:microsoft.com/office/officeart/2005/8/layout/hList2#1"/>
    <dgm:cxn modelId="{88CC133F-B5C0-49CA-BF45-6506C5A5AD73}" type="presParOf" srcId="{2EA27F9A-E08A-478E-A93C-EB772FE6173D}" destId="{B4E30C57-D6E0-4F5A-B74C-30B9D6F7906C}" srcOrd="0" destOrd="0" presId="urn:microsoft.com/office/officeart/2005/8/layout/hList2#1"/>
    <dgm:cxn modelId="{3BC18AE8-36AC-480D-A5D8-CA173686F526}" type="presParOf" srcId="{2EA27F9A-E08A-478E-A93C-EB772FE6173D}" destId="{D6E07ADA-686E-46C4-94CE-C90ACFBAFC2E}" srcOrd="1" destOrd="0" presId="urn:microsoft.com/office/officeart/2005/8/layout/hList2#1"/>
    <dgm:cxn modelId="{74DAC38C-1814-46AE-8A94-8A1E8B6B8E58}" type="presParOf" srcId="{2EA27F9A-E08A-478E-A93C-EB772FE6173D}" destId="{D52B81DB-1913-43B9-8B83-1861839BFF48}" srcOrd="2" destOrd="0" presId="urn:microsoft.com/office/officeart/2005/8/layout/hList2#1"/>
    <dgm:cxn modelId="{E8F3DE6F-2827-4BE7-9C46-74D18A9BDB99}" type="presParOf" srcId="{29425ED6-A737-47AB-9EF8-C1723AEB3C98}" destId="{A4A9B857-9FDF-443E-AAF3-456C5B24BAD3}" srcOrd="1" destOrd="0" presId="urn:microsoft.com/office/officeart/2005/8/layout/hList2#1"/>
    <dgm:cxn modelId="{40D353B7-9FD1-4FE2-AE34-B88277484938}" type="presParOf" srcId="{29425ED6-A737-47AB-9EF8-C1723AEB3C98}" destId="{A3FF6C88-AECA-4BC7-80D6-EFE32C86BC4E}" srcOrd="2" destOrd="0" presId="urn:microsoft.com/office/officeart/2005/8/layout/hList2#1"/>
    <dgm:cxn modelId="{83A2E35D-5595-406D-BE67-2ADCA4588EEE}" type="presParOf" srcId="{A3FF6C88-AECA-4BC7-80D6-EFE32C86BC4E}" destId="{9BC5DC01-82B0-43ED-B2DA-9D2848405BD3}" srcOrd="0" destOrd="0" presId="urn:microsoft.com/office/officeart/2005/8/layout/hList2#1"/>
    <dgm:cxn modelId="{2AABDFB1-54FC-4D36-88C6-F9FFCE36B652}" type="presParOf" srcId="{A3FF6C88-AECA-4BC7-80D6-EFE32C86BC4E}" destId="{933E73BD-55AE-4976-AF7F-30935B93B606}" srcOrd="1" destOrd="0" presId="urn:microsoft.com/office/officeart/2005/8/layout/hList2#1"/>
    <dgm:cxn modelId="{792297BE-16CB-4D95-96AB-3E36EC7CECE0}" type="presParOf" srcId="{A3FF6C88-AECA-4BC7-80D6-EFE32C86BC4E}" destId="{C39F99BE-B1B6-4A58-9AB9-1B023D8C03DA}" srcOrd="2" destOrd="0" presId="urn:microsoft.com/office/officeart/2005/8/layout/hList2#1"/>
    <dgm:cxn modelId="{EFD3567F-8B4A-45CB-B3C8-0D06967372CB}" type="presParOf" srcId="{29425ED6-A737-47AB-9EF8-C1723AEB3C98}" destId="{7D6051B6-CCBA-4419-9D93-D3D84E1B7C41}" srcOrd="3" destOrd="0" presId="urn:microsoft.com/office/officeart/2005/8/layout/hList2#1"/>
    <dgm:cxn modelId="{C006DBF3-6CAF-4A3C-B726-11D9124B6BDC}" type="presParOf" srcId="{29425ED6-A737-47AB-9EF8-C1723AEB3C98}" destId="{066455DA-4A73-4BA4-9EEC-4BD23E47DB8A}" srcOrd="4" destOrd="0" presId="urn:microsoft.com/office/officeart/2005/8/layout/hList2#1"/>
    <dgm:cxn modelId="{F0E011C4-1EC8-4FF0-991F-03D59FE638F3}" type="presParOf" srcId="{066455DA-4A73-4BA4-9EEC-4BD23E47DB8A}" destId="{F2D2FA89-DCB6-4297-A2D2-3FC4541E7F68}" srcOrd="0" destOrd="0" presId="urn:microsoft.com/office/officeart/2005/8/layout/hList2#1"/>
    <dgm:cxn modelId="{EF9843F0-BC1C-4403-B3DF-32D9FE021B76}" type="presParOf" srcId="{066455DA-4A73-4BA4-9EEC-4BD23E47DB8A}" destId="{4F67A9E3-777E-4693-BC88-2A6B72308341}" srcOrd="1" destOrd="0" presId="urn:microsoft.com/office/officeart/2005/8/layout/hList2#1"/>
    <dgm:cxn modelId="{D9192F92-8673-49B1-897F-7E0B52427923}" type="presParOf" srcId="{066455DA-4A73-4BA4-9EEC-4BD23E47DB8A}" destId="{53E2F78B-DD98-43A8-A506-6796E535310A}"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B81DB-1913-43B9-8B83-1861839BFF48}">
      <dsp:nvSpPr>
        <dsp:cNvPr id="0" name=""/>
        <dsp:cNvSpPr/>
      </dsp:nvSpPr>
      <dsp:spPr>
        <a:xfrm rot="16200000">
          <a:off x="-1383004"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600200">
            <a:lnSpc>
              <a:spcPct val="90000"/>
            </a:lnSpc>
            <a:spcBef>
              <a:spcPct val="0"/>
            </a:spcBef>
            <a:spcAft>
              <a:spcPct val="35000"/>
            </a:spcAft>
            <a:buNone/>
          </a:pPr>
          <a:r>
            <a:rPr lang="en-GB" sz="3600" kern="1200" dirty="0"/>
            <a:t>Demand side</a:t>
          </a:r>
        </a:p>
      </dsp:txBody>
      <dsp:txXfrm>
        <a:off x="-1383004" y="2256453"/>
        <a:ext cx="3394043" cy="504901"/>
      </dsp:txXfrm>
    </dsp:sp>
    <dsp:sp modelId="{D6E07ADA-686E-46C4-94CE-C90ACFBAFC2E}">
      <dsp:nvSpPr>
        <dsp:cNvPr id="0" name=""/>
        <dsp:cNvSpPr/>
      </dsp:nvSpPr>
      <dsp:spPr>
        <a:xfrm>
          <a:off x="566467"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45295" rIns="220472" bIns="220472"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People calling more for non-emergencies?</a:t>
          </a:r>
        </a:p>
        <a:p>
          <a:pPr marL="228600" lvl="1" indent="-228600" algn="l" defTabSz="1066800">
            <a:lnSpc>
              <a:spcPct val="90000"/>
            </a:lnSpc>
            <a:spcBef>
              <a:spcPct val="0"/>
            </a:spcBef>
            <a:spcAft>
              <a:spcPct val="15000"/>
            </a:spcAft>
            <a:buChar char="•"/>
          </a:pPr>
          <a:r>
            <a:rPr lang="en-GB" sz="2400" kern="1200" dirty="0"/>
            <a:t>Fewer options for other services?</a:t>
          </a:r>
        </a:p>
      </dsp:txBody>
      <dsp:txXfrm>
        <a:off x="566467" y="811881"/>
        <a:ext cx="2514943" cy="3394043"/>
      </dsp:txXfrm>
    </dsp:sp>
    <dsp:sp modelId="{B4E30C57-D6E0-4F5A-B74C-30B9D6F7906C}">
      <dsp:nvSpPr>
        <dsp:cNvPr id="0" name=""/>
        <dsp:cNvSpPr/>
      </dsp:nvSpPr>
      <dsp:spPr>
        <a:xfrm>
          <a:off x="61566" y="145412"/>
          <a:ext cx="1009802" cy="10098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F99BE-B1B6-4A58-9AB9-1B023D8C03DA}">
      <dsp:nvSpPr>
        <dsp:cNvPr id="0" name=""/>
        <dsp:cNvSpPr/>
      </dsp:nvSpPr>
      <dsp:spPr>
        <a:xfrm rot="16200000">
          <a:off x="2303306"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600200">
            <a:lnSpc>
              <a:spcPct val="90000"/>
            </a:lnSpc>
            <a:spcBef>
              <a:spcPct val="0"/>
            </a:spcBef>
            <a:spcAft>
              <a:spcPct val="35000"/>
            </a:spcAft>
            <a:buNone/>
          </a:pPr>
          <a:r>
            <a:rPr lang="en-GB" sz="3600" kern="1200" dirty="0"/>
            <a:t>LAS</a:t>
          </a:r>
        </a:p>
      </dsp:txBody>
      <dsp:txXfrm>
        <a:off x="2303306" y="2256453"/>
        <a:ext cx="3394043" cy="504901"/>
      </dsp:txXfrm>
    </dsp:sp>
    <dsp:sp modelId="{933E73BD-55AE-4976-AF7F-30935B93B606}">
      <dsp:nvSpPr>
        <dsp:cNvPr id="0" name=""/>
        <dsp:cNvSpPr/>
      </dsp:nvSpPr>
      <dsp:spPr>
        <a:xfrm>
          <a:off x="4252779"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45295" rIns="220472" bIns="220472"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Responsibility for balancing supply and demand?</a:t>
          </a:r>
        </a:p>
        <a:p>
          <a:pPr marL="228600" lvl="1" indent="-228600" algn="l" defTabSz="1066800">
            <a:lnSpc>
              <a:spcPct val="90000"/>
            </a:lnSpc>
            <a:spcBef>
              <a:spcPct val="0"/>
            </a:spcBef>
            <a:spcAft>
              <a:spcPct val="15000"/>
            </a:spcAft>
            <a:buChar char="•"/>
          </a:pPr>
          <a:r>
            <a:rPr lang="en-GB" sz="2400" kern="1200" dirty="0"/>
            <a:t>Explaining how resources allocated?</a:t>
          </a:r>
        </a:p>
      </dsp:txBody>
      <dsp:txXfrm>
        <a:off x="4252779" y="811881"/>
        <a:ext cx="2514943" cy="3394043"/>
      </dsp:txXfrm>
    </dsp:sp>
    <dsp:sp modelId="{9BC5DC01-82B0-43ED-B2DA-9D2848405BD3}">
      <dsp:nvSpPr>
        <dsp:cNvPr id="0" name=""/>
        <dsp:cNvSpPr/>
      </dsp:nvSpPr>
      <dsp:spPr>
        <a:xfrm>
          <a:off x="3747877" y="145412"/>
          <a:ext cx="1009802" cy="100980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E2F78B-DD98-43A8-A506-6796E535310A}">
      <dsp:nvSpPr>
        <dsp:cNvPr id="0" name=""/>
        <dsp:cNvSpPr/>
      </dsp:nvSpPr>
      <dsp:spPr>
        <a:xfrm rot="16200000">
          <a:off x="5989618"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600200">
            <a:lnSpc>
              <a:spcPct val="90000"/>
            </a:lnSpc>
            <a:spcBef>
              <a:spcPct val="0"/>
            </a:spcBef>
            <a:spcAft>
              <a:spcPct val="35000"/>
            </a:spcAft>
            <a:buNone/>
          </a:pPr>
          <a:r>
            <a:rPr lang="en-GB" sz="3600" kern="1200" dirty="0"/>
            <a:t>Supply side</a:t>
          </a:r>
        </a:p>
      </dsp:txBody>
      <dsp:txXfrm>
        <a:off x="5989618" y="2256453"/>
        <a:ext cx="3394043" cy="504901"/>
      </dsp:txXfrm>
    </dsp:sp>
    <dsp:sp modelId="{4F67A9E3-777E-4693-BC88-2A6B72308341}">
      <dsp:nvSpPr>
        <dsp:cNvPr id="0" name=""/>
        <dsp:cNvSpPr/>
      </dsp:nvSpPr>
      <dsp:spPr>
        <a:xfrm>
          <a:off x="7939090"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45295" rIns="220472" bIns="220472"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Inverse care in wider system?</a:t>
          </a:r>
        </a:p>
        <a:p>
          <a:pPr marL="228600" lvl="1" indent="-228600" algn="l" defTabSz="1066800">
            <a:lnSpc>
              <a:spcPct val="90000"/>
            </a:lnSpc>
            <a:spcBef>
              <a:spcPct val="0"/>
            </a:spcBef>
            <a:spcAft>
              <a:spcPct val="15000"/>
            </a:spcAft>
            <a:buChar char="•"/>
          </a:pPr>
          <a:r>
            <a:rPr lang="en-GB" sz="2400" kern="1200" dirty="0"/>
            <a:t>Complicated politics?</a:t>
          </a:r>
        </a:p>
      </dsp:txBody>
      <dsp:txXfrm>
        <a:off x="7939090" y="811881"/>
        <a:ext cx="2514943" cy="3394043"/>
      </dsp:txXfrm>
    </dsp:sp>
    <dsp:sp modelId="{F2D2FA89-DCB6-4297-A2D2-3FC4541E7F68}">
      <dsp:nvSpPr>
        <dsp:cNvPr id="0" name=""/>
        <dsp:cNvSpPr/>
      </dsp:nvSpPr>
      <dsp:spPr>
        <a:xfrm>
          <a:off x="7434189" y="145412"/>
          <a:ext cx="1009802" cy="100980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16E24-CB84-423C-AAE4-96BEE8F9347E}" type="datetimeFigureOut">
              <a:rPr lang="en-GB" smtClean="0"/>
              <a:pPr/>
              <a:t>23/09/2020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D319A-4C8D-4EC7-93E9-8F777C3152FB}" type="slidenum">
              <a:rPr lang="en-GB" smtClean="0"/>
              <a:pPr/>
              <a:t>‹#›</a:t>
            </a:fld>
            <a:endParaRPr lang="en-GB"/>
          </a:p>
        </p:txBody>
      </p:sp>
    </p:spTree>
    <p:extLst>
      <p:ext uri="{BB962C8B-B14F-4D97-AF65-F5344CB8AC3E}">
        <p14:creationId xmlns:p14="http://schemas.microsoft.com/office/powerpoint/2010/main" val="5971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Inverse_care_la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mprovement.nhs.uk/documents/3271/Operational_productivity_and_performance_NHS_Ambulance_Trusts_fina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ocalgovernmentutopia.com/2015/11/02/189-essay-no-2-local-government-effectiveness-and-efficienc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andertoons.com/graph/cartoon/6751/dont-know-what-that-is-just-ignore-it-and-hope-it-goes-awa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ondondatastore-upload.s3.amazonaws.com/instant-atlas/ward-profiles-html/atla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lic.tableau.com/profile/glaintellig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news/chief-medical-officer-calls-for-unified-approach-to-revolutionise-health-by-204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uffpost.com/entry/martin-luther-king-health-care_b_250639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ndon.gov.uk/sites/default/files/london_ambulance_report_final.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iles.datapress.com/london/dataset/indices-of-deprivation-2015/2016-05-24T18:16:14/indices-deprivation-201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tyoflondon.gov.uk/services/environment-and-planning/planning/development-and-population-information/Documents/deprivation-index-2015.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ndonambulance.nhs.uk/wp-content/uploads/2018/02/Our-strategic-intent-2.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ndard.co.uk/news/health/london-ambulance-drivers-told-dont-go-south-of-the-river-a3606311.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https://en.wikipedia.org/wiki/Inverse_care_law</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2</a:t>
            </a:fld>
            <a:endParaRPr lang="en-GB"/>
          </a:p>
        </p:txBody>
      </p:sp>
    </p:spTree>
    <p:extLst>
      <p:ext uri="{BB962C8B-B14F-4D97-AF65-F5344CB8AC3E}">
        <p14:creationId xmlns:p14="http://schemas.microsoft.com/office/powerpoint/2010/main" val="79724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https://improvement.nhs.uk/documents/3271/Operational_productivity_and_performance_NHS_Ambulance_Trusts_final.pdf</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15</a:t>
            </a:fld>
            <a:endParaRPr lang="en-GB"/>
          </a:p>
        </p:txBody>
      </p:sp>
    </p:spTree>
    <p:extLst>
      <p:ext uri="{BB962C8B-B14F-4D97-AF65-F5344CB8AC3E}">
        <p14:creationId xmlns:p14="http://schemas.microsoft.com/office/powerpoint/2010/main" val="318342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19</a:t>
            </a:fld>
            <a:endParaRPr lang="en-GB"/>
          </a:p>
        </p:txBody>
      </p:sp>
    </p:spTree>
    <p:extLst>
      <p:ext uri="{BB962C8B-B14F-4D97-AF65-F5344CB8AC3E}">
        <p14:creationId xmlns:p14="http://schemas.microsoft.com/office/powerpoint/2010/main" val="372364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https://localgovernmentutopia.com/2015/11/02/189-essay-no-2-local-government-effectiveness-and-efficiency/</a:t>
            </a:r>
            <a:endParaRPr lang="en-GB" dirty="0">
              <a:hlinkClick r:id="rId4"/>
            </a:endParaRPr>
          </a:p>
          <a:p>
            <a:endParaRPr lang="en-GB" dirty="0">
              <a:hlinkClick r:id="rId4"/>
            </a:endParaRPr>
          </a:p>
          <a:p>
            <a:r>
              <a:rPr lang="en-GB" dirty="0">
                <a:hlinkClick r:id="rId4"/>
              </a:rPr>
              <a:t>https://andertoons.com/graph/cartoon/6751/dont-know-what-that-is-just-ignore-it-and-hope-it-goes-away</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20</a:t>
            </a:fld>
            <a:endParaRPr lang="en-GB"/>
          </a:p>
        </p:txBody>
      </p:sp>
    </p:spTree>
    <p:extLst>
      <p:ext uri="{BB962C8B-B14F-4D97-AF65-F5344CB8AC3E}">
        <p14:creationId xmlns:p14="http://schemas.microsoft.com/office/powerpoint/2010/main" val="109687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http://londondatastore-upload.s3.amazonaws.com/instant-atlas/ward-profiles-html/atlas.html</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21</a:t>
            </a:fld>
            <a:endParaRPr lang="en-GB"/>
          </a:p>
        </p:txBody>
      </p:sp>
    </p:spTree>
    <p:extLst>
      <p:ext uri="{BB962C8B-B14F-4D97-AF65-F5344CB8AC3E}">
        <p14:creationId xmlns:p14="http://schemas.microsoft.com/office/powerpoint/2010/main" val="362247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https://public.tableau.com/profile/glaintelligence#!/vizhome/LondonHealthInequalities_0/Dashboard1</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3</a:t>
            </a:fld>
            <a:endParaRPr lang="en-GB"/>
          </a:p>
        </p:txBody>
      </p:sp>
    </p:spTree>
    <p:extLst>
      <p:ext uri="{BB962C8B-B14F-4D97-AF65-F5344CB8AC3E}">
        <p14:creationId xmlns:p14="http://schemas.microsoft.com/office/powerpoint/2010/main" val="260216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https://www.gov.uk/government/news/chief-medical-officer-calls-for-unified-approach-to-revolutionise-health-by-2040</a:t>
            </a:r>
            <a:endParaRPr lang="en-GB" dirty="0"/>
          </a:p>
          <a:p>
            <a:endParaRPr lang="en-GB" dirty="0">
              <a:hlinkClick r:id="rId4"/>
            </a:endParaRPr>
          </a:p>
          <a:p>
            <a:r>
              <a:rPr lang="en-GB" dirty="0">
                <a:hlinkClick r:id="rId4"/>
              </a:rPr>
              <a:t>https://www.huffpost.com/entry/martin-luther-king-health-care_b_2506393</a:t>
            </a:r>
            <a:endParaRPr lang="en-US" dirty="0"/>
          </a:p>
          <a:p>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4</a:t>
            </a:fld>
            <a:endParaRPr lang="en-GB"/>
          </a:p>
        </p:txBody>
      </p:sp>
    </p:spTree>
    <p:extLst>
      <p:ext uri="{BB962C8B-B14F-4D97-AF65-F5344CB8AC3E}">
        <p14:creationId xmlns:p14="http://schemas.microsoft.com/office/powerpoint/2010/main" val="353727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https://www.london.gov.uk/sites/default/files/london_ambulance_report_final.pdf</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5</a:t>
            </a:fld>
            <a:endParaRPr lang="en-GB"/>
          </a:p>
        </p:txBody>
      </p:sp>
    </p:spTree>
    <p:extLst>
      <p:ext uri="{BB962C8B-B14F-4D97-AF65-F5344CB8AC3E}">
        <p14:creationId xmlns:p14="http://schemas.microsoft.com/office/powerpoint/2010/main" val="313493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https://files.datapress.com/london/dataset/indices-of-deprivation-2015/2016-05-24T18:16:14/indices-deprivation-2015.pdf</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7</a:t>
            </a:fld>
            <a:endParaRPr lang="en-GB"/>
          </a:p>
        </p:txBody>
      </p:sp>
    </p:spTree>
    <p:extLst>
      <p:ext uri="{BB962C8B-B14F-4D97-AF65-F5344CB8AC3E}">
        <p14:creationId xmlns:p14="http://schemas.microsoft.com/office/powerpoint/2010/main" val="161464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https://www.cityoflondon.gov.uk/services/environment-and-planning/planning/development-and-population-information/Documents/deprivation-index-2015.pdf</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8</a:t>
            </a:fld>
            <a:endParaRPr lang="en-GB"/>
          </a:p>
        </p:txBody>
      </p:sp>
    </p:spTree>
    <p:extLst>
      <p:ext uri="{BB962C8B-B14F-4D97-AF65-F5344CB8AC3E}">
        <p14:creationId xmlns:p14="http://schemas.microsoft.com/office/powerpoint/2010/main" val="369617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https://www.londonambulance.nhs.uk/wp-content/uploads/2018/02/Our-strategic-intent-2.1.pdf</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9</a:t>
            </a:fld>
            <a:endParaRPr lang="en-GB"/>
          </a:p>
        </p:txBody>
      </p:sp>
    </p:spTree>
    <p:extLst>
      <p:ext uri="{BB962C8B-B14F-4D97-AF65-F5344CB8AC3E}">
        <p14:creationId xmlns:p14="http://schemas.microsoft.com/office/powerpoint/2010/main" val="347709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11</a:t>
            </a:fld>
            <a:endParaRPr lang="en-GB"/>
          </a:p>
        </p:txBody>
      </p:sp>
    </p:spTree>
    <p:extLst>
      <p:ext uri="{BB962C8B-B14F-4D97-AF65-F5344CB8AC3E}">
        <p14:creationId xmlns:p14="http://schemas.microsoft.com/office/powerpoint/2010/main" val="271529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https://www.standard.co.uk/news/health/london-ambulance-drivers-told-dont-go-south-of-the-river-a3606311.html</a:t>
            </a:r>
            <a:endParaRPr lang="en-GB" dirty="0"/>
          </a:p>
        </p:txBody>
      </p:sp>
      <p:sp>
        <p:nvSpPr>
          <p:cNvPr id="4" name="Slide Number Placeholder 3"/>
          <p:cNvSpPr>
            <a:spLocks noGrp="1"/>
          </p:cNvSpPr>
          <p:nvPr>
            <p:ph type="sldNum" sz="quarter" idx="5"/>
          </p:nvPr>
        </p:nvSpPr>
        <p:spPr/>
        <p:txBody>
          <a:bodyPr/>
          <a:lstStyle/>
          <a:p>
            <a:fld id="{A69D319A-4C8D-4EC7-93E9-8F777C3152FB}" type="slidenum">
              <a:rPr lang="en-GB" smtClean="0"/>
              <a:pPr/>
              <a:t>13</a:t>
            </a:fld>
            <a:endParaRPr lang="en-GB"/>
          </a:p>
        </p:txBody>
      </p:sp>
    </p:spTree>
    <p:extLst>
      <p:ext uri="{BB962C8B-B14F-4D97-AF65-F5344CB8AC3E}">
        <p14:creationId xmlns:p14="http://schemas.microsoft.com/office/powerpoint/2010/main" val="153843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E044-40EA-497B-AD6D-6FA636DD0C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C2BE2E-7A54-44EB-8A4B-D7B3A706F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82AC51-439B-41DD-A1A2-C737B93C559B}"/>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5" name="Footer Placeholder 4">
            <a:extLst>
              <a:ext uri="{FF2B5EF4-FFF2-40B4-BE49-F238E27FC236}">
                <a16:creationId xmlns:a16="http://schemas.microsoft.com/office/drawing/2014/main" id="{3F7F3299-8C13-4259-A135-717FE7AD2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5363D-57B7-4A67-AC10-2A621CCCC5BC}"/>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149170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2BCB-3B65-4C73-BD39-8F2B518E6F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19177-F1F5-48CD-AC3E-F444264E9D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BB215-6B1B-4F01-86C1-EA777E0C75F5}"/>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5" name="Footer Placeholder 4">
            <a:extLst>
              <a:ext uri="{FF2B5EF4-FFF2-40B4-BE49-F238E27FC236}">
                <a16:creationId xmlns:a16="http://schemas.microsoft.com/office/drawing/2014/main" id="{39EDC32C-7757-4B45-A971-161D0EF46B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7EF4F0-ACD1-4F9E-A82A-E71071495BD4}"/>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217111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EA274B-F91F-4463-88CD-DFA5570EB5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1DABA1-BAEE-42DF-AD4A-2ED81F6D0C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6F894A-2576-467D-BA19-C6F4507DAF78}"/>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5" name="Footer Placeholder 4">
            <a:extLst>
              <a:ext uri="{FF2B5EF4-FFF2-40B4-BE49-F238E27FC236}">
                <a16:creationId xmlns:a16="http://schemas.microsoft.com/office/drawing/2014/main" id="{843CE516-FF29-4F9B-8A0D-E4D2B0838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50601-6A65-4C2C-8B7B-D4B17A8C9676}"/>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46886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42F6-17A3-43F6-A2AF-BB5566A1A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EB950C-7D5C-4CCF-AC37-130EEC96A5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B28BE-378D-486D-962A-7AEE6CF94E60}"/>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5" name="Footer Placeholder 4">
            <a:extLst>
              <a:ext uri="{FF2B5EF4-FFF2-40B4-BE49-F238E27FC236}">
                <a16:creationId xmlns:a16="http://schemas.microsoft.com/office/drawing/2014/main" id="{B84A49E5-7634-4CA5-A9C8-E2B34D2EB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530FA-1545-4776-A094-32799670E780}"/>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205753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EB0E-1C9C-42E7-8898-9A34D9B50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C2634-A4AA-4763-B319-3953682DF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072970-73C1-40B6-87FF-7BE0E73B2CBD}"/>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5" name="Footer Placeholder 4">
            <a:extLst>
              <a:ext uri="{FF2B5EF4-FFF2-40B4-BE49-F238E27FC236}">
                <a16:creationId xmlns:a16="http://schemas.microsoft.com/office/drawing/2014/main" id="{22227817-7100-48C4-A03A-C763EC8B7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53ECA1-7BD0-462A-9AD1-A36CC086BB4D}"/>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193884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B616-C8DE-40BC-BA21-4FBD075B9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61A3BD-96FB-4294-9763-EC746439AD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CEE56A-4A9C-4F0A-973D-91ACC2770E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214E6A-D82D-4B97-9779-563908A7C6CD}"/>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6" name="Footer Placeholder 5">
            <a:extLst>
              <a:ext uri="{FF2B5EF4-FFF2-40B4-BE49-F238E27FC236}">
                <a16:creationId xmlns:a16="http://schemas.microsoft.com/office/drawing/2014/main" id="{5D37542F-E2B5-4028-8E23-D02439EED9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8D038A-5D59-41D5-8C39-3369F8D9E232}"/>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403680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02A1-67AB-4058-9206-58DC817003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A8F1B5-448D-4820-86FC-E6BFB9298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3CFA8B-6AFB-4119-947A-07DC1AC579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DF197-4F2A-4386-AF89-0DDECA1E8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3D1161-6B07-43E9-B2BC-4CEF4A65E8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AC1B85-0A1F-4230-96D9-0B71F3E0DB6E}"/>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8" name="Footer Placeholder 7">
            <a:extLst>
              <a:ext uri="{FF2B5EF4-FFF2-40B4-BE49-F238E27FC236}">
                <a16:creationId xmlns:a16="http://schemas.microsoft.com/office/drawing/2014/main" id="{6B271E52-46B1-43C4-9BBD-BDE48DFC73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B278B7-C74E-4B2A-9C21-5179454F295E}"/>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387382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ECE2-EFAA-4F23-982C-3AD016D7C3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CCA151-763B-49FA-A373-A8991B530716}"/>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4" name="Footer Placeholder 3">
            <a:extLst>
              <a:ext uri="{FF2B5EF4-FFF2-40B4-BE49-F238E27FC236}">
                <a16:creationId xmlns:a16="http://schemas.microsoft.com/office/drawing/2014/main" id="{D2C2F213-8D77-43E6-B89C-AF740FEFD8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E1158B-54F7-4F9B-B582-F8047894A81C}"/>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169866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EBFF6-0512-427A-AC17-1D423F960F08}"/>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3" name="Footer Placeholder 2">
            <a:extLst>
              <a:ext uri="{FF2B5EF4-FFF2-40B4-BE49-F238E27FC236}">
                <a16:creationId xmlns:a16="http://schemas.microsoft.com/office/drawing/2014/main" id="{B9F0147C-89BA-49C7-AA76-58509C77EF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294EE5-DD87-4DC1-BD9A-F70578D3EC6A}"/>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334084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CB0C-16B4-4A36-8318-A8BDB7235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06BCA0-75C8-484E-94DF-BA02CB2A8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B21AD8-0822-48D5-863F-66DC2A39B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E38A3F-BC9D-4CCA-BE92-C018257BB56C}"/>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6" name="Footer Placeholder 5">
            <a:extLst>
              <a:ext uri="{FF2B5EF4-FFF2-40B4-BE49-F238E27FC236}">
                <a16:creationId xmlns:a16="http://schemas.microsoft.com/office/drawing/2014/main" id="{6726ECEB-B740-4D6A-B1B8-F9C32FFDAD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E039A4-6804-429A-A68C-13F103CD2913}"/>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225764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9E1A-6A1D-427F-A9BE-2765C330E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27EF27-CFC5-4874-8654-1BD4C60F6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11CCE5-125F-4AE7-9EED-C29A2B835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B3B280-BC34-48CF-9398-FB1D8A55CD65}"/>
              </a:ext>
            </a:extLst>
          </p:cNvPr>
          <p:cNvSpPr>
            <a:spLocks noGrp="1"/>
          </p:cNvSpPr>
          <p:nvPr>
            <p:ph type="dt" sz="half" idx="10"/>
          </p:nvPr>
        </p:nvSpPr>
        <p:spPr/>
        <p:txBody>
          <a:bodyPr/>
          <a:lstStyle/>
          <a:p>
            <a:fld id="{357CAB48-DD46-45EA-A5AA-A535990313D3}" type="datetimeFigureOut">
              <a:rPr lang="en-GB" smtClean="0"/>
              <a:pPr/>
              <a:t>23/09/2020</a:t>
            </a:fld>
            <a:endParaRPr lang="en-GB"/>
          </a:p>
        </p:txBody>
      </p:sp>
      <p:sp>
        <p:nvSpPr>
          <p:cNvPr id="6" name="Footer Placeholder 5">
            <a:extLst>
              <a:ext uri="{FF2B5EF4-FFF2-40B4-BE49-F238E27FC236}">
                <a16:creationId xmlns:a16="http://schemas.microsoft.com/office/drawing/2014/main" id="{25781C97-238F-47BA-9310-6BAAB3D2E6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A70333-52D1-4BA0-841D-2D03C10B0996}"/>
              </a:ext>
            </a:extLst>
          </p:cNvPr>
          <p:cNvSpPr>
            <a:spLocks noGrp="1"/>
          </p:cNvSpPr>
          <p:nvPr>
            <p:ph type="sldNum" sz="quarter" idx="12"/>
          </p:nvPr>
        </p:nvSpPr>
        <p:spPr/>
        <p:txBody>
          <a:bodyPr/>
          <a:lstStyle/>
          <a:p>
            <a:fld id="{1B0F2735-6D27-444C-BCC0-48EF3C41FE3A}" type="slidenum">
              <a:rPr lang="en-GB" smtClean="0"/>
              <a:pPr/>
              <a:t>‹#›</a:t>
            </a:fld>
            <a:endParaRPr lang="en-GB"/>
          </a:p>
        </p:txBody>
      </p:sp>
    </p:spTree>
    <p:extLst>
      <p:ext uri="{BB962C8B-B14F-4D97-AF65-F5344CB8AC3E}">
        <p14:creationId xmlns:p14="http://schemas.microsoft.com/office/powerpoint/2010/main" val="235050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D39FA-D180-4F41-A295-6D28B7302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C987B7-A653-4AB6-BF5D-2712BCE7C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71E20-9BCC-4068-9716-C585C13FE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CAB48-DD46-45EA-A5AA-A535990313D3}" type="datetimeFigureOut">
              <a:rPr lang="en-GB" smtClean="0"/>
              <a:pPr/>
              <a:t>23/09/2020</a:t>
            </a:fld>
            <a:endParaRPr lang="en-GB"/>
          </a:p>
        </p:txBody>
      </p:sp>
      <p:sp>
        <p:nvSpPr>
          <p:cNvPr id="5" name="Footer Placeholder 4">
            <a:extLst>
              <a:ext uri="{FF2B5EF4-FFF2-40B4-BE49-F238E27FC236}">
                <a16:creationId xmlns:a16="http://schemas.microsoft.com/office/drawing/2014/main" id="{84915938-B594-49F0-9FB0-452FF5CAF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451C1E-9081-4843-BCCD-CC3E1A5DC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F2735-6D27-444C-BCC0-48EF3C41FE3A}" type="slidenum">
              <a:rPr lang="en-GB" smtClean="0"/>
              <a:pPr/>
              <a:t>‹#›</a:t>
            </a:fld>
            <a:endParaRPr lang="en-GB"/>
          </a:p>
        </p:txBody>
      </p:sp>
    </p:spTree>
    <p:extLst>
      <p:ext uri="{BB962C8B-B14F-4D97-AF65-F5344CB8AC3E}">
        <p14:creationId xmlns:p14="http://schemas.microsoft.com/office/powerpoint/2010/main" val="153966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FC48-04A7-41B4-BD8A-6FCFB5A735CD}"/>
              </a:ext>
            </a:extLst>
          </p:cNvPr>
          <p:cNvSpPr>
            <a:spLocks noGrp="1"/>
          </p:cNvSpPr>
          <p:nvPr>
            <p:ph type="ctrTitle"/>
          </p:nvPr>
        </p:nvSpPr>
        <p:spPr/>
        <p:txBody>
          <a:bodyPr/>
          <a:lstStyle/>
          <a:p>
            <a:r>
              <a:rPr lang="en-GB" dirty="0"/>
              <a:t>LAS and the Inverse Care Law</a:t>
            </a:r>
          </a:p>
        </p:txBody>
      </p:sp>
      <p:sp>
        <p:nvSpPr>
          <p:cNvPr id="3" name="Subtitle 2">
            <a:extLst>
              <a:ext uri="{FF2B5EF4-FFF2-40B4-BE49-F238E27FC236}">
                <a16:creationId xmlns:a16="http://schemas.microsoft.com/office/drawing/2014/main" id="{781BB362-68D1-4623-BC4D-89D4F3177B4C}"/>
              </a:ext>
            </a:extLst>
          </p:cNvPr>
          <p:cNvSpPr>
            <a:spLocks noGrp="1"/>
          </p:cNvSpPr>
          <p:nvPr>
            <p:ph type="subTitle" idx="1"/>
          </p:nvPr>
        </p:nvSpPr>
        <p:spPr/>
        <p:txBody>
          <a:bodyPr>
            <a:normAutofit lnSpcReduction="10000"/>
          </a:bodyPr>
          <a:lstStyle/>
          <a:p>
            <a:r>
              <a:rPr lang="en-GB" i="1" dirty="0"/>
              <a:t>Exploring health inequality in London using ambulance data</a:t>
            </a:r>
          </a:p>
          <a:p>
            <a:endParaRPr lang="en-GB" dirty="0"/>
          </a:p>
          <a:p>
            <a:endParaRPr lang="en-GB" dirty="0"/>
          </a:p>
          <a:p>
            <a:r>
              <a:rPr lang="en-GB" dirty="0"/>
              <a:t>LAS Patients’ Forum, April 2019</a:t>
            </a:r>
          </a:p>
        </p:txBody>
      </p:sp>
    </p:spTree>
    <p:extLst>
      <p:ext uri="{BB962C8B-B14F-4D97-AF65-F5344CB8AC3E}">
        <p14:creationId xmlns:p14="http://schemas.microsoft.com/office/powerpoint/2010/main" val="152825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38D3-0A8D-470C-B2F3-3E9B4F3D14B0}"/>
              </a:ext>
            </a:extLst>
          </p:cNvPr>
          <p:cNvSpPr>
            <a:spLocks noGrp="1"/>
          </p:cNvSpPr>
          <p:nvPr>
            <p:ph type="title"/>
          </p:nvPr>
        </p:nvSpPr>
        <p:spPr/>
        <p:txBody>
          <a:bodyPr/>
          <a:lstStyle/>
          <a:p>
            <a:r>
              <a:rPr lang="en-GB" dirty="0"/>
              <a:t>A very rough approximation…</a:t>
            </a:r>
          </a:p>
        </p:txBody>
      </p:sp>
      <p:graphicFrame>
        <p:nvGraphicFramePr>
          <p:cNvPr id="5" name="Content Placeholder 4">
            <a:extLst>
              <a:ext uri="{FF2B5EF4-FFF2-40B4-BE49-F238E27FC236}">
                <a16:creationId xmlns:a16="http://schemas.microsoft.com/office/drawing/2014/main" id="{8BD4688C-3A29-4332-BC74-96B00459097C}"/>
              </a:ext>
            </a:extLst>
          </p:cNvPr>
          <p:cNvGraphicFramePr>
            <a:graphicFrameLocks noGrp="1"/>
          </p:cNvGraphicFramePr>
          <p:nvPr>
            <p:ph idx="1"/>
            <p:extLst>
              <p:ext uri="{D42A27DB-BD31-4B8C-83A1-F6EECF244321}">
                <p14:modId xmlns:p14="http://schemas.microsoft.com/office/powerpoint/2010/main" val="504259867"/>
              </p:ext>
            </p:extLst>
          </p:nvPr>
        </p:nvGraphicFramePr>
        <p:xfrm>
          <a:off x="923815" y="1939508"/>
          <a:ext cx="4226254" cy="3032760"/>
        </p:xfrm>
        <a:graphic>
          <a:graphicData uri="http://schemas.openxmlformats.org/drawingml/2006/table">
            <a:tbl>
              <a:tblPr>
                <a:tableStyleId>{5C22544A-7EE6-4342-B048-85BDC9FD1C3A}</a:tableStyleId>
              </a:tblPr>
              <a:tblGrid>
                <a:gridCol w="1818894">
                  <a:extLst>
                    <a:ext uri="{9D8B030D-6E8A-4147-A177-3AD203B41FA5}">
                      <a16:colId xmlns:a16="http://schemas.microsoft.com/office/drawing/2014/main" val="3044255193"/>
                    </a:ext>
                  </a:extLst>
                </a:gridCol>
                <a:gridCol w="2407360">
                  <a:extLst>
                    <a:ext uri="{9D8B030D-6E8A-4147-A177-3AD203B41FA5}">
                      <a16:colId xmlns:a16="http://schemas.microsoft.com/office/drawing/2014/main" val="1060707347"/>
                    </a:ext>
                  </a:extLst>
                </a:gridCol>
              </a:tblGrid>
              <a:tr h="405961">
                <a:tc>
                  <a:txBody>
                    <a:bodyPr/>
                    <a:lstStyle/>
                    <a:p>
                      <a:pPr algn="l" fontAlgn="b"/>
                      <a:r>
                        <a:rPr lang="en-GB" sz="2800" b="1" i="0" u="none" strike="noStrike" dirty="0">
                          <a:solidFill>
                            <a:srgbClr val="000000"/>
                          </a:solidFill>
                          <a:effectLst/>
                          <a:latin typeface="Calibri" panose="020F0502020204030204" pitchFamily="34" charset="0"/>
                        </a:rPr>
                        <a:t>Sector</a:t>
                      </a:r>
                    </a:p>
                  </a:txBody>
                  <a:tcPr marL="7620" marR="7620" marT="7620" marB="0" anchor="b"/>
                </a:tc>
                <a:tc>
                  <a:txBody>
                    <a:bodyPr/>
                    <a:lstStyle/>
                    <a:p>
                      <a:pPr algn="l" fontAlgn="b"/>
                      <a:r>
                        <a:rPr lang="en-GB" sz="2800" b="1" u="none" strike="noStrike" dirty="0">
                          <a:effectLst/>
                        </a:rPr>
                        <a:t>Average of IMD 15 score</a:t>
                      </a:r>
                      <a:endParaRPr lang="en-GB"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69184886"/>
                  </a:ext>
                </a:extLst>
              </a:tr>
              <a:tr h="423611">
                <a:tc>
                  <a:txBody>
                    <a:bodyPr/>
                    <a:lstStyle/>
                    <a:p>
                      <a:pPr algn="l" fontAlgn="b"/>
                      <a:r>
                        <a:rPr lang="en-GB" sz="2800" u="none" strike="noStrike" dirty="0">
                          <a:effectLst/>
                        </a:rPr>
                        <a:t>N. East</a:t>
                      </a:r>
                      <a:endParaRPr lang="en-GB"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2800" u="none" strike="noStrike" dirty="0">
                          <a:effectLst/>
                        </a:rPr>
                        <a:t>27. 6</a:t>
                      </a:r>
                      <a:endParaRPr lang="en-GB"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1774034"/>
                  </a:ext>
                </a:extLst>
              </a:tr>
              <a:tr h="423611">
                <a:tc>
                  <a:txBody>
                    <a:bodyPr/>
                    <a:lstStyle/>
                    <a:p>
                      <a:pPr algn="l" fontAlgn="b"/>
                      <a:r>
                        <a:rPr lang="en-GB" sz="2800" u="none" strike="noStrike" dirty="0">
                          <a:effectLst/>
                        </a:rPr>
                        <a:t>N. Central</a:t>
                      </a:r>
                      <a:endParaRPr lang="en-GB"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2800" u="none" strike="noStrike" dirty="0">
                          <a:effectLst/>
                        </a:rPr>
                        <a:t>26. 7</a:t>
                      </a:r>
                      <a:endParaRPr lang="en-GB"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20327148"/>
                  </a:ext>
                </a:extLst>
              </a:tr>
              <a:tr h="423611">
                <a:tc>
                  <a:txBody>
                    <a:bodyPr/>
                    <a:lstStyle/>
                    <a:p>
                      <a:pPr algn="l" fontAlgn="b"/>
                      <a:r>
                        <a:rPr lang="en-GB" sz="2800" u="none" strike="noStrike" dirty="0">
                          <a:effectLst/>
                        </a:rPr>
                        <a:t>S. East</a:t>
                      </a:r>
                      <a:endParaRPr lang="en-GB"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2800" u="none" strike="noStrike" dirty="0">
                          <a:effectLst/>
                        </a:rPr>
                        <a:t>24.0</a:t>
                      </a:r>
                      <a:endParaRPr lang="en-GB"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3620250"/>
                  </a:ext>
                </a:extLst>
              </a:tr>
              <a:tr h="423611">
                <a:tc>
                  <a:txBody>
                    <a:bodyPr/>
                    <a:lstStyle/>
                    <a:p>
                      <a:pPr algn="l" fontAlgn="b"/>
                      <a:r>
                        <a:rPr lang="en-GB" sz="2800" u="none" strike="noStrike" dirty="0">
                          <a:effectLst/>
                        </a:rPr>
                        <a:t>N. West</a:t>
                      </a:r>
                      <a:endParaRPr lang="en-GB"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2800" u="none" strike="noStrike" dirty="0">
                          <a:effectLst/>
                        </a:rPr>
                        <a:t>22.6</a:t>
                      </a:r>
                      <a:endParaRPr lang="en-GB"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61599711"/>
                  </a:ext>
                </a:extLst>
              </a:tr>
              <a:tr h="405961">
                <a:tc>
                  <a:txBody>
                    <a:bodyPr/>
                    <a:lstStyle/>
                    <a:p>
                      <a:pPr algn="l" fontAlgn="b"/>
                      <a:r>
                        <a:rPr lang="en-GB" sz="2800" u="none" strike="noStrike" dirty="0">
                          <a:effectLst/>
                        </a:rPr>
                        <a:t>S. West</a:t>
                      </a:r>
                      <a:endParaRPr lang="en-GB"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2800" u="none" strike="noStrike" dirty="0">
                          <a:effectLst/>
                        </a:rPr>
                        <a:t>15.4</a:t>
                      </a:r>
                      <a:endParaRPr lang="en-GB"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466645"/>
                  </a:ext>
                </a:extLst>
              </a:tr>
            </a:tbl>
          </a:graphicData>
        </a:graphic>
      </p:graphicFrame>
      <p:pic>
        <p:nvPicPr>
          <p:cNvPr id="11" name="Picture 10">
            <a:extLst>
              <a:ext uri="{FF2B5EF4-FFF2-40B4-BE49-F238E27FC236}">
                <a16:creationId xmlns:a16="http://schemas.microsoft.com/office/drawing/2014/main" id="{B42E21C1-E148-458E-9245-AC32F653773B}"/>
              </a:ext>
            </a:extLst>
          </p:cNvPr>
          <p:cNvPicPr>
            <a:picLocks noChangeAspect="1"/>
          </p:cNvPicPr>
          <p:nvPr/>
        </p:nvPicPr>
        <p:blipFill>
          <a:blip r:embed="rId2"/>
          <a:stretch>
            <a:fillRect/>
          </a:stretch>
        </p:blipFill>
        <p:spPr>
          <a:xfrm>
            <a:off x="5264586" y="1939507"/>
            <a:ext cx="6759248" cy="4314741"/>
          </a:xfrm>
          <a:prstGeom prst="rect">
            <a:avLst/>
          </a:prstGeom>
        </p:spPr>
      </p:pic>
    </p:spTree>
    <p:extLst>
      <p:ext uri="{BB962C8B-B14F-4D97-AF65-F5344CB8AC3E}">
        <p14:creationId xmlns:p14="http://schemas.microsoft.com/office/powerpoint/2010/main" val="378708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0BE8DD-BDEB-48C0-B29D-A944CF64CAD2}"/>
              </a:ext>
            </a:extLst>
          </p:cNvPr>
          <p:cNvSpPr>
            <a:spLocks noGrp="1"/>
          </p:cNvSpPr>
          <p:nvPr>
            <p:ph type="title"/>
          </p:nvPr>
        </p:nvSpPr>
        <p:spPr/>
        <p:txBody>
          <a:bodyPr/>
          <a:lstStyle/>
          <a:p>
            <a:r>
              <a:rPr lang="en-US" dirty="0"/>
              <a:t>Pre-ARP trends on Cat A 8 min, by sector: a North Central problem from about 2015?</a:t>
            </a:r>
            <a:endParaRPr lang="en-GB" dirty="0"/>
          </a:p>
        </p:txBody>
      </p:sp>
      <p:pic>
        <p:nvPicPr>
          <p:cNvPr id="14" name="Picture 13">
            <a:extLst>
              <a:ext uri="{FF2B5EF4-FFF2-40B4-BE49-F238E27FC236}">
                <a16:creationId xmlns:a16="http://schemas.microsoft.com/office/drawing/2014/main" id="{6CBC1008-7BC1-494B-BD1D-406058336CE8}"/>
              </a:ext>
            </a:extLst>
          </p:cNvPr>
          <p:cNvPicPr>
            <a:picLocks noChangeAspect="1"/>
          </p:cNvPicPr>
          <p:nvPr/>
        </p:nvPicPr>
        <p:blipFill>
          <a:blip r:embed="rId3"/>
          <a:stretch>
            <a:fillRect/>
          </a:stretch>
        </p:blipFill>
        <p:spPr>
          <a:xfrm>
            <a:off x="1261257" y="2313900"/>
            <a:ext cx="9831296" cy="3472920"/>
          </a:xfrm>
          <a:prstGeom prst="rect">
            <a:avLst/>
          </a:prstGeom>
        </p:spPr>
      </p:pic>
    </p:spTree>
    <p:extLst>
      <p:ext uri="{BB962C8B-B14F-4D97-AF65-F5344CB8AC3E}">
        <p14:creationId xmlns:p14="http://schemas.microsoft.com/office/powerpoint/2010/main" val="129338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B51E-2DC0-46F1-B9EC-F4602482DEC7}"/>
              </a:ext>
            </a:extLst>
          </p:cNvPr>
          <p:cNvSpPr>
            <a:spLocks noGrp="1"/>
          </p:cNvSpPr>
          <p:nvPr>
            <p:ph type="title"/>
          </p:nvPr>
        </p:nvSpPr>
        <p:spPr/>
        <p:txBody>
          <a:bodyPr/>
          <a:lstStyle/>
          <a:p>
            <a:r>
              <a:rPr lang="en-US" dirty="0"/>
              <a:t>Was this down to deprivation?</a:t>
            </a:r>
            <a:endParaRPr lang="en-GB" dirty="0"/>
          </a:p>
        </p:txBody>
      </p:sp>
      <p:sp>
        <p:nvSpPr>
          <p:cNvPr id="3" name="Content Placeholder 2">
            <a:extLst>
              <a:ext uri="{FF2B5EF4-FFF2-40B4-BE49-F238E27FC236}">
                <a16:creationId xmlns:a16="http://schemas.microsoft.com/office/drawing/2014/main" id="{F8A5850E-5247-4009-96D9-8AB85411DC53}"/>
              </a:ext>
            </a:extLst>
          </p:cNvPr>
          <p:cNvSpPr>
            <a:spLocks noGrp="1"/>
          </p:cNvSpPr>
          <p:nvPr>
            <p:ph idx="1"/>
          </p:nvPr>
        </p:nvSpPr>
        <p:spPr>
          <a:xfrm>
            <a:off x="838200" y="1825625"/>
            <a:ext cx="10515600" cy="949106"/>
          </a:xfrm>
        </p:spPr>
        <p:txBody>
          <a:bodyPr>
            <a:normAutofit lnSpcReduction="10000"/>
          </a:bodyPr>
          <a:lstStyle/>
          <a:p>
            <a:r>
              <a:rPr lang="en-GB" dirty="0"/>
              <a:t>No correlation at borough/CCG level, but</a:t>
            </a:r>
          </a:p>
          <a:p>
            <a:r>
              <a:rPr lang="en-GB" dirty="0"/>
              <a:t>Suggestion that something going on at sector level</a:t>
            </a:r>
          </a:p>
        </p:txBody>
      </p:sp>
      <p:pic>
        <p:nvPicPr>
          <p:cNvPr id="5" name="Picture 4">
            <a:extLst>
              <a:ext uri="{FF2B5EF4-FFF2-40B4-BE49-F238E27FC236}">
                <a16:creationId xmlns:a16="http://schemas.microsoft.com/office/drawing/2014/main" id="{D3429354-C70C-4E51-A443-05ED04DBD338}"/>
              </a:ext>
            </a:extLst>
          </p:cNvPr>
          <p:cNvPicPr>
            <a:picLocks noChangeAspect="1"/>
          </p:cNvPicPr>
          <p:nvPr/>
        </p:nvPicPr>
        <p:blipFill>
          <a:blip r:embed="rId2"/>
          <a:stretch>
            <a:fillRect/>
          </a:stretch>
        </p:blipFill>
        <p:spPr>
          <a:xfrm>
            <a:off x="2101902" y="2890983"/>
            <a:ext cx="7777822" cy="3967017"/>
          </a:xfrm>
          <a:prstGeom prst="rect">
            <a:avLst/>
          </a:prstGeom>
        </p:spPr>
      </p:pic>
    </p:spTree>
    <p:extLst>
      <p:ext uri="{BB962C8B-B14F-4D97-AF65-F5344CB8AC3E}">
        <p14:creationId xmlns:p14="http://schemas.microsoft.com/office/powerpoint/2010/main" val="130498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E6A7-4963-4DB1-B152-CD320B1024FB}"/>
              </a:ext>
            </a:extLst>
          </p:cNvPr>
          <p:cNvSpPr>
            <a:spLocks noGrp="1"/>
          </p:cNvSpPr>
          <p:nvPr>
            <p:ph type="title"/>
          </p:nvPr>
        </p:nvSpPr>
        <p:spPr/>
        <p:txBody>
          <a:bodyPr/>
          <a:lstStyle/>
          <a:p>
            <a:r>
              <a:rPr lang="en-US" dirty="0"/>
              <a:t>2017 ‘Tethering’ trial </a:t>
            </a:r>
            <a:endParaRPr lang="en-GB" dirty="0"/>
          </a:p>
        </p:txBody>
      </p:sp>
      <p:pic>
        <p:nvPicPr>
          <p:cNvPr id="4" name="Picture 3">
            <a:extLst>
              <a:ext uri="{FF2B5EF4-FFF2-40B4-BE49-F238E27FC236}">
                <a16:creationId xmlns:a16="http://schemas.microsoft.com/office/drawing/2014/main" id="{00D5AB11-E8E0-429C-9F3B-84AECDE697DA}"/>
              </a:ext>
            </a:extLst>
          </p:cNvPr>
          <p:cNvPicPr>
            <a:picLocks noChangeAspect="1"/>
          </p:cNvPicPr>
          <p:nvPr/>
        </p:nvPicPr>
        <p:blipFill>
          <a:blip r:embed="rId3"/>
          <a:stretch>
            <a:fillRect/>
          </a:stretch>
        </p:blipFill>
        <p:spPr>
          <a:xfrm>
            <a:off x="304800" y="1412458"/>
            <a:ext cx="10152993" cy="2585168"/>
          </a:xfrm>
          <a:prstGeom prst="rect">
            <a:avLst/>
          </a:prstGeom>
        </p:spPr>
      </p:pic>
      <p:pic>
        <p:nvPicPr>
          <p:cNvPr id="5" name="Picture 4">
            <a:extLst>
              <a:ext uri="{FF2B5EF4-FFF2-40B4-BE49-F238E27FC236}">
                <a16:creationId xmlns:a16="http://schemas.microsoft.com/office/drawing/2014/main" id="{51B84C89-D1EF-4B04-B4D6-4C7F181767AB}"/>
              </a:ext>
            </a:extLst>
          </p:cNvPr>
          <p:cNvPicPr>
            <a:picLocks noChangeAspect="1"/>
          </p:cNvPicPr>
          <p:nvPr/>
        </p:nvPicPr>
        <p:blipFill>
          <a:blip r:embed="rId4"/>
          <a:stretch>
            <a:fillRect/>
          </a:stretch>
        </p:blipFill>
        <p:spPr>
          <a:xfrm>
            <a:off x="6080263" y="3632501"/>
            <a:ext cx="5273537" cy="2860374"/>
          </a:xfrm>
          <a:prstGeom prst="rect">
            <a:avLst/>
          </a:prstGeom>
        </p:spPr>
      </p:pic>
      <p:sp>
        <p:nvSpPr>
          <p:cNvPr id="6" name="TextBox 5">
            <a:extLst>
              <a:ext uri="{FF2B5EF4-FFF2-40B4-BE49-F238E27FC236}">
                <a16:creationId xmlns:a16="http://schemas.microsoft.com/office/drawing/2014/main" id="{A52282B9-1F04-45E6-B53E-9114D5544096}"/>
              </a:ext>
            </a:extLst>
          </p:cNvPr>
          <p:cNvSpPr txBox="1"/>
          <p:nvPr/>
        </p:nvSpPr>
        <p:spPr>
          <a:xfrm>
            <a:off x="2601339" y="5949949"/>
            <a:ext cx="3478924" cy="369332"/>
          </a:xfrm>
          <a:prstGeom prst="rect">
            <a:avLst/>
          </a:prstGeom>
          <a:noFill/>
        </p:spPr>
        <p:txBody>
          <a:bodyPr wrap="square" rtlCol="0">
            <a:spAutoFit/>
          </a:bodyPr>
          <a:lstStyle/>
          <a:p>
            <a:pPr marL="285750" indent="-285750">
              <a:buFont typeface="Arial" panose="020B0604020202020204" pitchFamily="34" charset="0"/>
              <a:buChar char="•"/>
            </a:pPr>
            <a:r>
              <a:rPr lang="en-GB" dirty="0"/>
              <a:t>Still going?</a:t>
            </a:r>
          </a:p>
        </p:txBody>
      </p:sp>
    </p:spTree>
    <p:extLst>
      <p:ext uri="{BB962C8B-B14F-4D97-AF65-F5344CB8AC3E}">
        <p14:creationId xmlns:p14="http://schemas.microsoft.com/office/powerpoint/2010/main" val="331717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C84F-7917-4AC7-9BAA-50E3AA3E91E8}"/>
              </a:ext>
            </a:extLst>
          </p:cNvPr>
          <p:cNvSpPr>
            <a:spLocks noGrp="1"/>
          </p:cNvSpPr>
          <p:nvPr>
            <p:ph type="title"/>
          </p:nvPr>
        </p:nvSpPr>
        <p:spPr/>
        <p:txBody>
          <a:bodyPr/>
          <a:lstStyle/>
          <a:p>
            <a:r>
              <a:rPr lang="en-US" dirty="0"/>
              <a:t>Latest performance data, post-ARP</a:t>
            </a:r>
            <a:endParaRPr lang="en-GB" dirty="0"/>
          </a:p>
        </p:txBody>
      </p:sp>
      <p:pic>
        <p:nvPicPr>
          <p:cNvPr id="4" name="Picture 3">
            <a:extLst>
              <a:ext uri="{FF2B5EF4-FFF2-40B4-BE49-F238E27FC236}">
                <a16:creationId xmlns:a16="http://schemas.microsoft.com/office/drawing/2014/main" id="{680F5A51-0420-4A9E-BF38-A93C74341CD8}"/>
              </a:ext>
            </a:extLst>
          </p:cNvPr>
          <p:cNvPicPr>
            <a:picLocks noChangeAspect="1"/>
          </p:cNvPicPr>
          <p:nvPr/>
        </p:nvPicPr>
        <p:blipFill>
          <a:blip r:embed="rId2"/>
          <a:stretch>
            <a:fillRect/>
          </a:stretch>
        </p:blipFill>
        <p:spPr>
          <a:xfrm>
            <a:off x="2311657" y="1534762"/>
            <a:ext cx="7127251" cy="5133800"/>
          </a:xfrm>
          <a:prstGeom prst="rect">
            <a:avLst/>
          </a:prstGeom>
        </p:spPr>
      </p:pic>
    </p:spTree>
    <p:extLst>
      <p:ext uri="{BB962C8B-B14F-4D97-AF65-F5344CB8AC3E}">
        <p14:creationId xmlns:p14="http://schemas.microsoft.com/office/powerpoint/2010/main" val="103525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513C-DAA4-4B34-9238-60B19A56EC40}"/>
              </a:ext>
            </a:extLst>
          </p:cNvPr>
          <p:cNvSpPr>
            <a:spLocks noGrp="1"/>
          </p:cNvSpPr>
          <p:nvPr>
            <p:ph type="title"/>
          </p:nvPr>
        </p:nvSpPr>
        <p:spPr/>
        <p:txBody>
          <a:bodyPr/>
          <a:lstStyle/>
          <a:p>
            <a:r>
              <a:rPr lang="en-US" dirty="0"/>
              <a:t>The new categories: a refresher on post-ARP standards</a:t>
            </a:r>
            <a:endParaRPr lang="en-GB" dirty="0"/>
          </a:p>
        </p:txBody>
      </p:sp>
      <p:pic>
        <p:nvPicPr>
          <p:cNvPr id="4" name="Picture 3">
            <a:extLst>
              <a:ext uri="{FF2B5EF4-FFF2-40B4-BE49-F238E27FC236}">
                <a16:creationId xmlns:a16="http://schemas.microsoft.com/office/drawing/2014/main" id="{93CFB5D7-5092-4A22-B732-81AB79BD0371}"/>
              </a:ext>
            </a:extLst>
          </p:cNvPr>
          <p:cNvPicPr>
            <a:picLocks noChangeAspect="1"/>
          </p:cNvPicPr>
          <p:nvPr/>
        </p:nvPicPr>
        <p:blipFill>
          <a:blip r:embed="rId3"/>
          <a:stretch>
            <a:fillRect/>
          </a:stretch>
        </p:blipFill>
        <p:spPr>
          <a:xfrm>
            <a:off x="1511108" y="1921421"/>
            <a:ext cx="9169783" cy="4722021"/>
          </a:xfrm>
          <a:prstGeom prst="rect">
            <a:avLst/>
          </a:prstGeom>
        </p:spPr>
      </p:pic>
    </p:spTree>
    <p:extLst>
      <p:ext uri="{BB962C8B-B14F-4D97-AF65-F5344CB8AC3E}">
        <p14:creationId xmlns:p14="http://schemas.microsoft.com/office/powerpoint/2010/main" val="213842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0CCF-6C73-4259-9678-B2A1129673BC}"/>
              </a:ext>
            </a:extLst>
          </p:cNvPr>
          <p:cNvSpPr>
            <a:spLocks noGrp="1"/>
          </p:cNvSpPr>
          <p:nvPr>
            <p:ph type="title"/>
          </p:nvPr>
        </p:nvSpPr>
        <p:spPr/>
        <p:txBody>
          <a:bodyPr/>
          <a:lstStyle/>
          <a:p>
            <a:r>
              <a:rPr lang="en-US" dirty="0"/>
              <a:t>Sector variation now appears to be non-emergency (C3 and below)</a:t>
            </a:r>
            <a:endParaRPr lang="en-GB" dirty="0"/>
          </a:p>
        </p:txBody>
      </p:sp>
      <p:pic>
        <p:nvPicPr>
          <p:cNvPr id="4" name="Picture 3">
            <a:extLst>
              <a:ext uri="{FF2B5EF4-FFF2-40B4-BE49-F238E27FC236}">
                <a16:creationId xmlns:a16="http://schemas.microsoft.com/office/drawing/2014/main" id="{E246200C-A324-4D91-B97E-8847B9C4ED13}"/>
              </a:ext>
            </a:extLst>
          </p:cNvPr>
          <p:cNvPicPr>
            <a:picLocks noChangeAspect="1"/>
          </p:cNvPicPr>
          <p:nvPr/>
        </p:nvPicPr>
        <p:blipFill>
          <a:blip r:embed="rId2"/>
          <a:stretch>
            <a:fillRect/>
          </a:stretch>
        </p:blipFill>
        <p:spPr>
          <a:xfrm>
            <a:off x="1319048" y="1936202"/>
            <a:ext cx="9553903" cy="4694540"/>
          </a:xfrm>
          <a:prstGeom prst="rect">
            <a:avLst/>
          </a:prstGeom>
        </p:spPr>
      </p:pic>
    </p:spTree>
    <p:extLst>
      <p:ext uri="{BB962C8B-B14F-4D97-AF65-F5344CB8AC3E}">
        <p14:creationId xmlns:p14="http://schemas.microsoft.com/office/powerpoint/2010/main" val="378180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1A67-AEB1-4F15-9200-B0EE71AA054F}"/>
              </a:ext>
            </a:extLst>
          </p:cNvPr>
          <p:cNvSpPr>
            <a:spLocks noGrp="1"/>
          </p:cNvSpPr>
          <p:nvPr>
            <p:ph type="title"/>
          </p:nvPr>
        </p:nvSpPr>
        <p:spPr/>
        <p:txBody>
          <a:bodyPr/>
          <a:lstStyle/>
          <a:p>
            <a:r>
              <a:rPr lang="en-US" dirty="0"/>
              <a:t>Same at CCG level… (C4 outlier is Enfield)</a:t>
            </a:r>
            <a:endParaRPr lang="en-GB" dirty="0"/>
          </a:p>
        </p:txBody>
      </p:sp>
      <p:pic>
        <p:nvPicPr>
          <p:cNvPr id="4" name="Picture 3">
            <a:extLst>
              <a:ext uri="{FF2B5EF4-FFF2-40B4-BE49-F238E27FC236}">
                <a16:creationId xmlns:a16="http://schemas.microsoft.com/office/drawing/2014/main" id="{15EFE0DC-63C3-4189-9615-0ED9C14F3E6E}"/>
              </a:ext>
            </a:extLst>
          </p:cNvPr>
          <p:cNvPicPr>
            <a:picLocks noChangeAspect="1"/>
          </p:cNvPicPr>
          <p:nvPr/>
        </p:nvPicPr>
        <p:blipFill>
          <a:blip r:embed="rId2"/>
          <a:stretch>
            <a:fillRect/>
          </a:stretch>
        </p:blipFill>
        <p:spPr>
          <a:xfrm>
            <a:off x="1723695" y="1587680"/>
            <a:ext cx="7819697" cy="4905195"/>
          </a:xfrm>
          <a:prstGeom prst="rect">
            <a:avLst/>
          </a:prstGeom>
        </p:spPr>
      </p:pic>
    </p:spTree>
    <p:extLst>
      <p:ext uri="{BB962C8B-B14F-4D97-AF65-F5344CB8AC3E}">
        <p14:creationId xmlns:p14="http://schemas.microsoft.com/office/powerpoint/2010/main" val="188663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26BE-AD65-409E-A589-CEEFD2255D1F}"/>
              </a:ext>
            </a:extLst>
          </p:cNvPr>
          <p:cNvSpPr>
            <a:spLocks noGrp="1"/>
          </p:cNvSpPr>
          <p:nvPr>
            <p:ph type="title"/>
          </p:nvPr>
        </p:nvSpPr>
        <p:spPr/>
        <p:txBody>
          <a:bodyPr/>
          <a:lstStyle/>
          <a:p>
            <a:r>
              <a:rPr lang="en-GB" dirty="0"/>
              <a:t>Is deprivation a driver here?</a:t>
            </a:r>
          </a:p>
        </p:txBody>
      </p:sp>
      <p:sp>
        <p:nvSpPr>
          <p:cNvPr id="3" name="Content Placeholder 2">
            <a:extLst>
              <a:ext uri="{FF2B5EF4-FFF2-40B4-BE49-F238E27FC236}">
                <a16:creationId xmlns:a16="http://schemas.microsoft.com/office/drawing/2014/main" id="{28D128F2-67EE-4893-B27F-9F323BAD6500}"/>
              </a:ext>
            </a:extLst>
          </p:cNvPr>
          <p:cNvSpPr>
            <a:spLocks noGrp="1"/>
          </p:cNvSpPr>
          <p:nvPr>
            <p:ph idx="1"/>
          </p:nvPr>
        </p:nvSpPr>
        <p:spPr>
          <a:xfrm>
            <a:off x="838200" y="1825625"/>
            <a:ext cx="4479158" cy="4351338"/>
          </a:xfrm>
        </p:spPr>
        <p:txBody>
          <a:bodyPr/>
          <a:lstStyle/>
          <a:p>
            <a:r>
              <a:rPr lang="en-GB" dirty="0"/>
              <a:t>Maybe… but not directly</a:t>
            </a:r>
          </a:p>
          <a:p>
            <a:pPr lvl="1"/>
            <a:r>
              <a:rPr lang="en-GB" dirty="0"/>
              <a:t>No correlation apparent at CCG/borough</a:t>
            </a:r>
          </a:p>
          <a:p>
            <a:pPr lvl="1"/>
            <a:r>
              <a:rPr lang="en-GB" dirty="0"/>
              <a:t>Sectoral relationship also now gone (see right)</a:t>
            </a:r>
          </a:p>
          <a:p>
            <a:endParaRPr lang="en-GB" dirty="0"/>
          </a:p>
          <a:p>
            <a:r>
              <a:rPr lang="en-GB" dirty="0"/>
              <a:t>Still seems odd to see such variation in non-emergency categories</a:t>
            </a:r>
          </a:p>
        </p:txBody>
      </p:sp>
      <p:pic>
        <p:nvPicPr>
          <p:cNvPr id="6" name="Picture 5">
            <a:extLst>
              <a:ext uri="{FF2B5EF4-FFF2-40B4-BE49-F238E27FC236}">
                <a16:creationId xmlns:a16="http://schemas.microsoft.com/office/drawing/2014/main" id="{E07C7ED9-7842-4A73-914C-F3EFF98EA9A9}"/>
              </a:ext>
            </a:extLst>
          </p:cNvPr>
          <p:cNvPicPr>
            <a:picLocks noChangeAspect="1"/>
          </p:cNvPicPr>
          <p:nvPr/>
        </p:nvPicPr>
        <p:blipFill>
          <a:blip r:embed="rId2"/>
          <a:stretch>
            <a:fillRect/>
          </a:stretch>
        </p:blipFill>
        <p:spPr>
          <a:xfrm>
            <a:off x="6210516" y="3045347"/>
            <a:ext cx="5760765" cy="3447528"/>
          </a:xfrm>
          <a:prstGeom prst="rect">
            <a:avLst/>
          </a:prstGeom>
        </p:spPr>
      </p:pic>
    </p:spTree>
    <p:extLst>
      <p:ext uri="{BB962C8B-B14F-4D97-AF65-F5344CB8AC3E}">
        <p14:creationId xmlns:p14="http://schemas.microsoft.com/office/powerpoint/2010/main" val="46211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AC67-9A6E-4D41-8727-A976CC15ED7D}"/>
              </a:ext>
            </a:extLst>
          </p:cNvPr>
          <p:cNvSpPr>
            <a:spLocks noGrp="1"/>
          </p:cNvSpPr>
          <p:nvPr>
            <p:ph type="title"/>
          </p:nvPr>
        </p:nvSpPr>
        <p:spPr/>
        <p:txBody>
          <a:bodyPr/>
          <a:lstStyle/>
          <a:p>
            <a:r>
              <a:rPr lang="en-GB" dirty="0"/>
              <a:t>LAS: stuck in the middle of a very complicated problem</a:t>
            </a:r>
          </a:p>
        </p:txBody>
      </p:sp>
      <p:graphicFrame>
        <p:nvGraphicFramePr>
          <p:cNvPr id="4" name="Content Placeholder 3">
            <a:extLst>
              <a:ext uri="{FF2B5EF4-FFF2-40B4-BE49-F238E27FC236}">
                <a16:creationId xmlns:a16="http://schemas.microsoft.com/office/drawing/2014/main" id="{27C07C6F-AAA9-490E-9C7B-D7B9E5377B32}"/>
              </a:ext>
            </a:extLst>
          </p:cNvPr>
          <p:cNvGraphicFramePr>
            <a:graphicFrameLocks noGrp="1"/>
          </p:cNvGraphicFramePr>
          <p:nvPr>
            <p:ph idx="1"/>
            <p:extLst>
              <p:ext uri="{D42A27DB-BD31-4B8C-83A1-F6EECF244321}">
                <p14:modId xmlns:p14="http://schemas.microsoft.com/office/powerpoint/2010/main" val="34404072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94D4A06-DEAF-4E10-ABA0-34D6D47B0C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6188" y="1690688"/>
            <a:ext cx="1891205" cy="1134723"/>
          </a:xfrm>
          <a:prstGeom prst="rect">
            <a:avLst/>
          </a:prstGeom>
        </p:spPr>
      </p:pic>
      <p:sp>
        <p:nvSpPr>
          <p:cNvPr id="7" name="Arrow: Right 6">
            <a:extLst>
              <a:ext uri="{FF2B5EF4-FFF2-40B4-BE49-F238E27FC236}">
                <a16:creationId xmlns:a16="http://schemas.microsoft.com/office/drawing/2014/main" id="{0D3BC710-5864-4C22-845E-8095D5B58A7F}"/>
              </a:ext>
            </a:extLst>
          </p:cNvPr>
          <p:cNvSpPr/>
          <p:nvPr/>
        </p:nvSpPr>
        <p:spPr>
          <a:xfrm>
            <a:off x="3626069" y="5381297"/>
            <a:ext cx="1986455" cy="672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96B62ACE-4C87-43F0-850E-E3EDE0972226}"/>
              </a:ext>
            </a:extLst>
          </p:cNvPr>
          <p:cNvSpPr/>
          <p:nvPr/>
        </p:nvSpPr>
        <p:spPr>
          <a:xfrm rot="10800000">
            <a:off x="7189733" y="5381297"/>
            <a:ext cx="1986455" cy="672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6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FD92-75AE-456E-9FCB-480F8FA2C6F6}"/>
              </a:ext>
            </a:extLst>
          </p:cNvPr>
          <p:cNvSpPr>
            <a:spLocks noGrp="1"/>
          </p:cNvSpPr>
          <p:nvPr>
            <p:ph type="title"/>
          </p:nvPr>
        </p:nvSpPr>
        <p:spPr/>
        <p:txBody>
          <a:bodyPr/>
          <a:lstStyle/>
          <a:p>
            <a:r>
              <a:rPr lang="en-US" dirty="0"/>
              <a:t>The Inverse Care ‘Law’</a:t>
            </a:r>
            <a:endParaRPr lang="en-GB" dirty="0"/>
          </a:p>
        </p:txBody>
      </p:sp>
      <p:sp>
        <p:nvSpPr>
          <p:cNvPr id="3" name="Content Placeholder 2">
            <a:extLst>
              <a:ext uri="{FF2B5EF4-FFF2-40B4-BE49-F238E27FC236}">
                <a16:creationId xmlns:a16="http://schemas.microsoft.com/office/drawing/2014/main" id="{2D7E2645-7AD4-4A37-B49D-71DD776340B4}"/>
              </a:ext>
            </a:extLst>
          </p:cNvPr>
          <p:cNvSpPr>
            <a:spLocks noGrp="1"/>
          </p:cNvSpPr>
          <p:nvPr>
            <p:ph idx="1"/>
          </p:nvPr>
        </p:nvSpPr>
        <p:spPr>
          <a:xfrm>
            <a:off x="838200" y="1825625"/>
            <a:ext cx="7296807" cy="4351338"/>
          </a:xfrm>
        </p:spPr>
        <p:txBody>
          <a:bodyPr>
            <a:normAutofit lnSpcReduction="10000"/>
          </a:bodyPr>
          <a:lstStyle/>
          <a:p>
            <a:r>
              <a:rPr lang="en-US" dirty="0"/>
              <a:t>Julian Tudor Hart (1927-2018), famous GP in Wales</a:t>
            </a:r>
          </a:p>
          <a:p>
            <a:endParaRPr lang="en-US" dirty="0"/>
          </a:p>
          <a:p>
            <a:pPr marL="0" indent="0">
              <a:buNone/>
            </a:pPr>
            <a:r>
              <a:rPr lang="en-GB" i="1" dirty="0"/>
              <a:t>"The availability of good medical care tends to vary inversely with the need for it in the population served. </a:t>
            </a:r>
          </a:p>
          <a:p>
            <a:endParaRPr lang="en-GB" i="1" dirty="0"/>
          </a:p>
          <a:p>
            <a:pPr marL="0" indent="0">
              <a:buNone/>
            </a:pPr>
            <a:r>
              <a:rPr lang="en-GB" i="1" dirty="0"/>
              <a:t>This ... operates more completely where medical care is most exposed to market forces, and less so where such exposure is reduced."</a:t>
            </a:r>
            <a:endParaRPr lang="en-GB" dirty="0"/>
          </a:p>
        </p:txBody>
      </p:sp>
      <p:pic>
        <p:nvPicPr>
          <p:cNvPr id="1026" name="Picture 2" descr="Julian Tudor Hart 2007-01-19.JPG">
            <a:extLst>
              <a:ext uri="{FF2B5EF4-FFF2-40B4-BE49-F238E27FC236}">
                <a16:creationId xmlns:a16="http://schemas.microsoft.com/office/drawing/2014/main" id="{9761605C-9588-4557-880D-E0388817A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559" y="1690688"/>
            <a:ext cx="2785241" cy="41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2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C486-788C-4AF2-B57D-D18A1F7BB3E0}"/>
              </a:ext>
            </a:extLst>
          </p:cNvPr>
          <p:cNvSpPr>
            <a:spLocks noGrp="1"/>
          </p:cNvSpPr>
          <p:nvPr>
            <p:ph type="title"/>
          </p:nvPr>
        </p:nvSpPr>
        <p:spPr/>
        <p:txBody>
          <a:bodyPr/>
          <a:lstStyle/>
          <a:p>
            <a:r>
              <a:rPr lang="en-GB" dirty="0"/>
              <a:t>Not talking about difficult issues…</a:t>
            </a:r>
          </a:p>
        </p:txBody>
      </p:sp>
      <p:pic>
        <p:nvPicPr>
          <p:cNvPr id="6146" name="Picture 2" descr="Image result for cartoon ignore it">
            <a:extLst>
              <a:ext uri="{FF2B5EF4-FFF2-40B4-BE49-F238E27FC236}">
                <a16:creationId xmlns:a16="http://schemas.microsoft.com/office/drawing/2014/main" id="{F0615813-DEDE-4C00-89EA-193E570F3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542" y="2076765"/>
            <a:ext cx="5439258" cy="45300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rtoon efficiency not equity">
            <a:extLst>
              <a:ext uri="{FF2B5EF4-FFF2-40B4-BE49-F238E27FC236}">
                <a16:creationId xmlns:a16="http://schemas.microsoft.com/office/drawing/2014/main" id="{15EF2DAB-1219-4DB3-8224-A938F020E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76765"/>
            <a:ext cx="58293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3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4013-4EBE-4FBC-8BCF-D06CABB27A7F}"/>
              </a:ext>
            </a:extLst>
          </p:cNvPr>
          <p:cNvSpPr>
            <a:spLocks noGrp="1"/>
          </p:cNvSpPr>
          <p:nvPr>
            <p:ph type="title"/>
          </p:nvPr>
        </p:nvSpPr>
        <p:spPr/>
        <p:txBody>
          <a:bodyPr/>
          <a:lstStyle/>
          <a:p>
            <a:r>
              <a:rPr lang="en-GB" dirty="0"/>
              <a:t>Suggestion: talk about patients more</a:t>
            </a:r>
          </a:p>
        </p:txBody>
      </p:sp>
      <p:sp>
        <p:nvSpPr>
          <p:cNvPr id="3" name="Content Placeholder 2">
            <a:extLst>
              <a:ext uri="{FF2B5EF4-FFF2-40B4-BE49-F238E27FC236}">
                <a16:creationId xmlns:a16="http://schemas.microsoft.com/office/drawing/2014/main" id="{8B9890DD-83D7-492B-9D94-7F2DB90F56AA}"/>
              </a:ext>
            </a:extLst>
          </p:cNvPr>
          <p:cNvSpPr>
            <a:spLocks noGrp="1"/>
          </p:cNvSpPr>
          <p:nvPr>
            <p:ph idx="1"/>
          </p:nvPr>
        </p:nvSpPr>
        <p:spPr>
          <a:xfrm>
            <a:off x="838201" y="1825625"/>
            <a:ext cx="5005552" cy="4351338"/>
          </a:xfrm>
        </p:spPr>
        <p:txBody>
          <a:bodyPr/>
          <a:lstStyle/>
          <a:p>
            <a:r>
              <a:rPr lang="en-GB" dirty="0"/>
              <a:t>Data on demand, not just performance</a:t>
            </a:r>
          </a:p>
          <a:p>
            <a:endParaRPr lang="en-GB" dirty="0"/>
          </a:p>
          <a:p>
            <a:r>
              <a:rPr lang="en-GB" dirty="0"/>
              <a:t>Explain variations in performance and what is being done</a:t>
            </a:r>
          </a:p>
          <a:p>
            <a:endParaRPr lang="en-GB" dirty="0"/>
          </a:p>
          <a:p>
            <a:r>
              <a:rPr lang="en-GB" dirty="0"/>
              <a:t>Put public pressure on leaders, not NHS</a:t>
            </a:r>
          </a:p>
        </p:txBody>
      </p:sp>
      <p:pic>
        <p:nvPicPr>
          <p:cNvPr id="4" name="Picture 3">
            <a:extLst>
              <a:ext uri="{FF2B5EF4-FFF2-40B4-BE49-F238E27FC236}">
                <a16:creationId xmlns:a16="http://schemas.microsoft.com/office/drawing/2014/main" id="{B121D4DD-FAF0-488A-8A6E-FE8F7D7170D1}"/>
              </a:ext>
            </a:extLst>
          </p:cNvPr>
          <p:cNvPicPr>
            <a:picLocks noChangeAspect="1"/>
          </p:cNvPicPr>
          <p:nvPr/>
        </p:nvPicPr>
        <p:blipFill>
          <a:blip r:embed="rId3"/>
          <a:stretch>
            <a:fillRect/>
          </a:stretch>
        </p:blipFill>
        <p:spPr>
          <a:xfrm>
            <a:off x="6203341" y="1690688"/>
            <a:ext cx="5662838" cy="4121828"/>
          </a:xfrm>
          <a:prstGeom prst="rect">
            <a:avLst/>
          </a:prstGeom>
        </p:spPr>
      </p:pic>
    </p:spTree>
    <p:extLst>
      <p:ext uri="{BB962C8B-B14F-4D97-AF65-F5344CB8AC3E}">
        <p14:creationId xmlns:p14="http://schemas.microsoft.com/office/powerpoint/2010/main" val="379125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944B-38EF-484B-B715-A28DFCC483B5}"/>
              </a:ext>
            </a:extLst>
          </p:cNvPr>
          <p:cNvSpPr>
            <a:spLocks noGrp="1"/>
          </p:cNvSpPr>
          <p:nvPr>
            <p:ph type="title"/>
          </p:nvPr>
        </p:nvSpPr>
        <p:spPr/>
        <p:txBody>
          <a:bodyPr/>
          <a:lstStyle/>
          <a:p>
            <a:r>
              <a:rPr lang="en-US" dirty="0"/>
              <a:t>Health inequality in London</a:t>
            </a:r>
            <a:endParaRPr lang="en-GB" dirty="0"/>
          </a:p>
        </p:txBody>
      </p:sp>
      <p:sp>
        <p:nvSpPr>
          <p:cNvPr id="3" name="Content Placeholder 2">
            <a:extLst>
              <a:ext uri="{FF2B5EF4-FFF2-40B4-BE49-F238E27FC236}">
                <a16:creationId xmlns:a16="http://schemas.microsoft.com/office/drawing/2014/main" id="{9B9F341E-6F59-425F-A2C9-19C6A1ACC1B8}"/>
              </a:ext>
            </a:extLst>
          </p:cNvPr>
          <p:cNvSpPr>
            <a:spLocks noGrp="1"/>
          </p:cNvSpPr>
          <p:nvPr>
            <p:ph idx="1"/>
          </p:nvPr>
        </p:nvSpPr>
        <p:spPr>
          <a:xfrm>
            <a:off x="838200" y="1825624"/>
            <a:ext cx="3239814" cy="4764361"/>
          </a:xfrm>
        </p:spPr>
        <p:txBody>
          <a:bodyPr>
            <a:normAutofit lnSpcReduction="10000"/>
          </a:bodyPr>
          <a:lstStyle/>
          <a:p>
            <a:r>
              <a:rPr lang="en-US" dirty="0"/>
              <a:t>Austerity</a:t>
            </a:r>
          </a:p>
          <a:p>
            <a:endParaRPr lang="en-US" dirty="0"/>
          </a:p>
          <a:p>
            <a:r>
              <a:rPr lang="en-US" dirty="0"/>
              <a:t>Inequality</a:t>
            </a:r>
          </a:p>
          <a:p>
            <a:endParaRPr lang="en-US" dirty="0"/>
          </a:p>
          <a:p>
            <a:r>
              <a:rPr lang="en-US" dirty="0"/>
              <a:t>Mayor’s responsibility</a:t>
            </a:r>
          </a:p>
          <a:p>
            <a:pPr lvl="1"/>
            <a:r>
              <a:rPr lang="en-US" dirty="0"/>
              <a:t>Health services: not devolved</a:t>
            </a:r>
          </a:p>
          <a:p>
            <a:pPr lvl="1"/>
            <a:r>
              <a:rPr lang="en-US" dirty="0"/>
              <a:t>Responsibility for action against inequality: statutory duty</a:t>
            </a:r>
            <a:endParaRPr lang="en-GB" dirty="0"/>
          </a:p>
        </p:txBody>
      </p:sp>
      <p:pic>
        <p:nvPicPr>
          <p:cNvPr id="4" name="Picture 3">
            <a:extLst>
              <a:ext uri="{FF2B5EF4-FFF2-40B4-BE49-F238E27FC236}">
                <a16:creationId xmlns:a16="http://schemas.microsoft.com/office/drawing/2014/main" id="{67968CC5-C6B5-4FA5-B1DE-E19B33B51E55}"/>
              </a:ext>
            </a:extLst>
          </p:cNvPr>
          <p:cNvPicPr>
            <a:picLocks noChangeAspect="1"/>
          </p:cNvPicPr>
          <p:nvPr/>
        </p:nvPicPr>
        <p:blipFill>
          <a:blip r:embed="rId3"/>
          <a:stretch>
            <a:fillRect/>
          </a:stretch>
        </p:blipFill>
        <p:spPr>
          <a:xfrm>
            <a:off x="4440140" y="1359816"/>
            <a:ext cx="7347696" cy="5325992"/>
          </a:xfrm>
          <a:prstGeom prst="rect">
            <a:avLst/>
          </a:prstGeom>
        </p:spPr>
      </p:pic>
    </p:spTree>
    <p:extLst>
      <p:ext uri="{BB962C8B-B14F-4D97-AF65-F5344CB8AC3E}">
        <p14:creationId xmlns:p14="http://schemas.microsoft.com/office/powerpoint/2010/main" val="90105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94D8-D975-493D-989A-8FA723403C62}"/>
              </a:ext>
            </a:extLst>
          </p:cNvPr>
          <p:cNvSpPr>
            <a:spLocks noGrp="1"/>
          </p:cNvSpPr>
          <p:nvPr>
            <p:ph type="title"/>
          </p:nvPr>
        </p:nvSpPr>
        <p:spPr/>
        <p:txBody>
          <a:bodyPr/>
          <a:lstStyle/>
          <a:p>
            <a:r>
              <a:rPr lang="en-US" dirty="0"/>
              <a:t>Why think about this?</a:t>
            </a:r>
            <a:endParaRPr lang="en-GB" dirty="0"/>
          </a:p>
        </p:txBody>
      </p:sp>
      <p:sp>
        <p:nvSpPr>
          <p:cNvPr id="3" name="Content Placeholder 2">
            <a:extLst>
              <a:ext uri="{FF2B5EF4-FFF2-40B4-BE49-F238E27FC236}">
                <a16:creationId xmlns:a16="http://schemas.microsoft.com/office/drawing/2014/main" id="{DB584F81-44B3-40E1-AA2E-0EE623EED5C8}"/>
              </a:ext>
            </a:extLst>
          </p:cNvPr>
          <p:cNvSpPr>
            <a:spLocks noGrp="1"/>
          </p:cNvSpPr>
          <p:nvPr>
            <p:ph idx="1"/>
          </p:nvPr>
        </p:nvSpPr>
        <p:spPr>
          <a:xfrm>
            <a:off x="838200" y="1825625"/>
            <a:ext cx="5394434" cy="4351338"/>
          </a:xfrm>
        </p:spPr>
        <p:txBody>
          <a:bodyPr>
            <a:normAutofit fontScale="70000" lnSpcReduction="20000"/>
          </a:bodyPr>
          <a:lstStyle/>
          <a:p>
            <a:r>
              <a:rPr lang="en-US" dirty="0"/>
              <a:t>Chief Medical Officer</a:t>
            </a:r>
          </a:p>
          <a:p>
            <a:endParaRPr lang="en-US" dirty="0"/>
          </a:p>
          <a:p>
            <a:pPr marL="0" indent="0">
              <a:buNone/>
            </a:pPr>
            <a:r>
              <a:rPr lang="en-GB" dirty="0"/>
              <a:t>“Health is our main asset as a nation – a healthier population translates to a healthier economy. By repositioning health and reshaping our environment, we can make it easier to live well for longer and reduce the gap in health inequalities between the richest and poorest in our society.”</a:t>
            </a:r>
            <a:endParaRPr lang="en-US" dirty="0"/>
          </a:p>
          <a:p>
            <a:pPr marL="0" indent="0">
              <a:buNone/>
            </a:pPr>
            <a:endParaRPr lang="en-US" dirty="0"/>
          </a:p>
          <a:p>
            <a:r>
              <a:rPr lang="en-US" dirty="0"/>
              <a:t>MLK (more or less):</a:t>
            </a:r>
          </a:p>
          <a:p>
            <a:endParaRPr lang="en-US" dirty="0"/>
          </a:p>
          <a:p>
            <a:pPr marL="0" indent="0">
              <a:buNone/>
            </a:pPr>
            <a:r>
              <a:rPr lang="en-GB" dirty="0"/>
              <a:t>“Of all the forms of inequality, injustice in health care is the most shocking and inhumane.”</a:t>
            </a:r>
            <a:endParaRPr lang="en-US" dirty="0"/>
          </a:p>
          <a:p>
            <a:endParaRPr lang="en-US" dirty="0"/>
          </a:p>
          <a:p>
            <a:endParaRPr lang="en-US" dirty="0"/>
          </a:p>
          <a:p>
            <a:endParaRPr lang="en-US" dirty="0"/>
          </a:p>
          <a:p>
            <a:endParaRPr lang="en-GB" dirty="0"/>
          </a:p>
        </p:txBody>
      </p:sp>
      <p:pic>
        <p:nvPicPr>
          <p:cNvPr id="3076" name="Picture 4" descr="Image result for martin luther king">
            <a:extLst>
              <a:ext uri="{FF2B5EF4-FFF2-40B4-BE49-F238E27FC236}">
                <a16:creationId xmlns:a16="http://schemas.microsoft.com/office/drawing/2014/main" id="{BA7FF7FD-2BCC-4E65-996C-90E0DB90C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920" y="4243115"/>
            <a:ext cx="1650525" cy="23332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ally davies cmo">
            <a:extLst>
              <a:ext uri="{FF2B5EF4-FFF2-40B4-BE49-F238E27FC236}">
                <a16:creationId xmlns:a16="http://schemas.microsoft.com/office/drawing/2014/main" id="{62E64E28-2628-4D6A-A03A-8BBD0C123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246" y="1825625"/>
            <a:ext cx="2902199" cy="205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5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A541-FD7A-4378-AF27-9986D96CE661}"/>
              </a:ext>
            </a:extLst>
          </p:cNvPr>
          <p:cNvSpPr>
            <a:spLocks noGrp="1"/>
          </p:cNvSpPr>
          <p:nvPr>
            <p:ph type="title"/>
          </p:nvPr>
        </p:nvSpPr>
        <p:spPr/>
        <p:txBody>
          <a:bodyPr/>
          <a:lstStyle/>
          <a:p>
            <a:r>
              <a:rPr lang="en-US" dirty="0"/>
              <a:t>Yes but… why for LAS?</a:t>
            </a:r>
            <a:endParaRPr lang="en-GB" dirty="0"/>
          </a:p>
        </p:txBody>
      </p:sp>
      <p:sp>
        <p:nvSpPr>
          <p:cNvPr id="3" name="Content Placeholder 2">
            <a:extLst>
              <a:ext uri="{FF2B5EF4-FFF2-40B4-BE49-F238E27FC236}">
                <a16:creationId xmlns:a16="http://schemas.microsoft.com/office/drawing/2014/main" id="{119548B7-B44F-487D-81B9-4B02BC743554}"/>
              </a:ext>
            </a:extLst>
          </p:cNvPr>
          <p:cNvSpPr>
            <a:spLocks noGrp="1"/>
          </p:cNvSpPr>
          <p:nvPr>
            <p:ph idx="1"/>
          </p:nvPr>
        </p:nvSpPr>
        <p:spPr>
          <a:xfrm>
            <a:off x="838200" y="1825625"/>
            <a:ext cx="6645166" cy="4351338"/>
          </a:xfrm>
        </p:spPr>
        <p:txBody>
          <a:bodyPr>
            <a:normAutofit fontScale="70000" lnSpcReduction="20000"/>
          </a:bodyPr>
          <a:lstStyle/>
          <a:p>
            <a:r>
              <a:rPr lang="en-US" dirty="0"/>
              <a:t>LAS is the only part of frontline NHS with an overview, serving the whole of London</a:t>
            </a:r>
            <a:endParaRPr lang="en-GB" dirty="0"/>
          </a:p>
          <a:p>
            <a:endParaRPr lang="en-GB" dirty="0"/>
          </a:p>
          <a:p>
            <a:r>
              <a:rPr lang="en-GB" dirty="0" err="1"/>
              <a:t>Dr.</a:t>
            </a:r>
            <a:r>
              <a:rPr lang="en-GB" dirty="0"/>
              <a:t> Sahota, Dec 2018 Report on Supporting LAS</a:t>
            </a:r>
          </a:p>
          <a:p>
            <a:endParaRPr lang="en-GB" dirty="0"/>
          </a:p>
          <a:p>
            <a:pPr marL="0" indent="0">
              <a:buNone/>
            </a:pPr>
            <a:r>
              <a:rPr lang="en-GB" dirty="0"/>
              <a:t>“As London experiences increasing inequality, overstretched public services, and an ever-burgeoning population, </a:t>
            </a:r>
            <a:r>
              <a:rPr lang="en-GB" b="1" dirty="0"/>
              <a:t>these pressures are also passed onto the LAS in its day-to-day work. </a:t>
            </a:r>
            <a:r>
              <a:rPr lang="en-GB" dirty="0"/>
              <a:t>This can be seen, most starkly, with ambulances queuing out of A&amp;E departments due to rising demand, insufficient investment and overwhelmed social care services grinding to a halt.”</a:t>
            </a:r>
          </a:p>
          <a:p>
            <a:pPr marL="0" indent="0">
              <a:buNone/>
            </a:pPr>
            <a:endParaRPr lang="en-GB" dirty="0"/>
          </a:p>
          <a:p>
            <a:r>
              <a:rPr lang="en-GB" dirty="0"/>
              <a:t>11 Feb PF meeting: LAS is a ‘canary in the mine’ of London health inequality</a:t>
            </a:r>
          </a:p>
        </p:txBody>
      </p:sp>
      <p:pic>
        <p:nvPicPr>
          <p:cNvPr id="2050" name="Picture 2" descr="Image result for onkar sahota">
            <a:extLst>
              <a:ext uri="{FF2B5EF4-FFF2-40B4-BE49-F238E27FC236}">
                <a16:creationId xmlns:a16="http://schemas.microsoft.com/office/drawing/2014/main" id="{62FF5DBE-D070-41EA-853F-E4F915ED7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494" y="2984281"/>
            <a:ext cx="3072306" cy="307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05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180A-570E-4E6D-B218-FDD177D853F3}"/>
              </a:ext>
            </a:extLst>
          </p:cNvPr>
          <p:cNvSpPr>
            <a:spLocks noGrp="1"/>
          </p:cNvSpPr>
          <p:nvPr>
            <p:ph type="title"/>
          </p:nvPr>
        </p:nvSpPr>
        <p:spPr/>
        <p:txBody>
          <a:bodyPr/>
          <a:lstStyle/>
          <a:p>
            <a:r>
              <a:rPr lang="en-US" dirty="0"/>
              <a:t>Malcolm’s question</a:t>
            </a:r>
            <a:endParaRPr lang="en-GB" dirty="0"/>
          </a:p>
        </p:txBody>
      </p:sp>
      <p:sp>
        <p:nvSpPr>
          <p:cNvPr id="3" name="Content Placeholder 2">
            <a:extLst>
              <a:ext uri="{FF2B5EF4-FFF2-40B4-BE49-F238E27FC236}">
                <a16:creationId xmlns:a16="http://schemas.microsoft.com/office/drawing/2014/main" id="{4D271AD5-5789-4A4D-8FC9-B94B65830F30}"/>
              </a:ext>
            </a:extLst>
          </p:cNvPr>
          <p:cNvSpPr>
            <a:spLocks noGrp="1"/>
          </p:cNvSpPr>
          <p:nvPr>
            <p:ph idx="1"/>
          </p:nvPr>
        </p:nvSpPr>
        <p:spPr/>
        <p:txBody>
          <a:bodyPr>
            <a:normAutofit lnSpcReduction="10000"/>
          </a:bodyPr>
          <a:lstStyle/>
          <a:p>
            <a:r>
              <a:rPr lang="en-US" dirty="0"/>
              <a:t>Does LAS performance data indicate they might be suffering from the effects of the inverse care law?</a:t>
            </a:r>
          </a:p>
          <a:p>
            <a:pPr marL="0" indent="0">
              <a:buNone/>
            </a:pPr>
            <a:endParaRPr lang="en-US" dirty="0"/>
          </a:p>
          <a:p>
            <a:r>
              <a:rPr lang="en-US" dirty="0"/>
              <a:t>To take a look:</a:t>
            </a:r>
          </a:p>
          <a:p>
            <a:pPr lvl="1"/>
            <a:r>
              <a:rPr lang="en-US" dirty="0"/>
              <a:t>Data about inequality, IMD 2015 </a:t>
            </a:r>
          </a:p>
          <a:p>
            <a:pPr lvl="1"/>
            <a:r>
              <a:rPr lang="en-US" dirty="0"/>
              <a:t>LAS performance data, YTD 2018-9 (by CCG and sector)</a:t>
            </a:r>
            <a:endParaRPr lang="en-GB" dirty="0"/>
          </a:p>
          <a:p>
            <a:pPr lvl="1"/>
            <a:r>
              <a:rPr lang="en-US" dirty="0"/>
              <a:t>Do they seem to be related?</a:t>
            </a:r>
          </a:p>
          <a:p>
            <a:pPr lvl="1"/>
            <a:r>
              <a:rPr lang="en-US" dirty="0"/>
              <a:t>Or what else is going on here?</a:t>
            </a:r>
          </a:p>
          <a:p>
            <a:endParaRPr lang="en-US" dirty="0"/>
          </a:p>
          <a:p>
            <a:r>
              <a:rPr lang="en-US" dirty="0"/>
              <a:t>Just a quick look!</a:t>
            </a:r>
          </a:p>
          <a:p>
            <a:pPr lvl="1"/>
            <a:endParaRPr lang="en-US" dirty="0"/>
          </a:p>
        </p:txBody>
      </p:sp>
    </p:spTree>
    <p:extLst>
      <p:ext uri="{BB962C8B-B14F-4D97-AF65-F5344CB8AC3E}">
        <p14:creationId xmlns:p14="http://schemas.microsoft.com/office/powerpoint/2010/main" val="400322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EFC0-3E28-4894-9CC0-09A14D49C068}"/>
              </a:ext>
            </a:extLst>
          </p:cNvPr>
          <p:cNvSpPr>
            <a:spLocks noGrp="1"/>
          </p:cNvSpPr>
          <p:nvPr>
            <p:ph type="title"/>
          </p:nvPr>
        </p:nvSpPr>
        <p:spPr/>
        <p:txBody>
          <a:bodyPr/>
          <a:lstStyle/>
          <a:p>
            <a:r>
              <a:rPr lang="en-GB" dirty="0"/>
              <a:t>Deprivation: IMD by LSOA, 2015</a:t>
            </a:r>
          </a:p>
        </p:txBody>
      </p:sp>
      <p:pic>
        <p:nvPicPr>
          <p:cNvPr id="5" name="Picture 4">
            <a:extLst>
              <a:ext uri="{FF2B5EF4-FFF2-40B4-BE49-F238E27FC236}">
                <a16:creationId xmlns:a16="http://schemas.microsoft.com/office/drawing/2014/main" id="{D9CC4A3A-6166-4161-B7BD-E730AE5675EE}"/>
              </a:ext>
            </a:extLst>
          </p:cNvPr>
          <p:cNvPicPr>
            <a:picLocks noChangeAspect="1"/>
          </p:cNvPicPr>
          <p:nvPr/>
        </p:nvPicPr>
        <p:blipFill>
          <a:blip r:embed="rId3"/>
          <a:stretch>
            <a:fillRect/>
          </a:stretch>
        </p:blipFill>
        <p:spPr>
          <a:xfrm>
            <a:off x="2711668" y="1462937"/>
            <a:ext cx="6548581" cy="5184856"/>
          </a:xfrm>
          <a:prstGeom prst="rect">
            <a:avLst/>
          </a:prstGeom>
        </p:spPr>
      </p:pic>
    </p:spTree>
    <p:extLst>
      <p:ext uri="{BB962C8B-B14F-4D97-AF65-F5344CB8AC3E}">
        <p14:creationId xmlns:p14="http://schemas.microsoft.com/office/powerpoint/2010/main" val="193996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D2E6-A6F4-44FA-B017-CECCE7C8B6EF}"/>
              </a:ext>
            </a:extLst>
          </p:cNvPr>
          <p:cNvSpPr>
            <a:spLocks noGrp="1"/>
          </p:cNvSpPr>
          <p:nvPr>
            <p:ph type="title"/>
          </p:nvPr>
        </p:nvSpPr>
        <p:spPr/>
        <p:txBody>
          <a:bodyPr/>
          <a:lstStyle/>
          <a:p>
            <a:r>
              <a:rPr lang="en-GB" dirty="0"/>
              <a:t>By borough</a:t>
            </a:r>
          </a:p>
        </p:txBody>
      </p:sp>
      <p:pic>
        <p:nvPicPr>
          <p:cNvPr id="4" name="Picture 3">
            <a:extLst>
              <a:ext uri="{FF2B5EF4-FFF2-40B4-BE49-F238E27FC236}">
                <a16:creationId xmlns:a16="http://schemas.microsoft.com/office/drawing/2014/main" id="{78AADD52-8018-4721-A7AC-E65FBA3CAB06}"/>
              </a:ext>
            </a:extLst>
          </p:cNvPr>
          <p:cNvPicPr>
            <a:picLocks noChangeAspect="1"/>
          </p:cNvPicPr>
          <p:nvPr/>
        </p:nvPicPr>
        <p:blipFill>
          <a:blip r:embed="rId3"/>
          <a:stretch>
            <a:fillRect/>
          </a:stretch>
        </p:blipFill>
        <p:spPr>
          <a:xfrm>
            <a:off x="3180573" y="1755940"/>
            <a:ext cx="5830854" cy="4757737"/>
          </a:xfrm>
          <a:prstGeom prst="rect">
            <a:avLst/>
          </a:prstGeom>
        </p:spPr>
      </p:pic>
    </p:spTree>
    <p:extLst>
      <p:ext uri="{BB962C8B-B14F-4D97-AF65-F5344CB8AC3E}">
        <p14:creationId xmlns:p14="http://schemas.microsoft.com/office/powerpoint/2010/main" val="151852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98CC-AE14-40CC-BE28-C40A158E25BE}"/>
              </a:ext>
            </a:extLst>
          </p:cNvPr>
          <p:cNvSpPr>
            <a:spLocks noGrp="1"/>
          </p:cNvSpPr>
          <p:nvPr>
            <p:ph type="title"/>
          </p:nvPr>
        </p:nvSpPr>
        <p:spPr/>
        <p:txBody>
          <a:bodyPr/>
          <a:lstStyle/>
          <a:p>
            <a:r>
              <a:rPr lang="en-GB" dirty="0"/>
              <a:t>By LAS sector?</a:t>
            </a:r>
          </a:p>
        </p:txBody>
      </p:sp>
      <p:pic>
        <p:nvPicPr>
          <p:cNvPr id="4" name="Picture 3">
            <a:extLst>
              <a:ext uri="{FF2B5EF4-FFF2-40B4-BE49-F238E27FC236}">
                <a16:creationId xmlns:a16="http://schemas.microsoft.com/office/drawing/2014/main" id="{816A20E2-3CED-4B18-98B3-65B03DC45136}"/>
              </a:ext>
            </a:extLst>
          </p:cNvPr>
          <p:cNvPicPr>
            <a:picLocks noChangeAspect="1"/>
          </p:cNvPicPr>
          <p:nvPr/>
        </p:nvPicPr>
        <p:blipFill>
          <a:blip r:embed="rId3"/>
          <a:stretch>
            <a:fillRect/>
          </a:stretch>
        </p:blipFill>
        <p:spPr>
          <a:xfrm>
            <a:off x="4218132" y="1198179"/>
            <a:ext cx="6740708" cy="4969915"/>
          </a:xfrm>
          <a:prstGeom prst="rect">
            <a:avLst/>
          </a:prstGeom>
        </p:spPr>
      </p:pic>
    </p:spTree>
    <p:extLst>
      <p:ext uri="{BB962C8B-B14F-4D97-AF65-F5344CB8AC3E}">
        <p14:creationId xmlns:p14="http://schemas.microsoft.com/office/powerpoint/2010/main" val="264367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867</Words>
  <Application>Microsoft Office PowerPoint</Application>
  <PresentationFormat>Widescreen</PresentationFormat>
  <Paragraphs>124</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LAS and the Inverse Care Law</vt:lpstr>
      <vt:lpstr>The Inverse Care ‘Law’</vt:lpstr>
      <vt:lpstr>Health inequality in London</vt:lpstr>
      <vt:lpstr>Why think about this?</vt:lpstr>
      <vt:lpstr>Yes but… why for LAS?</vt:lpstr>
      <vt:lpstr>Malcolm’s question</vt:lpstr>
      <vt:lpstr>Deprivation: IMD by LSOA, 2015</vt:lpstr>
      <vt:lpstr>By borough</vt:lpstr>
      <vt:lpstr>By LAS sector?</vt:lpstr>
      <vt:lpstr>A very rough approximation…</vt:lpstr>
      <vt:lpstr>Pre-ARP trends on Cat A 8 min, by sector: a North Central problem from about 2015?</vt:lpstr>
      <vt:lpstr>Was this down to deprivation?</vt:lpstr>
      <vt:lpstr>2017 ‘Tethering’ trial </vt:lpstr>
      <vt:lpstr>Latest performance data, post-ARP</vt:lpstr>
      <vt:lpstr>The new categories: a refresher on post-ARP standards</vt:lpstr>
      <vt:lpstr>Sector variation now appears to be non-emergency (C3 and below)</vt:lpstr>
      <vt:lpstr>Same at CCG level… (C4 outlier is Enfield)</vt:lpstr>
      <vt:lpstr>Is deprivation a driver here?</vt:lpstr>
      <vt:lpstr>LAS: stuck in the middle of a very complicated problem</vt:lpstr>
      <vt:lpstr>Not talking about difficult issues…</vt:lpstr>
      <vt:lpstr>Suggestion: talk about patients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Archie Drake</dc:creator>
  <cp:lastModifiedBy>Polly Healy</cp:lastModifiedBy>
  <cp:revision>51</cp:revision>
  <dcterms:created xsi:type="dcterms:W3CDTF">2019-04-10T15:19:11Z</dcterms:created>
  <dcterms:modified xsi:type="dcterms:W3CDTF">2020-09-23T11:01:20Z</dcterms:modified>
</cp:coreProperties>
</file>