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397" r:id="rId3"/>
    <p:sldId id="399" r:id="rId4"/>
    <p:sldId id="404" r:id="rId5"/>
    <p:sldId id="426" r:id="rId6"/>
    <p:sldId id="407" r:id="rId7"/>
    <p:sldId id="427" r:id="rId8"/>
    <p:sldId id="410" r:id="rId9"/>
    <p:sldId id="428" r:id="rId10"/>
    <p:sldId id="425" r:id="rId11"/>
    <p:sldId id="409" r:id="rId12"/>
    <p:sldId id="429" r:id="rId13"/>
    <p:sldId id="430" r:id="rId14"/>
    <p:sldId id="42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424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83" autoAdjust="0"/>
  </p:normalViewPr>
  <p:slideViewPr>
    <p:cSldViewPr snapToGrid="0" snapToObjects="1">
      <p:cViewPr>
        <p:scale>
          <a:sx n="76" d="100"/>
          <a:sy n="76" d="100"/>
        </p:scale>
        <p:origin x="-4032" y="-5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D31D04-8743-42E5-9399-21AD8E92762D}" type="doc">
      <dgm:prSet loTypeId="urn:microsoft.com/office/officeart/2009/3/layout/CircleRelationship" loCatId="relationship" qsTypeId="urn:microsoft.com/office/officeart/2005/8/quickstyle/3D3" qsCatId="3D" csTypeId="urn:microsoft.com/office/officeart/2005/8/colors/accent1_2" csCatId="accent1" phldr="1"/>
      <dgm:spPr/>
      <dgm:t>
        <a:bodyPr/>
        <a:lstStyle/>
        <a:p>
          <a:endParaRPr lang="en-GB"/>
        </a:p>
      </dgm:t>
    </dgm:pt>
    <dgm:pt modelId="{87396E09-FC62-4B88-A783-8C9A6BD53C5C}">
      <dgm:prSet phldrT="[Text]" custT="1"/>
      <dgm:spPr/>
      <dgm:t>
        <a:bodyPr/>
        <a:lstStyle/>
        <a:p>
          <a:r>
            <a:rPr lang="en-GB" sz="2800" b="1" dirty="0" smtClean="0">
              <a:solidFill>
                <a:schemeClr val="bg2"/>
              </a:solidFill>
            </a:rPr>
            <a:t>Pan London approach</a:t>
          </a:r>
          <a:endParaRPr lang="en-GB" sz="2800" b="1" dirty="0">
            <a:solidFill>
              <a:schemeClr val="bg2"/>
            </a:solidFill>
          </a:endParaRPr>
        </a:p>
      </dgm:t>
    </dgm:pt>
    <dgm:pt modelId="{21C85832-4D3C-4BB3-99E9-65DB74FA0472}" type="parTrans" cxnId="{B223D08F-C20D-48C5-B346-3C54D4CCAA51}">
      <dgm:prSet/>
      <dgm:spPr/>
      <dgm:t>
        <a:bodyPr/>
        <a:lstStyle/>
        <a:p>
          <a:endParaRPr lang="en-GB">
            <a:solidFill>
              <a:schemeClr val="bg2"/>
            </a:solidFill>
          </a:endParaRPr>
        </a:p>
      </dgm:t>
    </dgm:pt>
    <dgm:pt modelId="{546679DC-B27F-4162-8FDB-B7CC264F7CA1}" type="sibTrans" cxnId="{B223D08F-C20D-48C5-B346-3C54D4CCAA51}">
      <dgm:prSet/>
      <dgm:spPr/>
      <dgm:t>
        <a:bodyPr/>
        <a:lstStyle/>
        <a:p>
          <a:endParaRPr lang="en-GB">
            <a:solidFill>
              <a:schemeClr val="bg2"/>
            </a:solidFill>
          </a:endParaRPr>
        </a:p>
      </dgm:t>
    </dgm:pt>
    <dgm:pt modelId="{E7C9496A-ADAF-4DEA-99A6-D26F269BE3F9}">
      <dgm:prSet phldrT="[Text]" custT="1"/>
      <dgm:spPr/>
      <dgm:t>
        <a:bodyPr/>
        <a:lstStyle/>
        <a:p>
          <a:r>
            <a:rPr lang="en-GB" sz="1400" dirty="0" smtClean="0">
              <a:solidFill>
                <a:schemeClr val="bg2"/>
              </a:solidFill>
            </a:rPr>
            <a:t>MH nurses in the hub</a:t>
          </a:r>
          <a:endParaRPr lang="en-GB" sz="1400" dirty="0">
            <a:solidFill>
              <a:schemeClr val="bg2"/>
            </a:solidFill>
          </a:endParaRPr>
        </a:p>
      </dgm:t>
    </dgm:pt>
    <dgm:pt modelId="{3287C3F0-ACC7-443B-BFB5-D49F4553EB8D}" type="parTrans" cxnId="{AC499782-980D-4CDE-A0A5-224E231A75B5}">
      <dgm:prSet/>
      <dgm:spPr/>
      <dgm:t>
        <a:bodyPr/>
        <a:lstStyle/>
        <a:p>
          <a:endParaRPr lang="en-GB">
            <a:solidFill>
              <a:schemeClr val="bg2"/>
            </a:solidFill>
          </a:endParaRPr>
        </a:p>
      </dgm:t>
    </dgm:pt>
    <dgm:pt modelId="{B75E74A4-7B61-41E7-9372-B81FD6683B5E}" type="sibTrans" cxnId="{AC499782-980D-4CDE-A0A5-224E231A75B5}">
      <dgm:prSet/>
      <dgm:spPr/>
      <dgm:t>
        <a:bodyPr/>
        <a:lstStyle/>
        <a:p>
          <a:endParaRPr lang="en-GB">
            <a:solidFill>
              <a:schemeClr val="bg2"/>
            </a:solidFill>
          </a:endParaRPr>
        </a:p>
      </dgm:t>
    </dgm:pt>
    <dgm:pt modelId="{4281121A-F82D-486B-AEC5-22692401A9BE}">
      <dgm:prSet phldrT="[Text]" custT="1"/>
      <dgm:spPr/>
      <dgm:t>
        <a:bodyPr/>
        <a:lstStyle/>
        <a:p>
          <a:r>
            <a:rPr lang="en-GB" sz="1400" dirty="0" smtClean="0">
              <a:solidFill>
                <a:schemeClr val="bg2"/>
              </a:solidFill>
            </a:rPr>
            <a:t>Simple safeguarding process</a:t>
          </a:r>
          <a:endParaRPr lang="en-GB" sz="1400" dirty="0">
            <a:solidFill>
              <a:schemeClr val="bg2"/>
            </a:solidFill>
          </a:endParaRPr>
        </a:p>
      </dgm:t>
    </dgm:pt>
    <dgm:pt modelId="{EE26A1DB-DAA0-4BF3-8779-D449287CE2E9}" type="parTrans" cxnId="{00BE4310-072D-4193-918F-E4581E748841}">
      <dgm:prSet/>
      <dgm:spPr/>
      <dgm:t>
        <a:bodyPr/>
        <a:lstStyle/>
        <a:p>
          <a:endParaRPr lang="en-GB">
            <a:solidFill>
              <a:schemeClr val="bg2"/>
            </a:solidFill>
          </a:endParaRPr>
        </a:p>
      </dgm:t>
    </dgm:pt>
    <dgm:pt modelId="{A7F94940-D2A5-46A6-823B-D9C335F513EB}" type="sibTrans" cxnId="{00BE4310-072D-4193-918F-E4581E748841}">
      <dgm:prSet/>
      <dgm:spPr/>
      <dgm:t>
        <a:bodyPr/>
        <a:lstStyle/>
        <a:p>
          <a:endParaRPr lang="en-GB">
            <a:solidFill>
              <a:schemeClr val="bg2"/>
            </a:solidFill>
          </a:endParaRPr>
        </a:p>
      </dgm:t>
    </dgm:pt>
    <dgm:pt modelId="{CF6F1ECD-86B3-4071-A45C-E580BA0D5014}">
      <dgm:prSet phldrT="[Text]" custT="1"/>
      <dgm:spPr/>
      <dgm:t>
        <a:bodyPr/>
        <a:lstStyle/>
        <a:p>
          <a:r>
            <a:rPr lang="en-GB" sz="1400" dirty="0" smtClean="0">
              <a:solidFill>
                <a:schemeClr val="bg2"/>
              </a:solidFill>
            </a:rPr>
            <a:t>Alternative to hospital – street triage</a:t>
          </a:r>
          <a:endParaRPr lang="en-GB" sz="1400" dirty="0">
            <a:solidFill>
              <a:schemeClr val="bg2"/>
            </a:solidFill>
          </a:endParaRPr>
        </a:p>
      </dgm:t>
    </dgm:pt>
    <dgm:pt modelId="{B80CA3F1-EA04-4801-A41A-BA39E1135BFB}" type="parTrans" cxnId="{ADC1E11E-6998-446A-88F4-DA19494F7872}">
      <dgm:prSet/>
      <dgm:spPr/>
      <dgm:t>
        <a:bodyPr/>
        <a:lstStyle/>
        <a:p>
          <a:endParaRPr lang="en-GB">
            <a:solidFill>
              <a:schemeClr val="bg2"/>
            </a:solidFill>
          </a:endParaRPr>
        </a:p>
      </dgm:t>
    </dgm:pt>
    <dgm:pt modelId="{D196B692-54DB-479B-B407-5F3EAF7F294A}" type="sibTrans" cxnId="{ADC1E11E-6998-446A-88F4-DA19494F7872}">
      <dgm:prSet/>
      <dgm:spPr/>
      <dgm:t>
        <a:bodyPr/>
        <a:lstStyle/>
        <a:p>
          <a:endParaRPr lang="en-GB">
            <a:solidFill>
              <a:schemeClr val="bg2"/>
            </a:solidFill>
          </a:endParaRPr>
        </a:p>
      </dgm:t>
    </dgm:pt>
    <dgm:pt modelId="{BDA80C57-7836-42C1-ACF0-64B1D6463AC2}">
      <dgm:prSet phldrT="[Text]" custT="1"/>
      <dgm:spPr/>
      <dgm:t>
        <a:bodyPr/>
        <a:lstStyle/>
        <a:p>
          <a:r>
            <a:rPr lang="en-GB" sz="1400" dirty="0" smtClean="0">
              <a:solidFill>
                <a:schemeClr val="bg2"/>
              </a:solidFill>
            </a:rPr>
            <a:t>Having a full picture of patient needs</a:t>
          </a:r>
          <a:endParaRPr lang="en-GB" sz="1400" dirty="0">
            <a:solidFill>
              <a:schemeClr val="bg2"/>
            </a:solidFill>
          </a:endParaRPr>
        </a:p>
      </dgm:t>
    </dgm:pt>
    <dgm:pt modelId="{DD4A19B4-8487-43C1-A5F5-936D6DFDE223}" type="parTrans" cxnId="{F42BB7B2-DF60-4B29-8125-1C701016B84B}">
      <dgm:prSet/>
      <dgm:spPr/>
      <dgm:t>
        <a:bodyPr/>
        <a:lstStyle/>
        <a:p>
          <a:endParaRPr lang="en-GB">
            <a:solidFill>
              <a:schemeClr val="bg2"/>
            </a:solidFill>
          </a:endParaRPr>
        </a:p>
      </dgm:t>
    </dgm:pt>
    <dgm:pt modelId="{FB851132-6BC2-465E-8B70-91DE7477679F}" type="sibTrans" cxnId="{F42BB7B2-DF60-4B29-8125-1C701016B84B}">
      <dgm:prSet/>
      <dgm:spPr/>
      <dgm:t>
        <a:bodyPr/>
        <a:lstStyle/>
        <a:p>
          <a:endParaRPr lang="en-GB">
            <a:solidFill>
              <a:schemeClr val="bg2"/>
            </a:solidFill>
          </a:endParaRPr>
        </a:p>
      </dgm:t>
    </dgm:pt>
    <dgm:pt modelId="{A3BD9FB6-D3FC-46DA-BFEA-F84D2F8AD6EA}">
      <dgm:prSet phldrT="[Text]" custT="1"/>
      <dgm:spPr/>
      <dgm:t>
        <a:bodyPr/>
        <a:lstStyle/>
        <a:p>
          <a:r>
            <a:rPr lang="en-GB" sz="1400" dirty="0" smtClean="0">
              <a:solidFill>
                <a:schemeClr val="bg2"/>
              </a:solidFill>
            </a:rPr>
            <a:t>Specialist MH training</a:t>
          </a:r>
          <a:endParaRPr lang="en-GB" sz="1400" dirty="0">
            <a:solidFill>
              <a:schemeClr val="bg2"/>
            </a:solidFill>
          </a:endParaRPr>
        </a:p>
      </dgm:t>
    </dgm:pt>
    <dgm:pt modelId="{83CB3FC9-A254-47D5-89D3-5BE4639464EB}" type="parTrans" cxnId="{54D628E5-493C-4D6F-B2F2-EF93B2AED5F7}">
      <dgm:prSet/>
      <dgm:spPr/>
      <dgm:t>
        <a:bodyPr/>
        <a:lstStyle/>
        <a:p>
          <a:endParaRPr lang="en-GB">
            <a:solidFill>
              <a:schemeClr val="bg2"/>
            </a:solidFill>
          </a:endParaRPr>
        </a:p>
      </dgm:t>
    </dgm:pt>
    <dgm:pt modelId="{7F3D72F8-3E05-4030-9007-FD46CA06DD48}" type="sibTrans" cxnId="{54D628E5-493C-4D6F-B2F2-EF93B2AED5F7}">
      <dgm:prSet/>
      <dgm:spPr/>
      <dgm:t>
        <a:bodyPr/>
        <a:lstStyle/>
        <a:p>
          <a:endParaRPr lang="en-GB">
            <a:solidFill>
              <a:schemeClr val="bg2"/>
            </a:solidFill>
          </a:endParaRPr>
        </a:p>
      </dgm:t>
    </dgm:pt>
    <dgm:pt modelId="{ECC0D2E3-A6FD-43BD-932F-518388C63655}" type="pres">
      <dgm:prSet presAssocID="{62D31D04-8743-42E5-9399-21AD8E92762D}" presName="Name0" presStyleCnt="0">
        <dgm:presLayoutVars>
          <dgm:chMax val="1"/>
          <dgm:chPref val="1"/>
        </dgm:presLayoutVars>
      </dgm:prSet>
      <dgm:spPr/>
      <dgm:t>
        <a:bodyPr/>
        <a:lstStyle/>
        <a:p>
          <a:endParaRPr lang="en-GB"/>
        </a:p>
      </dgm:t>
    </dgm:pt>
    <dgm:pt modelId="{62F6D47D-7ACC-44F3-A3CB-E3F6B77B983E}" type="pres">
      <dgm:prSet presAssocID="{87396E09-FC62-4B88-A783-8C9A6BD53C5C}" presName="Parent" presStyleLbl="node0" presStyleIdx="0" presStyleCnt="1" custScaleX="131350" custScaleY="135873" custLinFactNeighborX="-3106">
        <dgm:presLayoutVars>
          <dgm:chMax val="5"/>
          <dgm:chPref val="5"/>
        </dgm:presLayoutVars>
      </dgm:prSet>
      <dgm:spPr/>
      <dgm:t>
        <a:bodyPr/>
        <a:lstStyle/>
        <a:p>
          <a:endParaRPr lang="en-GB"/>
        </a:p>
      </dgm:t>
    </dgm:pt>
    <dgm:pt modelId="{4EA950EA-AAF1-442F-BADB-9E2568505A70}" type="pres">
      <dgm:prSet presAssocID="{87396E09-FC62-4B88-A783-8C9A6BD53C5C}" presName="Accent2" presStyleLbl="node1" presStyleIdx="0" presStyleCnt="19" custLinFactX="616343" custLinFactY="-200000" custLinFactNeighborX="700000" custLinFactNeighborY="-230847"/>
      <dgm:spPr/>
      <dgm:t>
        <a:bodyPr/>
        <a:lstStyle/>
        <a:p>
          <a:endParaRPr lang="en-US"/>
        </a:p>
      </dgm:t>
    </dgm:pt>
    <dgm:pt modelId="{8BC0B059-A9FA-44E9-B628-C344F506C899}" type="pres">
      <dgm:prSet presAssocID="{87396E09-FC62-4B88-A783-8C9A6BD53C5C}" presName="Accent3" presStyleLbl="node1" presStyleIdx="1" presStyleCnt="19" custLinFactNeighborX="44213" custLinFactNeighborY="95805"/>
      <dgm:spPr/>
      <dgm:t>
        <a:bodyPr/>
        <a:lstStyle/>
        <a:p>
          <a:endParaRPr lang="en-US"/>
        </a:p>
      </dgm:t>
    </dgm:pt>
    <dgm:pt modelId="{B1A4EEE8-4763-4640-93B7-606D4FE372D6}" type="pres">
      <dgm:prSet presAssocID="{87396E09-FC62-4B88-A783-8C9A6BD53C5C}" presName="Accent4" presStyleLbl="node1" presStyleIdx="2" presStyleCnt="19"/>
      <dgm:spPr/>
      <dgm:t>
        <a:bodyPr/>
        <a:lstStyle/>
        <a:p>
          <a:endParaRPr lang="en-US"/>
        </a:p>
      </dgm:t>
    </dgm:pt>
    <dgm:pt modelId="{A8CBB0EA-4D86-4878-AB52-EADBC0DAF597}" type="pres">
      <dgm:prSet presAssocID="{87396E09-FC62-4B88-A783-8C9A6BD53C5C}" presName="Accent5" presStyleLbl="node1" presStyleIdx="3" presStyleCnt="19"/>
      <dgm:spPr/>
      <dgm:t>
        <a:bodyPr/>
        <a:lstStyle/>
        <a:p>
          <a:endParaRPr lang="en-US"/>
        </a:p>
      </dgm:t>
    </dgm:pt>
    <dgm:pt modelId="{8BD045AB-4F39-4591-B2CD-DFBB44373B59}" type="pres">
      <dgm:prSet presAssocID="{87396E09-FC62-4B88-A783-8C9A6BD53C5C}" presName="Accent6" presStyleLbl="node1" presStyleIdx="4" presStyleCnt="19" custLinFactX="-208449" custLinFactNeighborX="-300000" custLinFactNeighborY="22109"/>
      <dgm:spPr/>
      <dgm:t>
        <a:bodyPr/>
        <a:lstStyle/>
        <a:p>
          <a:endParaRPr lang="en-US"/>
        </a:p>
      </dgm:t>
    </dgm:pt>
    <dgm:pt modelId="{E129CDF6-6553-4B70-BBA3-A7FC30C6C43F}" type="pres">
      <dgm:prSet presAssocID="{E7C9496A-ADAF-4DEA-99A6-D26F269BE3F9}" presName="Child1" presStyleLbl="node1" presStyleIdx="5" presStyleCnt="19" custScaleX="179917" custScaleY="173283" custLinFactNeighborX="-46069" custLinFactNeighborY="-40719">
        <dgm:presLayoutVars>
          <dgm:chMax val="0"/>
          <dgm:chPref val="0"/>
        </dgm:presLayoutVars>
      </dgm:prSet>
      <dgm:spPr/>
      <dgm:t>
        <a:bodyPr/>
        <a:lstStyle/>
        <a:p>
          <a:endParaRPr lang="en-GB"/>
        </a:p>
      </dgm:t>
    </dgm:pt>
    <dgm:pt modelId="{8D227747-8CBD-4362-9D67-06CCF42093AB}" type="pres">
      <dgm:prSet presAssocID="{E7C9496A-ADAF-4DEA-99A6-D26F269BE3F9}" presName="Accent7" presStyleCnt="0"/>
      <dgm:spPr/>
      <dgm:t>
        <a:bodyPr/>
        <a:lstStyle/>
        <a:p>
          <a:endParaRPr lang="en-US"/>
        </a:p>
      </dgm:t>
    </dgm:pt>
    <dgm:pt modelId="{E38BECB4-FE9A-4A60-B53A-C44D0E44CEBB}" type="pres">
      <dgm:prSet presAssocID="{E7C9496A-ADAF-4DEA-99A6-D26F269BE3F9}" presName="AccentHold1" presStyleLbl="node1" presStyleIdx="6" presStyleCnt="19" custLinFactX="500000" custLinFactY="100000" custLinFactNeighborX="530292" custLinFactNeighborY="189597"/>
      <dgm:spPr/>
      <dgm:t>
        <a:bodyPr/>
        <a:lstStyle/>
        <a:p>
          <a:endParaRPr lang="en-US"/>
        </a:p>
      </dgm:t>
    </dgm:pt>
    <dgm:pt modelId="{783E1757-3474-4EA0-BE5F-34DC647B1CF1}" type="pres">
      <dgm:prSet presAssocID="{E7C9496A-ADAF-4DEA-99A6-D26F269BE3F9}" presName="Accent8" presStyleCnt="0"/>
      <dgm:spPr/>
      <dgm:t>
        <a:bodyPr/>
        <a:lstStyle/>
        <a:p>
          <a:endParaRPr lang="en-US"/>
        </a:p>
      </dgm:t>
    </dgm:pt>
    <dgm:pt modelId="{BF6CF4CC-AB15-429F-81C8-8D686B15F6DF}" type="pres">
      <dgm:prSet presAssocID="{E7C9496A-ADAF-4DEA-99A6-D26F269BE3F9}" presName="AccentHold2" presStyleLbl="node1" presStyleIdx="7" presStyleCnt="19" custLinFactX="18202" custLinFactNeighborX="100000" custLinFactNeighborY="91586"/>
      <dgm:spPr/>
      <dgm:t>
        <a:bodyPr/>
        <a:lstStyle/>
        <a:p>
          <a:endParaRPr lang="en-US"/>
        </a:p>
      </dgm:t>
    </dgm:pt>
    <dgm:pt modelId="{9737F36F-E944-41DB-95CE-3D0206106032}" type="pres">
      <dgm:prSet presAssocID="{4281121A-F82D-486B-AEC5-22692401A9BE}" presName="Child2" presStyleLbl="node1" presStyleIdx="8" presStyleCnt="19" custScaleX="206284" custScaleY="203546" custLinFactNeighborX="5914" custLinFactNeighborY="-29288">
        <dgm:presLayoutVars>
          <dgm:chMax val="0"/>
          <dgm:chPref val="0"/>
        </dgm:presLayoutVars>
      </dgm:prSet>
      <dgm:spPr/>
      <dgm:t>
        <a:bodyPr/>
        <a:lstStyle/>
        <a:p>
          <a:endParaRPr lang="en-GB"/>
        </a:p>
      </dgm:t>
    </dgm:pt>
    <dgm:pt modelId="{297A33BE-4B00-469D-A5A6-BE4C3FAD0952}" type="pres">
      <dgm:prSet presAssocID="{4281121A-F82D-486B-AEC5-22692401A9BE}" presName="Accent9" presStyleCnt="0"/>
      <dgm:spPr/>
      <dgm:t>
        <a:bodyPr/>
        <a:lstStyle/>
        <a:p>
          <a:endParaRPr lang="en-US"/>
        </a:p>
      </dgm:t>
    </dgm:pt>
    <dgm:pt modelId="{CD8339B6-3413-4C8D-9F6C-15588B05DA1C}" type="pres">
      <dgm:prSet presAssocID="{4281121A-F82D-486B-AEC5-22692401A9BE}" presName="AccentHold1" presStyleLbl="node1" presStyleIdx="9" presStyleCnt="19" custLinFactX="300000" custLinFactNeighborX="336264" custLinFactNeighborY="-16380"/>
      <dgm:spPr/>
      <dgm:t>
        <a:bodyPr/>
        <a:lstStyle/>
        <a:p>
          <a:endParaRPr lang="en-US"/>
        </a:p>
      </dgm:t>
    </dgm:pt>
    <dgm:pt modelId="{17ADC40A-00D4-4C45-BB05-E3310B59EDF3}" type="pres">
      <dgm:prSet presAssocID="{4281121A-F82D-486B-AEC5-22692401A9BE}" presName="Accent10" presStyleCnt="0"/>
      <dgm:spPr/>
      <dgm:t>
        <a:bodyPr/>
        <a:lstStyle/>
        <a:p>
          <a:endParaRPr lang="en-US"/>
        </a:p>
      </dgm:t>
    </dgm:pt>
    <dgm:pt modelId="{59A4593E-6D35-4AD7-94F4-1D153F46CE9B}" type="pres">
      <dgm:prSet presAssocID="{4281121A-F82D-486B-AEC5-22692401A9BE}" presName="AccentHold2" presStyleLbl="node1" presStyleIdx="10" presStyleCnt="19"/>
      <dgm:spPr/>
      <dgm:t>
        <a:bodyPr/>
        <a:lstStyle/>
        <a:p>
          <a:endParaRPr lang="en-US"/>
        </a:p>
      </dgm:t>
    </dgm:pt>
    <dgm:pt modelId="{A8150FD8-437E-4AA8-8A46-7B73F34BF600}" type="pres">
      <dgm:prSet presAssocID="{4281121A-F82D-486B-AEC5-22692401A9BE}" presName="Accent11" presStyleCnt="0"/>
      <dgm:spPr/>
      <dgm:t>
        <a:bodyPr/>
        <a:lstStyle/>
        <a:p>
          <a:endParaRPr lang="en-US"/>
        </a:p>
      </dgm:t>
    </dgm:pt>
    <dgm:pt modelId="{634A5057-1DBA-4C72-9746-CBC9B2D1A6F4}" type="pres">
      <dgm:prSet presAssocID="{4281121A-F82D-486B-AEC5-22692401A9BE}" presName="AccentHold3" presStyleLbl="node1" presStyleIdx="11" presStyleCnt="19" custLinFactX="700000" custLinFactNeighborX="783454" custLinFactNeighborY="-59284"/>
      <dgm:spPr/>
      <dgm:t>
        <a:bodyPr/>
        <a:lstStyle/>
        <a:p>
          <a:endParaRPr lang="en-US"/>
        </a:p>
      </dgm:t>
    </dgm:pt>
    <dgm:pt modelId="{883C4BF8-56DF-45C0-A3F3-25371C4C52AC}" type="pres">
      <dgm:prSet presAssocID="{CF6F1ECD-86B3-4071-A45C-E580BA0D5014}" presName="Child3" presStyleLbl="node1" presStyleIdx="12" presStyleCnt="19" custScaleX="163096" custScaleY="146914" custLinFactNeighborX="-95134" custLinFactNeighborY="50008">
        <dgm:presLayoutVars>
          <dgm:chMax val="0"/>
          <dgm:chPref val="0"/>
        </dgm:presLayoutVars>
      </dgm:prSet>
      <dgm:spPr/>
      <dgm:t>
        <a:bodyPr/>
        <a:lstStyle/>
        <a:p>
          <a:endParaRPr lang="en-GB"/>
        </a:p>
      </dgm:t>
    </dgm:pt>
    <dgm:pt modelId="{F7922B58-9992-4AD7-8C44-C899420DFFC3}" type="pres">
      <dgm:prSet presAssocID="{CF6F1ECD-86B3-4071-A45C-E580BA0D5014}" presName="Accent12" presStyleCnt="0"/>
      <dgm:spPr/>
      <dgm:t>
        <a:bodyPr/>
        <a:lstStyle/>
        <a:p>
          <a:endParaRPr lang="en-US"/>
        </a:p>
      </dgm:t>
    </dgm:pt>
    <dgm:pt modelId="{315B9691-AB19-4D0B-AFC6-5A50C4AF89DF}" type="pres">
      <dgm:prSet presAssocID="{CF6F1ECD-86B3-4071-A45C-E580BA0D5014}" presName="AccentHold1" presStyleLbl="node1" presStyleIdx="13" presStyleCnt="19"/>
      <dgm:spPr/>
      <dgm:t>
        <a:bodyPr/>
        <a:lstStyle/>
        <a:p>
          <a:endParaRPr lang="en-US"/>
        </a:p>
      </dgm:t>
    </dgm:pt>
    <dgm:pt modelId="{6D9CA020-2F44-4B46-BCD1-373800B344CB}" type="pres">
      <dgm:prSet presAssocID="{BDA80C57-7836-42C1-ACF0-64B1D6463AC2}" presName="Child4" presStyleLbl="node1" presStyleIdx="14" presStyleCnt="19" custScaleX="165986" custScaleY="164689" custLinFactX="-81799" custLinFactNeighborX="-100000" custLinFactNeighborY="-36578">
        <dgm:presLayoutVars>
          <dgm:chMax val="0"/>
          <dgm:chPref val="0"/>
        </dgm:presLayoutVars>
      </dgm:prSet>
      <dgm:spPr/>
      <dgm:t>
        <a:bodyPr/>
        <a:lstStyle/>
        <a:p>
          <a:endParaRPr lang="en-GB"/>
        </a:p>
      </dgm:t>
    </dgm:pt>
    <dgm:pt modelId="{8CE34A02-6ED0-4C2A-8DE1-57F554113E4E}" type="pres">
      <dgm:prSet presAssocID="{BDA80C57-7836-42C1-ACF0-64B1D6463AC2}" presName="Accent13" presStyleCnt="0"/>
      <dgm:spPr/>
      <dgm:t>
        <a:bodyPr/>
        <a:lstStyle/>
        <a:p>
          <a:endParaRPr lang="en-US"/>
        </a:p>
      </dgm:t>
    </dgm:pt>
    <dgm:pt modelId="{EE591E74-4960-4EF9-B523-7779F14E9C4B}" type="pres">
      <dgm:prSet presAssocID="{BDA80C57-7836-42C1-ACF0-64B1D6463AC2}" presName="AccentHold1" presStyleLbl="node1" presStyleIdx="15" presStyleCnt="19"/>
      <dgm:spPr/>
      <dgm:t>
        <a:bodyPr/>
        <a:lstStyle/>
        <a:p>
          <a:endParaRPr lang="en-US"/>
        </a:p>
      </dgm:t>
    </dgm:pt>
    <dgm:pt modelId="{BF1BD6FA-8109-439C-9C37-1CCE986985BB}" type="pres">
      <dgm:prSet presAssocID="{A3BD9FB6-D3FC-46DA-BFEA-F84D2F8AD6EA}" presName="Child5" presStyleLbl="node1" presStyleIdx="16" presStyleCnt="19" custScaleX="168062" custScaleY="164187" custLinFactX="100000" custLinFactY="100000" custLinFactNeighborX="155697" custLinFactNeighborY="141058">
        <dgm:presLayoutVars>
          <dgm:chMax val="0"/>
          <dgm:chPref val="0"/>
        </dgm:presLayoutVars>
      </dgm:prSet>
      <dgm:spPr/>
      <dgm:t>
        <a:bodyPr/>
        <a:lstStyle/>
        <a:p>
          <a:endParaRPr lang="en-GB"/>
        </a:p>
      </dgm:t>
    </dgm:pt>
    <dgm:pt modelId="{CB44F17B-B0E7-4ADF-BACE-4448E72E2753}" type="pres">
      <dgm:prSet presAssocID="{A3BD9FB6-D3FC-46DA-BFEA-F84D2F8AD6EA}" presName="Accent15" presStyleCnt="0"/>
      <dgm:spPr/>
      <dgm:t>
        <a:bodyPr/>
        <a:lstStyle/>
        <a:p>
          <a:endParaRPr lang="en-US"/>
        </a:p>
      </dgm:t>
    </dgm:pt>
    <dgm:pt modelId="{C7D1135F-090A-4CF7-9FC2-8ACA05353B95}" type="pres">
      <dgm:prSet presAssocID="{A3BD9FB6-D3FC-46DA-BFEA-F84D2F8AD6EA}" presName="AccentHold2" presStyleLbl="node1" presStyleIdx="17" presStyleCnt="19"/>
      <dgm:spPr/>
      <dgm:t>
        <a:bodyPr/>
        <a:lstStyle/>
        <a:p>
          <a:endParaRPr lang="en-US"/>
        </a:p>
      </dgm:t>
    </dgm:pt>
    <dgm:pt modelId="{C331C600-1728-45FF-9210-D38E1109CAE1}" type="pres">
      <dgm:prSet presAssocID="{A3BD9FB6-D3FC-46DA-BFEA-F84D2F8AD6EA}" presName="Accent16" presStyleCnt="0"/>
      <dgm:spPr/>
      <dgm:t>
        <a:bodyPr/>
        <a:lstStyle/>
        <a:p>
          <a:endParaRPr lang="en-US"/>
        </a:p>
      </dgm:t>
    </dgm:pt>
    <dgm:pt modelId="{A019CBB7-42B9-4B45-8603-23F02EA95F9A}" type="pres">
      <dgm:prSet presAssocID="{A3BD9FB6-D3FC-46DA-BFEA-F84D2F8AD6EA}" presName="AccentHold3" presStyleLbl="node1" presStyleIdx="18" presStyleCnt="19"/>
      <dgm:spPr/>
      <dgm:t>
        <a:bodyPr/>
        <a:lstStyle/>
        <a:p>
          <a:endParaRPr lang="en-US"/>
        </a:p>
      </dgm:t>
    </dgm:pt>
  </dgm:ptLst>
  <dgm:cxnLst>
    <dgm:cxn modelId="{A7AD0D4D-CBCA-49DA-89BD-EE5246681E59}" type="presOf" srcId="{E7C9496A-ADAF-4DEA-99A6-D26F269BE3F9}" destId="{E129CDF6-6553-4B70-BBA3-A7FC30C6C43F}" srcOrd="0" destOrd="0" presId="urn:microsoft.com/office/officeart/2009/3/layout/CircleRelationship"/>
    <dgm:cxn modelId="{AC499782-980D-4CDE-A0A5-224E231A75B5}" srcId="{87396E09-FC62-4B88-A783-8C9A6BD53C5C}" destId="{E7C9496A-ADAF-4DEA-99A6-D26F269BE3F9}" srcOrd="0" destOrd="0" parTransId="{3287C3F0-ACC7-443B-BFB5-D49F4553EB8D}" sibTransId="{B75E74A4-7B61-41E7-9372-B81FD6683B5E}"/>
    <dgm:cxn modelId="{55565674-CFE7-45B7-8FA3-07449D5D9365}" type="presOf" srcId="{BDA80C57-7836-42C1-ACF0-64B1D6463AC2}" destId="{6D9CA020-2F44-4B46-BCD1-373800B344CB}" srcOrd="0" destOrd="0" presId="urn:microsoft.com/office/officeart/2009/3/layout/CircleRelationship"/>
    <dgm:cxn modelId="{CB4D0D56-7B5E-4B50-B02B-8EAB281CB851}" type="presOf" srcId="{87396E09-FC62-4B88-A783-8C9A6BD53C5C}" destId="{62F6D47D-7ACC-44F3-A3CB-E3F6B77B983E}" srcOrd="0" destOrd="0" presId="urn:microsoft.com/office/officeart/2009/3/layout/CircleRelationship"/>
    <dgm:cxn modelId="{B223D08F-C20D-48C5-B346-3C54D4CCAA51}" srcId="{62D31D04-8743-42E5-9399-21AD8E92762D}" destId="{87396E09-FC62-4B88-A783-8C9A6BD53C5C}" srcOrd="0" destOrd="0" parTransId="{21C85832-4D3C-4BB3-99E9-65DB74FA0472}" sibTransId="{546679DC-B27F-4162-8FDB-B7CC264F7CA1}"/>
    <dgm:cxn modelId="{796A1B4C-0E65-4B37-9ECB-F1BE282D1FB3}" type="presOf" srcId="{A3BD9FB6-D3FC-46DA-BFEA-F84D2F8AD6EA}" destId="{BF1BD6FA-8109-439C-9C37-1CCE986985BB}" srcOrd="0" destOrd="0" presId="urn:microsoft.com/office/officeart/2009/3/layout/CircleRelationship"/>
    <dgm:cxn modelId="{F42BB7B2-DF60-4B29-8125-1C701016B84B}" srcId="{87396E09-FC62-4B88-A783-8C9A6BD53C5C}" destId="{BDA80C57-7836-42C1-ACF0-64B1D6463AC2}" srcOrd="3" destOrd="0" parTransId="{DD4A19B4-8487-43C1-A5F5-936D6DFDE223}" sibTransId="{FB851132-6BC2-465E-8B70-91DE7477679F}"/>
    <dgm:cxn modelId="{54D628E5-493C-4D6F-B2F2-EF93B2AED5F7}" srcId="{87396E09-FC62-4B88-A783-8C9A6BD53C5C}" destId="{A3BD9FB6-D3FC-46DA-BFEA-F84D2F8AD6EA}" srcOrd="4" destOrd="0" parTransId="{83CB3FC9-A254-47D5-89D3-5BE4639464EB}" sibTransId="{7F3D72F8-3E05-4030-9007-FD46CA06DD48}"/>
    <dgm:cxn modelId="{00BE4310-072D-4193-918F-E4581E748841}" srcId="{87396E09-FC62-4B88-A783-8C9A6BD53C5C}" destId="{4281121A-F82D-486B-AEC5-22692401A9BE}" srcOrd="1" destOrd="0" parTransId="{EE26A1DB-DAA0-4BF3-8779-D449287CE2E9}" sibTransId="{A7F94940-D2A5-46A6-823B-D9C335F513EB}"/>
    <dgm:cxn modelId="{5AB3C6F5-926E-412D-B89A-50468AE837D6}" type="presOf" srcId="{62D31D04-8743-42E5-9399-21AD8E92762D}" destId="{ECC0D2E3-A6FD-43BD-932F-518388C63655}" srcOrd="0" destOrd="0" presId="urn:microsoft.com/office/officeart/2009/3/layout/CircleRelationship"/>
    <dgm:cxn modelId="{ADC1E11E-6998-446A-88F4-DA19494F7872}" srcId="{87396E09-FC62-4B88-A783-8C9A6BD53C5C}" destId="{CF6F1ECD-86B3-4071-A45C-E580BA0D5014}" srcOrd="2" destOrd="0" parTransId="{B80CA3F1-EA04-4801-A41A-BA39E1135BFB}" sibTransId="{D196B692-54DB-479B-B407-5F3EAF7F294A}"/>
    <dgm:cxn modelId="{42A5B4B7-9D00-4D9B-A932-D560F636E7F6}" type="presOf" srcId="{CF6F1ECD-86B3-4071-A45C-E580BA0D5014}" destId="{883C4BF8-56DF-45C0-A3F3-25371C4C52AC}" srcOrd="0" destOrd="0" presId="urn:microsoft.com/office/officeart/2009/3/layout/CircleRelationship"/>
    <dgm:cxn modelId="{8DA1D500-AE02-4793-A8F8-8C711DB64D2D}" type="presOf" srcId="{4281121A-F82D-486B-AEC5-22692401A9BE}" destId="{9737F36F-E944-41DB-95CE-3D0206106032}" srcOrd="0" destOrd="0" presId="urn:microsoft.com/office/officeart/2009/3/layout/CircleRelationship"/>
    <dgm:cxn modelId="{B56C448D-FF25-46F3-AEB7-B05333C869B1}" type="presParOf" srcId="{ECC0D2E3-A6FD-43BD-932F-518388C63655}" destId="{62F6D47D-7ACC-44F3-A3CB-E3F6B77B983E}" srcOrd="0" destOrd="0" presId="urn:microsoft.com/office/officeart/2009/3/layout/CircleRelationship"/>
    <dgm:cxn modelId="{26C2A5B2-D118-4C28-9617-C4D61EB959F1}" type="presParOf" srcId="{ECC0D2E3-A6FD-43BD-932F-518388C63655}" destId="{4EA950EA-AAF1-442F-BADB-9E2568505A70}" srcOrd="1" destOrd="0" presId="urn:microsoft.com/office/officeart/2009/3/layout/CircleRelationship"/>
    <dgm:cxn modelId="{F7B7B44A-DDF2-47FB-8371-2BB99232AE46}" type="presParOf" srcId="{ECC0D2E3-A6FD-43BD-932F-518388C63655}" destId="{8BC0B059-A9FA-44E9-B628-C344F506C899}" srcOrd="2" destOrd="0" presId="urn:microsoft.com/office/officeart/2009/3/layout/CircleRelationship"/>
    <dgm:cxn modelId="{120C4CAA-3677-4572-8416-F24DC9306A7F}" type="presParOf" srcId="{ECC0D2E3-A6FD-43BD-932F-518388C63655}" destId="{B1A4EEE8-4763-4640-93B7-606D4FE372D6}" srcOrd="3" destOrd="0" presId="urn:microsoft.com/office/officeart/2009/3/layout/CircleRelationship"/>
    <dgm:cxn modelId="{5E9D2192-B75A-4BF1-A58C-AE1031895E0F}" type="presParOf" srcId="{ECC0D2E3-A6FD-43BD-932F-518388C63655}" destId="{A8CBB0EA-4D86-4878-AB52-EADBC0DAF597}" srcOrd="4" destOrd="0" presId="urn:microsoft.com/office/officeart/2009/3/layout/CircleRelationship"/>
    <dgm:cxn modelId="{979B1A8E-0194-417B-9894-388B389701CA}" type="presParOf" srcId="{ECC0D2E3-A6FD-43BD-932F-518388C63655}" destId="{8BD045AB-4F39-4591-B2CD-DFBB44373B59}" srcOrd="5" destOrd="0" presId="urn:microsoft.com/office/officeart/2009/3/layout/CircleRelationship"/>
    <dgm:cxn modelId="{C47D56FF-31C4-4B3D-BBE6-33A30A9DD764}" type="presParOf" srcId="{ECC0D2E3-A6FD-43BD-932F-518388C63655}" destId="{E129CDF6-6553-4B70-BBA3-A7FC30C6C43F}" srcOrd="6" destOrd="0" presId="urn:microsoft.com/office/officeart/2009/3/layout/CircleRelationship"/>
    <dgm:cxn modelId="{28A993AD-77E5-4304-92A1-A9D59B8E3F0C}" type="presParOf" srcId="{ECC0D2E3-A6FD-43BD-932F-518388C63655}" destId="{8D227747-8CBD-4362-9D67-06CCF42093AB}" srcOrd="7" destOrd="0" presId="urn:microsoft.com/office/officeart/2009/3/layout/CircleRelationship"/>
    <dgm:cxn modelId="{3569F1A9-2D46-4BA5-A381-452CB8AF1F7B}" type="presParOf" srcId="{8D227747-8CBD-4362-9D67-06CCF42093AB}" destId="{E38BECB4-FE9A-4A60-B53A-C44D0E44CEBB}" srcOrd="0" destOrd="0" presId="urn:microsoft.com/office/officeart/2009/3/layout/CircleRelationship"/>
    <dgm:cxn modelId="{4306366F-3C42-4E93-BC0C-847311A0981A}" type="presParOf" srcId="{ECC0D2E3-A6FD-43BD-932F-518388C63655}" destId="{783E1757-3474-4EA0-BE5F-34DC647B1CF1}" srcOrd="8" destOrd="0" presId="urn:microsoft.com/office/officeart/2009/3/layout/CircleRelationship"/>
    <dgm:cxn modelId="{519FCEB1-DDEA-460E-AD1F-27DC34FC40EF}" type="presParOf" srcId="{783E1757-3474-4EA0-BE5F-34DC647B1CF1}" destId="{BF6CF4CC-AB15-429F-81C8-8D686B15F6DF}" srcOrd="0" destOrd="0" presId="urn:microsoft.com/office/officeart/2009/3/layout/CircleRelationship"/>
    <dgm:cxn modelId="{457149F2-1DA1-49C9-A11C-061539947FDF}" type="presParOf" srcId="{ECC0D2E3-A6FD-43BD-932F-518388C63655}" destId="{9737F36F-E944-41DB-95CE-3D0206106032}" srcOrd="9" destOrd="0" presId="urn:microsoft.com/office/officeart/2009/3/layout/CircleRelationship"/>
    <dgm:cxn modelId="{3313988A-9092-43B0-A8F6-1262E0D37369}" type="presParOf" srcId="{ECC0D2E3-A6FD-43BD-932F-518388C63655}" destId="{297A33BE-4B00-469D-A5A6-BE4C3FAD0952}" srcOrd="10" destOrd="0" presId="urn:microsoft.com/office/officeart/2009/3/layout/CircleRelationship"/>
    <dgm:cxn modelId="{C08779DE-04F3-4EE2-BEBB-845C5C2F4539}" type="presParOf" srcId="{297A33BE-4B00-469D-A5A6-BE4C3FAD0952}" destId="{CD8339B6-3413-4C8D-9F6C-15588B05DA1C}" srcOrd="0" destOrd="0" presId="urn:microsoft.com/office/officeart/2009/3/layout/CircleRelationship"/>
    <dgm:cxn modelId="{72795202-E183-447C-9F26-2D496F74A71C}" type="presParOf" srcId="{ECC0D2E3-A6FD-43BD-932F-518388C63655}" destId="{17ADC40A-00D4-4C45-BB05-E3310B59EDF3}" srcOrd="11" destOrd="0" presId="urn:microsoft.com/office/officeart/2009/3/layout/CircleRelationship"/>
    <dgm:cxn modelId="{2F566334-05BB-4AA1-8F59-8B199BFDE061}" type="presParOf" srcId="{17ADC40A-00D4-4C45-BB05-E3310B59EDF3}" destId="{59A4593E-6D35-4AD7-94F4-1D153F46CE9B}" srcOrd="0" destOrd="0" presId="urn:microsoft.com/office/officeart/2009/3/layout/CircleRelationship"/>
    <dgm:cxn modelId="{47A398F9-43D7-46D6-A62A-2970CF2CD798}" type="presParOf" srcId="{ECC0D2E3-A6FD-43BD-932F-518388C63655}" destId="{A8150FD8-437E-4AA8-8A46-7B73F34BF600}" srcOrd="12" destOrd="0" presId="urn:microsoft.com/office/officeart/2009/3/layout/CircleRelationship"/>
    <dgm:cxn modelId="{2A7A28B6-83E2-498A-A9CB-194AE0444B98}" type="presParOf" srcId="{A8150FD8-437E-4AA8-8A46-7B73F34BF600}" destId="{634A5057-1DBA-4C72-9746-CBC9B2D1A6F4}" srcOrd="0" destOrd="0" presId="urn:microsoft.com/office/officeart/2009/3/layout/CircleRelationship"/>
    <dgm:cxn modelId="{6D64C3F9-2DF8-45EE-8132-B8DC4510C50F}" type="presParOf" srcId="{ECC0D2E3-A6FD-43BD-932F-518388C63655}" destId="{883C4BF8-56DF-45C0-A3F3-25371C4C52AC}" srcOrd="13" destOrd="0" presId="urn:microsoft.com/office/officeart/2009/3/layout/CircleRelationship"/>
    <dgm:cxn modelId="{352EDCD0-50FB-4E3D-9631-B714EA659642}" type="presParOf" srcId="{ECC0D2E3-A6FD-43BD-932F-518388C63655}" destId="{F7922B58-9992-4AD7-8C44-C899420DFFC3}" srcOrd="14" destOrd="0" presId="urn:microsoft.com/office/officeart/2009/3/layout/CircleRelationship"/>
    <dgm:cxn modelId="{8B3D4A39-68AD-4AD8-AB63-06B54FC20736}" type="presParOf" srcId="{F7922B58-9992-4AD7-8C44-C899420DFFC3}" destId="{315B9691-AB19-4D0B-AFC6-5A50C4AF89DF}" srcOrd="0" destOrd="0" presId="urn:microsoft.com/office/officeart/2009/3/layout/CircleRelationship"/>
    <dgm:cxn modelId="{35B443D4-F919-491A-8841-7E2D82B05B14}" type="presParOf" srcId="{ECC0D2E3-A6FD-43BD-932F-518388C63655}" destId="{6D9CA020-2F44-4B46-BCD1-373800B344CB}" srcOrd="15" destOrd="0" presId="urn:microsoft.com/office/officeart/2009/3/layout/CircleRelationship"/>
    <dgm:cxn modelId="{D10E48FC-4C2A-4A3C-9AEB-79F39F04D3C0}" type="presParOf" srcId="{ECC0D2E3-A6FD-43BD-932F-518388C63655}" destId="{8CE34A02-6ED0-4C2A-8DE1-57F554113E4E}" srcOrd="16" destOrd="0" presId="urn:microsoft.com/office/officeart/2009/3/layout/CircleRelationship"/>
    <dgm:cxn modelId="{65B30797-C7CC-4498-8EE0-33A99C350CFF}" type="presParOf" srcId="{8CE34A02-6ED0-4C2A-8DE1-57F554113E4E}" destId="{EE591E74-4960-4EF9-B523-7779F14E9C4B}" srcOrd="0" destOrd="0" presId="urn:microsoft.com/office/officeart/2009/3/layout/CircleRelationship"/>
    <dgm:cxn modelId="{CD9AC8DD-6AFB-4792-9725-93C435B44FAC}" type="presParOf" srcId="{ECC0D2E3-A6FD-43BD-932F-518388C63655}" destId="{BF1BD6FA-8109-439C-9C37-1CCE986985BB}" srcOrd="17" destOrd="0" presId="urn:microsoft.com/office/officeart/2009/3/layout/CircleRelationship"/>
    <dgm:cxn modelId="{830926F0-1501-4998-B085-5D59649CC822}" type="presParOf" srcId="{ECC0D2E3-A6FD-43BD-932F-518388C63655}" destId="{CB44F17B-B0E7-4ADF-BACE-4448E72E2753}" srcOrd="18" destOrd="0" presId="urn:microsoft.com/office/officeart/2009/3/layout/CircleRelationship"/>
    <dgm:cxn modelId="{74600A55-7C9C-4587-BEC5-C3380E475507}" type="presParOf" srcId="{CB44F17B-B0E7-4ADF-BACE-4448E72E2753}" destId="{C7D1135F-090A-4CF7-9FC2-8ACA05353B95}" srcOrd="0" destOrd="0" presId="urn:microsoft.com/office/officeart/2009/3/layout/CircleRelationship"/>
    <dgm:cxn modelId="{17F65CF2-4696-4B01-826D-5547B3DDA3FF}" type="presParOf" srcId="{ECC0D2E3-A6FD-43BD-932F-518388C63655}" destId="{C331C600-1728-45FF-9210-D38E1109CAE1}" srcOrd="19" destOrd="0" presId="urn:microsoft.com/office/officeart/2009/3/layout/CircleRelationship"/>
    <dgm:cxn modelId="{C81F4986-3027-40E8-9492-A13A2AFDA0BA}" type="presParOf" srcId="{C331C600-1728-45FF-9210-D38E1109CAE1}" destId="{A019CBB7-42B9-4B45-8603-23F02EA95F9A}"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6D47D-7ACC-44F3-A3CB-E3F6B77B983E}">
      <dsp:nvSpPr>
        <dsp:cNvPr id="0" name=""/>
        <dsp:cNvSpPr/>
      </dsp:nvSpPr>
      <dsp:spPr>
        <a:xfrm>
          <a:off x="2249491" y="339342"/>
          <a:ext cx="2769666" cy="2865532"/>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solidFill>
                <a:schemeClr val="bg2"/>
              </a:solidFill>
            </a:rPr>
            <a:t>Pan London approach</a:t>
          </a:r>
          <a:endParaRPr lang="en-GB" sz="2800" b="1" kern="1200" dirty="0">
            <a:solidFill>
              <a:schemeClr val="bg2"/>
            </a:solidFill>
          </a:endParaRPr>
        </a:p>
      </dsp:txBody>
      <dsp:txXfrm>
        <a:off x="2655099" y="758989"/>
        <a:ext cx="1958450" cy="2026238"/>
      </dsp:txXfrm>
    </dsp:sp>
    <dsp:sp modelId="{4EA950EA-AAF1-442F-BADB-9E2568505A70}">
      <dsp:nvSpPr>
        <dsp:cNvPr id="0" name=""/>
        <dsp:cNvSpPr/>
      </dsp:nvSpPr>
      <dsp:spPr>
        <a:xfrm>
          <a:off x="5531493" y="1937510"/>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BC0B059-A9FA-44E9-B628-C344F506C899}">
      <dsp:nvSpPr>
        <dsp:cNvPr id="0" name=""/>
        <dsp:cNvSpPr/>
      </dsp:nvSpPr>
      <dsp:spPr>
        <a:xfrm>
          <a:off x="4965099" y="1736336"/>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1A4EEE8-4763-4640-93B7-606D4FE372D6}">
      <dsp:nvSpPr>
        <dsp:cNvPr id="0" name=""/>
        <dsp:cNvSpPr/>
      </dsp:nvSpPr>
      <dsp:spPr>
        <a:xfrm>
          <a:off x="4077639" y="2850718"/>
          <a:ext cx="234434" cy="234791"/>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8CBB0EA-4D86-4878-AB52-EADBC0DAF597}">
      <dsp:nvSpPr>
        <dsp:cNvPr id="0" name=""/>
        <dsp:cNvSpPr/>
      </dsp:nvSpPr>
      <dsp:spPr>
        <a:xfrm>
          <a:off x="3341462" y="954672"/>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BD045AB-4F39-4591-B2CD-DFBB44373B59}">
      <dsp:nvSpPr>
        <dsp:cNvPr id="0" name=""/>
        <dsp:cNvSpPr/>
      </dsp:nvSpPr>
      <dsp:spPr>
        <a:xfrm>
          <a:off x="1942117" y="1964959"/>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129CDF6-6553-4B70-BBA3-A7FC30C6C43F}">
      <dsp:nvSpPr>
        <dsp:cNvPr id="0" name=""/>
        <dsp:cNvSpPr/>
      </dsp:nvSpPr>
      <dsp:spPr>
        <a:xfrm>
          <a:off x="1248822" y="434983"/>
          <a:ext cx="1542405" cy="148570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2"/>
              </a:solidFill>
            </a:rPr>
            <a:t>MH nurses in the hub</a:t>
          </a:r>
          <a:endParaRPr lang="en-GB" sz="1400" kern="1200" dirty="0">
            <a:solidFill>
              <a:schemeClr val="bg2"/>
            </a:solidFill>
          </a:endParaRPr>
        </a:p>
      </dsp:txBody>
      <dsp:txXfrm>
        <a:off x="1474702" y="652559"/>
        <a:ext cx="1090645" cy="1050550"/>
      </dsp:txXfrm>
    </dsp:sp>
    <dsp:sp modelId="{E38BECB4-FE9A-4A60-B53A-C44D0E44CEBB}">
      <dsp:nvSpPr>
        <dsp:cNvPr id="0" name=""/>
        <dsp:cNvSpPr/>
      </dsp:nvSpPr>
      <dsp:spPr>
        <a:xfrm>
          <a:off x="6027160" y="1642159"/>
          <a:ext cx="234434" cy="234791"/>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F6CF4CC-AB15-429F-81C8-8D686B15F6DF}">
      <dsp:nvSpPr>
        <dsp:cNvPr id="0" name=""/>
        <dsp:cNvSpPr/>
      </dsp:nvSpPr>
      <dsp:spPr>
        <a:xfrm>
          <a:off x="2568251" y="2594950"/>
          <a:ext cx="423885" cy="423981"/>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737F36F-E944-41DB-95CE-3D0206106032}">
      <dsp:nvSpPr>
        <dsp:cNvPr id="0" name=""/>
        <dsp:cNvSpPr/>
      </dsp:nvSpPr>
      <dsp:spPr>
        <a:xfrm>
          <a:off x="4565947" y="2"/>
          <a:ext cx="1768446" cy="174517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2"/>
              </a:solidFill>
            </a:rPr>
            <a:t>Simple safeguarding process</a:t>
          </a:r>
          <a:endParaRPr lang="en-GB" sz="1400" kern="1200" dirty="0">
            <a:solidFill>
              <a:schemeClr val="bg2"/>
            </a:solidFill>
          </a:endParaRPr>
        </a:p>
      </dsp:txBody>
      <dsp:txXfrm>
        <a:off x="4824930" y="255577"/>
        <a:ext cx="1250480" cy="1234022"/>
      </dsp:txXfrm>
    </dsp:sp>
    <dsp:sp modelId="{CD8339B6-3413-4C8D-9F6C-15588B05DA1C}">
      <dsp:nvSpPr>
        <dsp:cNvPr id="0" name=""/>
        <dsp:cNvSpPr/>
      </dsp:nvSpPr>
      <dsp:spPr>
        <a:xfrm>
          <a:off x="6079656" y="1248238"/>
          <a:ext cx="234434" cy="234791"/>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9A4593E-6D35-4AD7-94F4-1D153F46CE9B}">
      <dsp:nvSpPr>
        <dsp:cNvPr id="0" name=""/>
        <dsp:cNvSpPr/>
      </dsp:nvSpPr>
      <dsp:spPr>
        <a:xfrm>
          <a:off x="1905873" y="2711275"/>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34A5057-1DBA-4C72-9746-CBC9B2D1A6F4}">
      <dsp:nvSpPr>
        <dsp:cNvPr id="0" name=""/>
        <dsp:cNvSpPr/>
      </dsp:nvSpPr>
      <dsp:spPr>
        <a:xfrm>
          <a:off x="6121363" y="2368558"/>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83C4BF8-56DF-45C0-A3F3-25371C4C52AC}">
      <dsp:nvSpPr>
        <dsp:cNvPr id="0" name=""/>
        <dsp:cNvSpPr/>
      </dsp:nvSpPr>
      <dsp:spPr>
        <a:xfrm>
          <a:off x="4287922" y="2404137"/>
          <a:ext cx="1398201" cy="1259618"/>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2"/>
              </a:solidFill>
            </a:rPr>
            <a:t>Alternative to hospital – street triage</a:t>
          </a:r>
          <a:endParaRPr lang="en-GB" sz="1400" kern="1200" dirty="0">
            <a:solidFill>
              <a:schemeClr val="bg2"/>
            </a:solidFill>
          </a:endParaRPr>
        </a:p>
      </dsp:txBody>
      <dsp:txXfrm>
        <a:off x="4492684" y="2588604"/>
        <a:ext cx="988677" cy="890684"/>
      </dsp:txXfrm>
    </dsp:sp>
    <dsp:sp modelId="{315B9691-AB19-4D0B-AFC6-5A50C4AF89DF}">
      <dsp:nvSpPr>
        <dsp:cNvPr id="0" name=""/>
        <dsp:cNvSpPr/>
      </dsp:nvSpPr>
      <dsp:spPr>
        <a:xfrm>
          <a:off x="5132163" y="2146720"/>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D9CA020-2F44-4B46-BCD1-373800B344CB}">
      <dsp:nvSpPr>
        <dsp:cNvPr id="0" name=""/>
        <dsp:cNvSpPr/>
      </dsp:nvSpPr>
      <dsp:spPr>
        <a:xfrm>
          <a:off x="1071866" y="2319332"/>
          <a:ext cx="1422977" cy="1412018"/>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2"/>
              </a:solidFill>
            </a:rPr>
            <a:t>Having a full picture of patient needs</a:t>
          </a:r>
          <a:endParaRPr lang="en-GB" sz="1400" kern="1200" dirty="0">
            <a:solidFill>
              <a:schemeClr val="bg2"/>
            </a:solidFill>
          </a:endParaRPr>
        </a:p>
      </dsp:txBody>
      <dsp:txXfrm>
        <a:off x="1280256" y="2526117"/>
        <a:ext cx="1006197" cy="998448"/>
      </dsp:txXfrm>
    </dsp:sp>
    <dsp:sp modelId="{EE591E74-4960-4EF9-B523-7779F14E9C4B}">
      <dsp:nvSpPr>
        <dsp:cNvPr id="0" name=""/>
        <dsp:cNvSpPr/>
      </dsp:nvSpPr>
      <dsp:spPr>
        <a:xfrm>
          <a:off x="3678840" y="2881244"/>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F1BD6FA-8109-439C-9C37-1CCE986985BB}">
      <dsp:nvSpPr>
        <dsp:cNvPr id="0" name=""/>
        <dsp:cNvSpPr/>
      </dsp:nvSpPr>
      <dsp:spPr>
        <a:xfrm>
          <a:off x="5631059" y="1790554"/>
          <a:ext cx="1440774" cy="140771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2"/>
              </a:solidFill>
            </a:rPr>
            <a:t>Specialist MH training</a:t>
          </a:r>
          <a:endParaRPr lang="en-GB" sz="1400" kern="1200" dirty="0">
            <a:solidFill>
              <a:schemeClr val="bg2"/>
            </a:solidFill>
          </a:endParaRPr>
        </a:p>
      </dsp:txBody>
      <dsp:txXfrm>
        <a:off x="5842055" y="1996709"/>
        <a:ext cx="1018782" cy="995404"/>
      </dsp:txXfrm>
    </dsp:sp>
    <dsp:sp modelId="{C7D1135F-090A-4CF7-9FC2-8ACA05353B95}">
      <dsp:nvSpPr>
        <dsp:cNvPr id="0" name=""/>
        <dsp:cNvSpPr/>
      </dsp:nvSpPr>
      <dsp:spPr>
        <a:xfrm>
          <a:off x="2673625" y="928291"/>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019CBB7-42B9-4B45-8603-23F02EA95F9A}">
      <dsp:nvSpPr>
        <dsp:cNvPr id="0" name=""/>
        <dsp:cNvSpPr/>
      </dsp:nvSpPr>
      <dsp:spPr>
        <a:xfrm>
          <a:off x="4652913" y="209972"/>
          <a:ext cx="169986" cy="169969"/>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C0A24-263D-EB4B-95E7-58422A514FB8}" type="datetimeFigureOut">
              <a:rPr lang="en-US" smtClean="0"/>
              <a:pPr/>
              <a:t>09/03/16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5A8E44-4877-DA4C-A4A5-21BC10EECD58}" type="slidenum">
              <a:rPr lang="en-US" smtClean="0"/>
              <a:pPr/>
              <a:t>‹#›</a:t>
            </a:fld>
            <a:endParaRPr lang="en-US"/>
          </a:p>
        </p:txBody>
      </p:sp>
    </p:spTree>
    <p:extLst>
      <p:ext uri="{BB962C8B-B14F-4D97-AF65-F5344CB8AC3E}">
        <p14:creationId xmlns:p14="http://schemas.microsoft.com/office/powerpoint/2010/main" val="1225615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54611-557E-D74C-8F93-3CC039EAEAF8}" type="datetimeFigureOut">
              <a:rPr lang="en-US" smtClean="0"/>
              <a:pPr/>
              <a:t>09/03/16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56E3BE-E410-2543-B30E-80FDFBCFC434}" type="slidenum">
              <a:rPr lang="en-US" smtClean="0"/>
              <a:pPr/>
              <a:t>‹#›</a:t>
            </a:fld>
            <a:endParaRPr lang="en-US"/>
          </a:p>
        </p:txBody>
      </p:sp>
    </p:spTree>
    <p:extLst>
      <p:ext uri="{BB962C8B-B14F-4D97-AF65-F5344CB8AC3E}">
        <p14:creationId xmlns:p14="http://schemas.microsoft.com/office/powerpoint/2010/main" val="36068985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56E3BE-E410-2543-B30E-80FDFBCFC4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a:t>
            </a:r>
            <a:r>
              <a:rPr lang="en-GB" baseline="0" dirty="0" smtClean="0"/>
              <a:t> asked what LAS could do to improve the service for MH patients, a strong theme was</a:t>
            </a:r>
            <a:r>
              <a:rPr lang="en-GB" dirty="0" smtClean="0"/>
              <a:t> </a:t>
            </a:r>
            <a:r>
              <a:rPr lang="en-GB" baseline="0" dirty="0" smtClean="0"/>
              <a:t>a pan London approach. This was seen as crucial with clear pathways so that all London patients could be supported by the same level of expertise.</a:t>
            </a:r>
          </a:p>
          <a:p>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10</a:t>
            </a:fld>
            <a:endParaRPr lang="en-US"/>
          </a:p>
        </p:txBody>
      </p:sp>
    </p:spTree>
    <p:extLst>
      <p:ext uri="{BB962C8B-B14F-4D97-AF65-F5344CB8AC3E}">
        <p14:creationId xmlns:p14="http://schemas.microsoft.com/office/powerpoint/2010/main" val="3622134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evidence gathered from participating</a:t>
            </a:r>
            <a:r>
              <a:rPr lang="en-GB" baseline="0" dirty="0" smtClean="0"/>
              <a:t> patients, service users, carers and staff has been summarised and </a:t>
            </a:r>
            <a:r>
              <a:rPr lang="en-GB" dirty="0" smtClean="0"/>
              <a:t>15 Recommendations for action have been made based on the key</a:t>
            </a:r>
            <a:r>
              <a:rPr lang="en-GB" baseline="0" dirty="0" smtClean="0"/>
              <a:t> themes which came out of the work. These are detailed in sections 15 to 18.</a:t>
            </a:r>
          </a:p>
        </p:txBody>
      </p:sp>
      <p:sp>
        <p:nvSpPr>
          <p:cNvPr id="4" name="Slide Number Placeholder 3"/>
          <p:cNvSpPr>
            <a:spLocks noGrp="1"/>
          </p:cNvSpPr>
          <p:nvPr>
            <p:ph type="sldNum" sz="quarter" idx="10"/>
          </p:nvPr>
        </p:nvSpPr>
        <p:spPr/>
        <p:txBody>
          <a:bodyPr/>
          <a:lstStyle/>
          <a:p>
            <a:fld id="{6856E3BE-E410-2543-B30E-80FDFBCFC434}" type="slidenum">
              <a:rPr lang="en-US" smtClean="0"/>
              <a:pPr/>
              <a:t>11</a:t>
            </a:fld>
            <a:endParaRPr lang="en-US"/>
          </a:p>
        </p:txBody>
      </p:sp>
    </p:spTree>
    <p:extLst>
      <p:ext uri="{BB962C8B-B14F-4D97-AF65-F5344CB8AC3E}">
        <p14:creationId xmlns:p14="http://schemas.microsoft.com/office/powerpoint/2010/main" val="652424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More needs to be done to build relationships with partners working in mental health across London to achieve these. This section of recommendations is themed around working more closely with national and local partners to create a web of information and tools which can be accessed by LAS staff and used to improve the experience of patient s and service users with MH issues.</a:t>
            </a:r>
          </a:p>
          <a:p>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12</a:t>
            </a:fld>
            <a:endParaRPr lang="en-US"/>
          </a:p>
        </p:txBody>
      </p:sp>
    </p:spTree>
    <p:extLst>
      <p:ext uri="{BB962C8B-B14F-4D97-AF65-F5344CB8AC3E}">
        <p14:creationId xmlns:p14="http://schemas.microsoft.com/office/powerpoint/2010/main" val="2318927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Continuing the theme of working with partners</a:t>
            </a:r>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13</a:t>
            </a:fld>
            <a:endParaRPr lang="en-US"/>
          </a:p>
        </p:txBody>
      </p:sp>
    </p:spTree>
    <p:extLst>
      <p:ext uri="{BB962C8B-B14F-4D97-AF65-F5344CB8AC3E}">
        <p14:creationId xmlns:p14="http://schemas.microsoft.com/office/powerpoint/2010/main" val="38978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Focus groups were carried out between March and September 2015. </a:t>
            </a:r>
          </a:p>
          <a:p>
            <a:r>
              <a:rPr lang="en-GB" baseline="0" dirty="0" smtClean="0"/>
              <a:t>6 with patients and one with staff.</a:t>
            </a:r>
          </a:p>
          <a:p>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2</a:t>
            </a:fld>
            <a:endParaRPr lang="en-US"/>
          </a:p>
        </p:txBody>
      </p:sp>
    </p:spTree>
    <p:extLst>
      <p:ext uri="{BB962C8B-B14F-4D97-AF65-F5344CB8AC3E}">
        <p14:creationId xmlns:p14="http://schemas.microsoft.com/office/powerpoint/2010/main" val="380294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We wanted to find out what the London Ambulance Service means to patients. </a:t>
            </a:r>
          </a:p>
          <a:p>
            <a:r>
              <a:rPr lang="en-GB" sz="1200" b="0" i="0" u="none" strike="noStrike" kern="1200" baseline="0" dirty="0" smtClean="0">
                <a:solidFill>
                  <a:schemeClr val="tx1"/>
                </a:solidFill>
                <a:latin typeface="+mn-lt"/>
                <a:ea typeface="+mn-ea"/>
                <a:cs typeface="+mn-cs"/>
              </a:rPr>
              <a:t>Responses to this question were more positive than negative.</a:t>
            </a:r>
          </a:p>
          <a:p>
            <a:r>
              <a:rPr lang="en-GB" sz="1200" b="0" i="0" u="none" strike="noStrike" kern="1200" baseline="0" dirty="0" smtClean="0">
                <a:solidFill>
                  <a:schemeClr val="tx1"/>
                </a:solidFill>
                <a:latin typeface="+mn-lt"/>
                <a:ea typeface="+mn-ea"/>
                <a:cs typeface="+mn-cs"/>
              </a:rPr>
              <a:t>Some comments related to a general perception of the service such as: ‘an immediate response’, ‘life-saving’, ‘first port of call’, ‘safety net’, ‘being taken to a place of safety’, ‘professional calmness’, ‘calling an ambulance is the last resort’, others spoke of their fears</a:t>
            </a:r>
          </a:p>
          <a:p>
            <a:r>
              <a:rPr lang="en-GB" sz="1200" b="0" i="0" u="none" strike="noStrike" kern="1200" baseline="0" dirty="0" smtClean="0">
                <a:solidFill>
                  <a:schemeClr val="tx1"/>
                </a:solidFill>
                <a:latin typeface="+mn-lt"/>
                <a:ea typeface="+mn-ea"/>
                <a:cs typeface="+mn-cs"/>
              </a:rPr>
              <a:t>Other comments related more directly to people’s personal experiences. Many people spoke about the ambulance service as part of a network of support for them alongside GPs and their MH professionals, The ambulance service was seen as out of hours support in the absence of other services in the evenings and at weekends.</a:t>
            </a:r>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3</a:t>
            </a:fld>
            <a:endParaRPr lang="en-US"/>
          </a:p>
        </p:txBody>
      </p:sp>
    </p:spTree>
    <p:extLst>
      <p:ext uri="{BB962C8B-B14F-4D97-AF65-F5344CB8AC3E}">
        <p14:creationId xmlns:p14="http://schemas.microsoft.com/office/powerpoint/2010/main" val="2402081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asked what patients</a:t>
            </a:r>
            <a:r>
              <a:rPr lang="en-US" baseline="0" dirty="0" smtClean="0"/>
              <a:t> wanted when they contact the ambulance service in an emergency.</a:t>
            </a:r>
          </a:p>
          <a:p>
            <a:r>
              <a:rPr lang="en-US" baseline="0" dirty="0" smtClean="0"/>
              <a:t>There was a feeling that a greater expertise was needed amongst staff about mental health and its impact.</a:t>
            </a:r>
            <a:r>
              <a:rPr lang="en-GB" sz="1200" b="0" i="0" u="none" strike="noStrike" kern="1200" baseline="0" dirty="0" smtClean="0">
                <a:solidFill>
                  <a:schemeClr val="tx1"/>
                </a:solidFill>
                <a:latin typeface="+mn-lt"/>
                <a:ea typeface="+mn-ea"/>
                <a:cs typeface="+mn-cs"/>
              </a:rPr>
              <a:t> People saw a direct link between a lack of community based services and their likelihood of having a crisis and needing to call an ambulance. Some people were keen to avoid this situation and felt that an admission to hospital was not a good outcome, they wanted an alternative solution such as a crisis card or specific MH protocol which includes organisations someone can call and things to say and do which are supportive.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Overall,</a:t>
            </a:r>
            <a:r>
              <a:rPr lang="en-GB" baseline="0" dirty="0" smtClean="0"/>
              <a:t> continued communication was key… p</a:t>
            </a:r>
            <a:r>
              <a:rPr lang="en-GB" dirty="0" smtClean="0"/>
              <a:t>atients</a:t>
            </a:r>
            <a:r>
              <a:rPr lang="en-GB" baseline="0" dirty="0" smtClean="0"/>
              <a:t> and carers spoke of the need to have clear information and communication about delays – text and email alerts were suggested. Some people told us they waited for hours or didn’t get an ambulance at all. </a:t>
            </a:r>
          </a:p>
          <a:p>
            <a:r>
              <a:rPr lang="en-GB" baseline="0" dirty="0" smtClean="0"/>
              <a:t>Staying on the line and talking things through was very important with regular call-backs or the suggestion of family/friend buddy if that was not possible.</a:t>
            </a:r>
          </a:p>
          <a:p>
            <a:r>
              <a:rPr lang="en-GB" baseline="0" dirty="0" smtClean="0"/>
              <a:t>MH patients spoke of feeling that they needed to escalate their own crisis to get a response – again the need for staff to be able to de-escalate and manage those situations was very strongly put across</a:t>
            </a:r>
          </a:p>
          <a:p>
            <a:r>
              <a:rPr lang="en-GB" baseline="0" dirty="0" smtClean="0"/>
              <a:t>People wanted to be treated fairly, regardless of whether they were known or not. There was a feeling among some of the groups that known patients received different treatment, or that people with MH issues were treated differently.</a:t>
            </a:r>
          </a:p>
          <a:p>
            <a:r>
              <a:rPr lang="en-GB" baseline="0" dirty="0" smtClean="0"/>
              <a:t>Across the groups, people spoke of a lack of community support out of hours and how they feel that they have no-one else to turn to in a crisis but the ambulance service</a:t>
            </a:r>
          </a:p>
          <a:p>
            <a:r>
              <a:rPr lang="en-GB" baseline="0" dirty="0" smtClean="0"/>
              <a:t>Discussions across several groups about Community responders / street triage were described as better for the patient and the ambulance service as they can assess before the ambulance arrives.</a:t>
            </a:r>
          </a:p>
          <a:p>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5</a:t>
            </a:fld>
            <a:endParaRPr lang="en-US"/>
          </a:p>
        </p:txBody>
      </p:sp>
    </p:spTree>
    <p:extLst>
      <p:ext uri="{BB962C8B-B14F-4D97-AF65-F5344CB8AC3E}">
        <p14:creationId xmlns:p14="http://schemas.microsoft.com/office/powerpoint/2010/main" val="26375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asked patients what would</a:t>
            </a:r>
            <a:r>
              <a:rPr lang="en-GB" baseline="0" dirty="0" smtClean="0"/>
              <a:t> make them thank the ambulance service. </a:t>
            </a:r>
            <a:r>
              <a:rPr lang="en-GB" sz="1200" b="0" i="0" u="none" strike="noStrike" kern="1200" baseline="0" dirty="0" smtClean="0">
                <a:solidFill>
                  <a:schemeClr val="tx1"/>
                </a:solidFill>
                <a:latin typeface="+mn-lt"/>
                <a:ea typeface="+mn-ea"/>
                <a:cs typeface="+mn-cs"/>
              </a:rPr>
              <a:t>Many were positive about the service they receive and the professionalism of the staff. They also said that they would not know how to say thank you to an ambulance team as they would have no idea how to contact them.</a:t>
            </a:r>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6</a:t>
            </a:fld>
            <a:endParaRPr lang="en-US"/>
          </a:p>
        </p:txBody>
      </p:sp>
    </p:spTree>
    <p:extLst>
      <p:ext uri="{BB962C8B-B14F-4D97-AF65-F5344CB8AC3E}">
        <p14:creationId xmlns:p14="http://schemas.microsoft.com/office/powerpoint/2010/main" val="1591364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People in each group valued being asked this question and were very willing to provide constructive advice. </a:t>
            </a:r>
          </a:p>
          <a:p>
            <a:r>
              <a:rPr lang="en-GB" sz="1200" b="0" i="0" u="none" strike="noStrike" kern="1200" baseline="0" dirty="0" smtClean="0">
                <a:solidFill>
                  <a:schemeClr val="tx1"/>
                </a:solidFill>
                <a:latin typeface="+mn-lt"/>
                <a:ea typeface="+mn-ea"/>
                <a:cs typeface="+mn-cs"/>
              </a:rPr>
              <a:t>Answers were themed in 3 main areas: first click – general attitude and communication - communication came through as a strong theme and the need to be non-judgemental and not be afraid. </a:t>
            </a:r>
          </a:p>
          <a:p>
            <a:r>
              <a:rPr lang="en-GB" sz="1200" b="0" i="0" u="none" strike="noStrike" kern="1200" baseline="0" dirty="0" smtClean="0">
                <a:solidFill>
                  <a:schemeClr val="tx1"/>
                </a:solidFill>
                <a:latin typeface="+mn-lt"/>
                <a:ea typeface="+mn-ea"/>
                <a:cs typeface="+mn-cs"/>
              </a:rPr>
              <a:t>Click 2 – specific MH answers - As with previous questions, there was repetition of the fact that people did not want to be left alone and </a:t>
            </a:r>
          </a:p>
          <a:p>
            <a:r>
              <a:rPr lang="en-GB" sz="1200" b="0" i="0" u="none" strike="noStrike" kern="1200" baseline="0" dirty="0" smtClean="0">
                <a:solidFill>
                  <a:schemeClr val="tx1"/>
                </a:solidFill>
                <a:latin typeface="+mn-lt"/>
                <a:ea typeface="+mn-ea"/>
                <a:cs typeface="+mn-cs"/>
              </a:rPr>
              <a:t>Practical suggestions – click 3 - suggestions were made about community responders / street triage / MH nurses on the phone as solutions to this.</a:t>
            </a:r>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7</a:t>
            </a:fld>
            <a:endParaRPr lang="en-US"/>
          </a:p>
        </p:txBody>
      </p:sp>
    </p:spTree>
    <p:extLst>
      <p:ext uri="{BB962C8B-B14F-4D97-AF65-F5344CB8AC3E}">
        <p14:creationId xmlns:p14="http://schemas.microsoft.com/office/powerpoint/2010/main" val="3401532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were similar responses from the staff about why they thought patients ring 999 as the patients themselves had focus about challenges in dealing with MH patients when there are time pressures and a lack of expertise in the CHUB. Most felt that learning from others and the</a:t>
            </a:r>
            <a:r>
              <a:rPr lang="en-US" baseline="0" dirty="0" smtClean="0"/>
              <a:t> expansion of a specialist team of call handlers would be a definite benefit</a:t>
            </a:r>
            <a:endParaRPr lang="en-US"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was frustration on behalf of patients, service users and carers at</a:t>
            </a:r>
            <a:r>
              <a:rPr lang="en-GB" baseline="0" dirty="0" smtClean="0"/>
              <a:t> how </a:t>
            </a:r>
            <a:r>
              <a:rPr lang="en-GB" baseline="0" dirty="0" err="1" smtClean="0"/>
              <a:t>ther</a:t>
            </a:r>
            <a:r>
              <a:rPr lang="en-GB" baseline="0" dirty="0" smtClean="0"/>
              <a:t> service was provided and there was a clear idea on what could be done to provide a GOLD STANDARD service.</a:t>
            </a:r>
            <a:endParaRPr lang="en-GB" dirty="0"/>
          </a:p>
        </p:txBody>
      </p:sp>
      <p:sp>
        <p:nvSpPr>
          <p:cNvPr id="4" name="Slide Number Placeholder 3"/>
          <p:cNvSpPr>
            <a:spLocks noGrp="1"/>
          </p:cNvSpPr>
          <p:nvPr>
            <p:ph type="sldNum" sz="quarter" idx="10"/>
          </p:nvPr>
        </p:nvSpPr>
        <p:spPr/>
        <p:txBody>
          <a:bodyPr/>
          <a:lstStyle/>
          <a:p>
            <a:fld id="{6856E3BE-E410-2543-B30E-80FDFBCFC434}" type="slidenum">
              <a:rPr lang="en-US" smtClean="0"/>
              <a:pPr/>
              <a:t>9</a:t>
            </a:fld>
            <a:endParaRPr lang="en-US"/>
          </a:p>
        </p:txBody>
      </p:sp>
    </p:spTree>
    <p:extLst>
      <p:ext uri="{BB962C8B-B14F-4D97-AF65-F5344CB8AC3E}">
        <p14:creationId xmlns:p14="http://schemas.microsoft.com/office/powerpoint/2010/main" val="3843388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tiff"/><Relationship Id="rId3"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tiff"/><Relationship Id="rId3"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tif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723900" y="1938340"/>
            <a:ext cx="7705725" cy="1523588"/>
          </a:xfrm>
          <a:prstGeom prst="rect">
            <a:avLst/>
          </a:prstGeom>
        </p:spPr>
        <p:txBody>
          <a:bodyPr vert="horz"/>
          <a:lstStyle>
            <a:lvl1pPr>
              <a:buNone/>
              <a:defRPr sz="4400" b="0" i="0" baseline="0">
                <a:solidFill>
                  <a:schemeClr val="tx1">
                    <a:lumMod val="75000"/>
                    <a:lumOff val="25000"/>
                  </a:schemeClr>
                </a:solidFill>
                <a:latin typeface="DIN-Regular"/>
                <a:cs typeface="DIN-Regular"/>
              </a:defRPr>
            </a:lvl1pPr>
          </a:lstStyle>
          <a:p>
            <a:pPr lvl="0"/>
            <a:r>
              <a:rPr lang="en-US" dirty="0" smtClean="0"/>
              <a:t>Title of Presentation</a:t>
            </a:r>
          </a:p>
          <a:p>
            <a:pPr lvl="0"/>
            <a:endParaRPr lang="en-US" dirty="0"/>
          </a:p>
        </p:txBody>
      </p:sp>
      <p:sp>
        <p:nvSpPr>
          <p:cNvPr id="13" name="Text Placeholder 12"/>
          <p:cNvSpPr>
            <a:spLocks noGrp="1"/>
          </p:cNvSpPr>
          <p:nvPr>
            <p:ph type="body" sz="quarter" idx="11" hasCustomPrompt="1"/>
          </p:nvPr>
        </p:nvSpPr>
        <p:spPr>
          <a:xfrm>
            <a:off x="723900" y="3979334"/>
            <a:ext cx="7705725" cy="2003955"/>
          </a:xfrm>
          <a:prstGeom prst="rect">
            <a:avLst/>
          </a:prstGeom>
        </p:spPr>
        <p:txBody>
          <a:bodyPr vert="horz"/>
          <a:lstStyle>
            <a:lvl1pPr>
              <a:buNone/>
              <a:defRPr b="0" i="0" baseline="0">
                <a:solidFill>
                  <a:schemeClr val="tx1">
                    <a:lumMod val="75000"/>
                    <a:lumOff val="25000"/>
                  </a:schemeClr>
                </a:solidFill>
                <a:latin typeface="DIN-Regular"/>
                <a:cs typeface="DIN-Regular"/>
              </a:defRPr>
            </a:lvl1pPr>
          </a:lstStyle>
          <a:p>
            <a:pPr lvl="0"/>
            <a:r>
              <a:rPr lang="en-US" dirty="0" smtClean="0"/>
              <a:t>Sub-title, author etc.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3"/>
            <a:ext cx="2133600" cy="365125"/>
          </a:xfrm>
          <a:prstGeom prst="rect">
            <a:avLst/>
          </a:prstGeom>
        </p:spPr>
        <p:txBody>
          <a:bodyPr/>
          <a:lstStyle/>
          <a:p>
            <a:fld id="{3DBFF0D2-D3A0-3E44-AF38-829250728DF5}" type="datetimeFigureOut">
              <a:rPr lang="en-US" smtClean="0"/>
              <a:pPr/>
              <a:t>09/03/16</a:t>
            </a:fld>
            <a:endParaRPr lang="en-US"/>
          </a:p>
        </p:txBody>
      </p:sp>
      <p:sp>
        <p:nvSpPr>
          <p:cNvPr id="4" name="Footer Placeholder 3"/>
          <p:cNvSpPr>
            <a:spLocks noGrp="1"/>
          </p:cNvSpPr>
          <p:nvPr>
            <p:ph type="ftr" sz="quarter" idx="11"/>
          </p:nvPr>
        </p:nvSpPr>
        <p:spPr>
          <a:xfrm>
            <a:off x="3124200" y="6356353"/>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3"/>
            <a:ext cx="2133600" cy="365125"/>
          </a:xfrm>
          <a:prstGeom prst="rect">
            <a:avLst/>
          </a:prstGeom>
        </p:spPr>
        <p:txBody>
          <a:bodyPr/>
          <a:lstStyle/>
          <a:p>
            <a:fld id="{B68C6F14-251E-AB40-81BD-3721ADEE0704}" type="slidenum">
              <a:rPr lang="en-US" smtClean="0"/>
              <a:pPr/>
              <a:t>‹#›</a:t>
            </a:fld>
            <a:endParaRPr lang="en-US"/>
          </a:p>
        </p:txBody>
      </p:sp>
      <p:pic>
        <p:nvPicPr>
          <p:cNvPr id="15" name="Picture 14" descr="PPI_Slide.pdf"/>
          <p:cNvPicPr>
            <a:picLocks noChangeAspect="1"/>
          </p:cNvPicPr>
          <p:nvPr userDrawn="1"/>
        </p:nvPicPr>
        <p:blipFill>
          <a:blip r:embed="rId2"/>
          <a:stretch>
            <a:fillRect/>
          </a:stretch>
        </p:blipFill>
        <p:spPr>
          <a:xfrm>
            <a:off x="0" y="0"/>
            <a:ext cx="9144000" cy="6858000"/>
          </a:xfrm>
          <a:prstGeom prst="rect">
            <a:avLst/>
          </a:prstGeom>
        </p:spPr>
      </p:pic>
      <p:sp>
        <p:nvSpPr>
          <p:cNvPr id="16" name="Content Placeholder 9"/>
          <p:cNvSpPr>
            <a:spLocks noGrp="1"/>
          </p:cNvSpPr>
          <p:nvPr>
            <p:ph sz="quarter" idx="13" hasCustomPrompt="1"/>
          </p:nvPr>
        </p:nvSpPr>
        <p:spPr>
          <a:xfrm>
            <a:off x="2979387" y="2765779"/>
            <a:ext cx="4668837" cy="762000"/>
          </a:xfrm>
          <a:prstGeom prst="rect">
            <a:avLst/>
          </a:prstGeom>
        </p:spPr>
        <p:txBody>
          <a:bodyPr>
            <a:normAutofit/>
          </a:bodyPr>
          <a:lstStyle>
            <a:lvl1pPr>
              <a:buNone/>
              <a:defRPr sz="4400" b="0" i="0" baseline="0">
                <a:solidFill>
                  <a:schemeClr val="tx1">
                    <a:lumMod val="75000"/>
                    <a:lumOff val="25000"/>
                  </a:schemeClr>
                </a:solidFill>
                <a:latin typeface="DIN-Regular"/>
                <a:cs typeface="DIN-Regular"/>
              </a:defRPr>
            </a:lvl1pPr>
          </a:lstStyle>
          <a:p>
            <a:pPr lvl="0"/>
            <a:r>
              <a:rPr lang="en-US" dirty="0" smtClean="0"/>
              <a:t>Main Title go here</a:t>
            </a:r>
            <a:endParaRPr lang="en-US" dirty="0"/>
          </a:p>
        </p:txBody>
      </p:sp>
      <p:sp>
        <p:nvSpPr>
          <p:cNvPr id="17" name="Text Placeholder 10"/>
          <p:cNvSpPr>
            <a:spLocks noGrp="1"/>
          </p:cNvSpPr>
          <p:nvPr>
            <p:ph type="body" sz="quarter" idx="14" hasCustomPrompt="1"/>
          </p:nvPr>
        </p:nvSpPr>
        <p:spPr>
          <a:xfrm>
            <a:off x="5334000" y="3772493"/>
            <a:ext cx="3352800" cy="2536825"/>
          </a:xfrm>
          <a:prstGeom prst="rect">
            <a:avLst/>
          </a:prstGeom>
        </p:spPr>
        <p:txBody>
          <a:bodyPr>
            <a:normAutofit/>
          </a:bodyPr>
          <a:lstStyle>
            <a:lvl1pPr>
              <a:buNone/>
              <a:defRPr sz="2000" baseline="0">
                <a:solidFill>
                  <a:schemeClr val="tx1">
                    <a:lumMod val="75000"/>
                    <a:lumOff val="25000"/>
                  </a:schemeClr>
                </a:solidFill>
              </a:defRPr>
            </a:lvl1pPr>
          </a:lstStyle>
          <a:p>
            <a:pPr lvl="0"/>
            <a:r>
              <a:rPr lang="en-US" dirty="0" smtClean="0"/>
              <a:t>Body copy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3"/>
            <a:ext cx="2133600" cy="365125"/>
          </a:xfrm>
          <a:prstGeom prst="rect">
            <a:avLst/>
          </a:prstGeom>
        </p:spPr>
        <p:txBody>
          <a:bodyPr/>
          <a:lstStyle/>
          <a:p>
            <a:fld id="{3DBFF0D2-D3A0-3E44-AF38-829250728DF5}" type="datetimeFigureOut">
              <a:rPr lang="en-US" smtClean="0"/>
              <a:pPr/>
              <a:t>09/03/16</a:t>
            </a:fld>
            <a:endParaRPr lang="en-US"/>
          </a:p>
        </p:txBody>
      </p:sp>
      <p:sp>
        <p:nvSpPr>
          <p:cNvPr id="4" name="Footer Placeholder 3"/>
          <p:cNvSpPr>
            <a:spLocks noGrp="1"/>
          </p:cNvSpPr>
          <p:nvPr>
            <p:ph type="ftr" sz="quarter" idx="11"/>
          </p:nvPr>
        </p:nvSpPr>
        <p:spPr>
          <a:xfrm>
            <a:off x="3124200" y="6356353"/>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3"/>
            <a:ext cx="2133600" cy="365125"/>
          </a:xfrm>
          <a:prstGeom prst="rect">
            <a:avLst/>
          </a:prstGeom>
        </p:spPr>
        <p:txBody>
          <a:bodyPr/>
          <a:lstStyle/>
          <a:p>
            <a:fld id="{B68C6F14-251E-AB40-81BD-3721ADEE0704}" type="slidenum">
              <a:rPr lang="en-US" smtClean="0"/>
              <a:pPr/>
              <a:t>‹#›</a:t>
            </a:fld>
            <a:endParaRPr lang="en-US"/>
          </a:p>
        </p:txBody>
      </p:sp>
      <p:pic>
        <p:nvPicPr>
          <p:cNvPr id="6" name="Picture 5" descr="PPI_Slide3.tif"/>
          <p:cNvPicPr>
            <a:picLocks noChangeAspect="1"/>
          </p:cNvPicPr>
          <p:nvPr userDrawn="1"/>
        </p:nvPicPr>
        <p:blipFill>
          <a:blip r:embed="rId2"/>
          <a:stretch>
            <a:fillRect/>
          </a:stretch>
        </p:blipFill>
        <p:spPr>
          <a:xfrm>
            <a:off x="-47037" y="18288"/>
            <a:ext cx="9144000" cy="6839712"/>
          </a:xfrm>
          <a:prstGeom prst="rect">
            <a:avLst/>
          </a:prstGeom>
        </p:spPr>
      </p:pic>
      <p:sp>
        <p:nvSpPr>
          <p:cNvPr id="8" name="Content Placeholder 7"/>
          <p:cNvSpPr>
            <a:spLocks noGrp="1"/>
          </p:cNvSpPr>
          <p:nvPr>
            <p:ph sz="quarter" idx="13" hasCustomPrompt="1"/>
          </p:nvPr>
        </p:nvSpPr>
        <p:spPr>
          <a:xfrm>
            <a:off x="4970465" y="2068516"/>
            <a:ext cx="3506787" cy="3768725"/>
          </a:xfrm>
          <a:prstGeom prst="rect">
            <a:avLst/>
          </a:prstGeom>
        </p:spPr>
        <p:txBody>
          <a:bodyPr/>
          <a:lstStyle>
            <a:lvl1pPr>
              <a:defRPr baseline="0"/>
            </a:lvl1pPr>
          </a:lstStyle>
          <a:p>
            <a:pPr lvl="0"/>
            <a:r>
              <a:rPr lang="en-US" dirty="0" smtClean="0"/>
              <a:t>Room for content</a:t>
            </a:r>
            <a:endParaRPr lang="en-US" dirty="0"/>
          </a:p>
        </p:txBody>
      </p:sp>
      <p:pic>
        <p:nvPicPr>
          <p:cNvPr id="10" name="Picture 9"/>
          <p:cNvPicPr>
            <a:picLocks noChangeAspect="1"/>
          </p:cNvPicPr>
          <p:nvPr userDrawn="1"/>
        </p:nvPicPr>
        <p:blipFill>
          <a:blip r:embed="rId3"/>
          <a:stretch>
            <a:fillRect/>
          </a:stretch>
        </p:blipFill>
        <p:spPr>
          <a:xfrm>
            <a:off x="506005" y="1685793"/>
            <a:ext cx="8145639" cy="114300"/>
          </a:xfrm>
          <a:prstGeom prst="rect">
            <a:avLst/>
          </a:prstGeom>
        </p:spPr>
      </p:pic>
      <p:sp>
        <p:nvSpPr>
          <p:cNvPr id="13" name="Content Placeholder 9"/>
          <p:cNvSpPr>
            <a:spLocks noGrp="1"/>
          </p:cNvSpPr>
          <p:nvPr>
            <p:ph sz="quarter" idx="14" hasCustomPrompt="1"/>
          </p:nvPr>
        </p:nvSpPr>
        <p:spPr>
          <a:xfrm>
            <a:off x="506005" y="437364"/>
            <a:ext cx="8145639" cy="762000"/>
          </a:xfrm>
          <a:prstGeom prst="rect">
            <a:avLst/>
          </a:prstGeom>
        </p:spPr>
        <p:txBody>
          <a:bodyPr>
            <a:normAutofit/>
          </a:bodyPr>
          <a:lstStyle>
            <a:lvl1pPr>
              <a:buNone/>
              <a:defRPr sz="4400" b="0" i="0" baseline="0">
                <a:solidFill>
                  <a:schemeClr val="tx1">
                    <a:lumMod val="75000"/>
                    <a:lumOff val="25000"/>
                  </a:schemeClr>
                </a:solidFill>
                <a:latin typeface="DIN-Regular"/>
                <a:cs typeface="DIN-Regular"/>
              </a:defRPr>
            </a:lvl1pPr>
          </a:lstStyle>
          <a:p>
            <a:pPr lvl="0"/>
            <a:r>
              <a:rPr lang="en-US" dirty="0" smtClean="0"/>
              <a:t>Main Title go here</a:t>
            </a:r>
            <a:endParaRPr lang="en-US" dirty="0"/>
          </a:p>
        </p:txBody>
      </p:sp>
      <p:sp>
        <p:nvSpPr>
          <p:cNvPr id="17" name="Content Placeholder 16"/>
          <p:cNvSpPr>
            <a:spLocks noGrp="1"/>
          </p:cNvSpPr>
          <p:nvPr>
            <p:ph sz="quarter" idx="16" hasCustomPrompt="1"/>
          </p:nvPr>
        </p:nvSpPr>
        <p:spPr>
          <a:xfrm>
            <a:off x="506413" y="2068516"/>
            <a:ext cx="4017963" cy="3768725"/>
          </a:xfrm>
          <a:prstGeom prst="rect">
            <a:avLst/>
          </a:prstGeom>
        </p:spPr>
        <p:txBody>
          <a:bodyPr vert="horz"/>
          <a:lstStyle>
            <a:lvl1pPr>
              <a:buClr>
                <a:schemeClr val="accent1"/>
              </a:buClr>
              <a:buSzPct val="70000"/>
              <a:buFont typeface="Lucida Grande"/>
              <a:buChar char="▶"/>
              <a:defRPr sz="2000" baseline="0">
                <a:solidFill>
                  <a:schemeClr val="tx1">
                    <a:lumMod val="75000"/>
                    <a:lumOff val="25000"/>
                  </a:schemeClr>
                </a:solidFill>
                <a:latin typeface="Calibri (Body)"/>
                <a:cs typeface="Calibri (Body)"/>
              </a:defRPr>
            </a:lvl1pPr>
          </a:lstStyle>
          <a:p>
            <a:pPr lvl="0"/>
            <a:r>
              <a:rPr lang="en-GB" dirty="0" smtClean="0"/>
              <a:t>Bulleted copy to go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3"/>
            <a:ext cx="2133600" cy="365125"/>
          </a:xfrm>
          <a:prstGeom prst="rect">
            <a:avLst/>
          </a:prstGeom>
        </p:spPr>
        <p:txBody>
          <a:bodyPr/>
          <a:lstStyle/>
          <a:p>
            <a:fld id="{3DBFF0D2-D3A0-3E44-AF38-829250728DF5}" type="datetimeFigureOut">
              <a:rPr lang="en-US" smtClean="0"/>
              <a:pPr/>
              <a:t>09/03/16</a:t>
            </a:fld>
            <a:endParaRPr lang="en-US"/>
          </a:p>
        </p:txBody>
      </p:sp>
      <p:sp>
        <p:nvSpPr>
          <p:cNvPr id="4" name="Footer Placeholder 3"/>
          <p:cNvSpPr>
            <a:spLocks noGrp="1"/>
          </p:cNvSpPr>
          <p:nvPr>
            <p:ph type="ftr" sz="quarter" idx="11"/>
          </p:nvPr>
        </p:nvSpPr>
        <p:spPr>
          <a:xfrm>
            <a:off x="3124200" y="6356353"/>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3"/>
            <a:ext cx="2133600" cy="365125"/>
          </a:xfrm>
          <a:prstGeom prst="rect">
            <a:avLst/>
          </a:prstGeom>
        </p:spPr>
        <p:txBody>
          <a:bodyPr/>
          <a:lstStyle/>
          <a:p>
            <a:fld id="{B68C6F14-251E-AB40-81BD-3721ADEE0704}" type="slidenum">
              <a:rPr lang="en-US" smtClean="0"/>
              <a:pPr/>
              <a:t>‹#›</a:t>
            </a:fld>
            <a:endParaRPr lang="en-US"/>
          </a:p>
        </p:txBody>
      </p:sp>
      <p:pic>
        <p:nvPicPr>
          <p:cNvPr id="6" name="Picture 5" descr="PPI_Slide3.tif"/>
          <p:cNvPicPr>
            <a:picLocks noChangeAspect="1"/>
          </p:cNvPicPr>
          <p:nvPr userDrawn="1"/>
        </p:nvPicPr>
        <p:blipFill>
          <a:blip r:embed="rId2"/>
          <a:stretch>
            <a:fillRect/>
          </a:stretch>
        </p:blipFill>
        <p:spPr>
          <a:xfrm>
            <a:off x="0" y="0"/>
            <a:ext cx="9144000" cy="6839712"/>
          </a:xfrm>
          <a:prstGeom prst="rect">
            <a:avLst/>
          </a:prstGeom>
        </p:spPr>
      </p:pic>
      <p:sp>
        <p:nvSpPr>
          <p:cNvPr id="11" name="Content Placeholder 9"/>
          <p:cNvSpPr>
            <a:spLocks noGrp="1"/>
          </p:cNvSpPr>
          <p:nvPr>
            <p:ph sz="quarter" idx="14" hasCustomPrompt="1"/>
          </p:nvPr>
        </p:nvSpPr>
        <p:spPr>
          <a:xfrm>
            <a:off x="506005" y="437364"/>
            <a:ext cx="8145639" cy="762000"/>
          </a:xfrm>
          <a:prstGeom prst="rect">
            <a:avLst/>
          </a:prstGeom>
        </p:spPr>
        <p:txBody>
          <a:bodyPr>
            <a:normAutofit/>
          </a:bodyPr>
          <a:lstStyle>
            <a:lvl1pPr>
              <a:buNone/>
              <a:defRPr sz="4400" b="0" i="0" baseline="0">
                <a:solidFill>
                  <a:schemeClr val="tx1">
                    <a:lumMod val="75000"/>
                    <a:lumOff val="25000"/>
                  </a:schemeClr>
                </a:solidFill>
                <a:latin typeface="DIN-Regular"/>
                <a:cs typeface="DIN-Regular"/>
              </a:defRPr>
            </a:lvl1pPr>
          </a:lstStyle>
          <a:p>
            <a:pPr lvl="0"/>
            <a:r>
              <a:rPr lang="en-US" dirty="0" smtClean="0"/>
              <a:t>Main Title go here</a:t>
            </a:r>
            <a:endParaRPr lang="en-US" dirty="0"/>
          </a:p>
        </p:txBody>
      </p:sp>
      <p:pic>
        <p:nvPicPr>
          <p:cNvPr id="12" name="Picture 11"/>
          <p:cNvPicPr>
            <a:picLocks noChangeAspect="1"/>
          </p:cNvPicPr>
          <p:nvPr userDrawn="1"/>
        </p:nvPicPr>
        <p:blipFill>
          <a:blip r:embed="rId3"/>
          <a:stretch>
            <a:fillRect/>
          </a:stretch>
        </p:blipFill>
        <p:spPr>
          <a:xfrm>
            <a:off x="506005" y="1685793"/>
            <a:ext cx="8145639" cy="114300"/>
          </a:xfrm>
          <a:prstGeom prst="rect">
            <a:avLst/>
          </a:prstGeom>
        </p:spPr>
      </p:pic>
      <p:sp>
        <p:nvSpPr>
          <p:cNvPr id="15" name="Content Placeholder 14"/>
          <p:cNvSpPr>
            <a:spLocks noGrp="1"/>
          </p:cNvSpPr>
          <p:nvPr>
            <p:ph sz="quarter" idx="16" hasCustomPrompt="1"/>
          </p:nvPr>
        </p:nvSpPr>
        <p:spPr>
          <a:xfrm>
            <a:off x="506417" y="2208550"/>
            <a:ext cx="8145463" cy="3768725"/>
          </a:xfrm>
          <a:prstGeom prst="rect">
            <a:avLst/>
          </a:prstGeom>
        </p:spPr>
        <p:txBody>
          <a:bodyPr vert="horz"/>
          <a:lstStyle>
            <a:lvl1pPr>
              <a:buClr>
                <a:schemeClr val="accent1"/>
              </a:buClr>
              <a:buSzPct val="70000"/>
              <a:buFont typeface="Lucida Grande"/>
              <a:buChar char="▶"/>
              <a:defRPr sz="2000" baseline="0">
                <a:solidFill>
                  <a:schemeClr val="tx1">
                    <a:lumMod val="75000"/>
                    <a:lumOff val="25000"/>
                  </a:schemeClr>
                </a:solidFill>
              </a:defRPr>
            </a:lvl1pPr>
          </a:lstStyle>
          <a:p>
            <a:pPr lvl="0"/>
            <a:r>
              <a:rPr lang="en-GB" dirty="0" smtClean="0"/>
              <a:t>Bulleted copy here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PI_Slide3.tif"/>
          <p:cNvPicPr>
            <a:picLocks noChangeAspect="1"/>
          </p:cNvPicPr>
          <p:nvPr userDrawn="1"/>
        </p:nvPicPr>
        <p:blipFill>
          <a:blip r:embed="rId2"/>
          <a:stretch>
            <a:fillRect/>
          </a:stretch>
        </p:blipFill>
        <p:spPr>
          <a:xfrm>
            <a:off x="0" y="9144"/>
            <a:ext cx="9144000" cy="6839712"/>
          </a:xfrm>
          <a:prstGeom prst="rect">
            <a:avLst/>
          </a:prstGeom>
        </p:spPr>
      </p:pic>
      <p:sp>
        <p:nvSpPr>
          <p:cNvPr id="9" name="Content Placeholder 8"/>
          <p:cNvSpPr>
            <a:spLocks noGrp="1"/>
          </p:cNvSpPr>
          <p:nvPr>
            <p:ph sz="quarter" idx="10" hasCustomPrompt="1"/>
          </p:nvPr>
        </p:nvSpPr>
        <p:spPr>
          <a:xfrm>
            <a:off x="433392" y="404816"/>
            <a:ext cx="8277225" cy="5475287"/>
          </a:xfrm>
          <a:prstGeom prst="rect">
            <a:avLst/>
          </a:prstGeom>
        </p:spPr>
        <p:txBody>
          <a:bodyPr vert="horz"/>
          <a:lstStyle>
            <a:lvl1pPr>
              <a:buNone/>
              <a:defRPr sz="2000" baseline="0">
                <a:solidFill>
                  <a:schemeClr val="tx1">
                    <a:lumMod val="75000"/>
                    <a:lumOff val="25000"/>
                  </a:schemeClr>
                </a:solidFill>
              </a:defRPr>
            </a:lvl1pPr>
          </a:lstStyle>
          <a:p>
            <a:pPr lvl="0"/>
            <a:r>
              <a:rPr lang="en-US" dirty="0" smtClean="0"/>
              <a:t>Box for Images, graphs, tables etc.</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GB" smtClean="0"/>
              <a:t>Click to edit Master title style</a:t>
            </a:r>
            <a:endParaRPr kumimoji="0" lang="en-US"/>
          </a:p>
        </p:txBody>
      </p:sp>
      <p:sp>
        <p:nvSpPr>
          <p:cNvPr id="17" name="Subtitle 16"/>
          <p:cNvSpPr>
            <a:spLocks noGrp="1"/>
          </p:cNvSpPr>
          <p:nvPr>
            <p:ph type="subTitle" idx="1"/>
          </p:nvPr>
        </p:nvSpPr>
        <p:spPr>
          <a:xfrm>
            <a:off x="685800" y="3611607"/>
            <a:ext cx="77724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lstStyle>
          <a:p>
            <a:fld id="{F40F3940-1E76-EB4A-B28D-F93306345542}" type="datetimeFigureOut">
              <a:rPr lang="en-US" smtClean="0"/>
              <a:pPr/>
              <a:t>09/03/16</a:t>
            </a:fld>
            <a:endParaRPr lang="en-US"/>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lstStyle>
          <a:p>
            <a:fld id="{332A7686-E35E-9E47-963C-8EE34AB97B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9AB48844-97C1-664D-8CE0-D6484053C6B8}" type="datetimeFigureOut">
              <a:rPr lang="en-US" smtClean="0"/>
              <a:pPr/>
              <a:t>09/03/16</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5F70C176-7EF4-7147-8511-C269B7B7E964}" type="slidenum">
              <a:rPr lang="en-US" smtClean="0"/>
              <a:pPr/>
              <a:t>‹#›</a:t>
            </a:fld>
            <a:endParaRPr lang="en-US"/>
          </a:p>
        </p:txBody>
      </p:sp>
      <p:sp>
        <p:nvSpPr>
          <p:cNvPr id="7" name="Title 6"/>
          <p:cNvSpPr>
            <a:spLocks noGrp="1"/>
          </p:cNvSpPr>
          <p:nvPr>
            <p:ph type="title"/>
          </p:nvPr>
        </p:nvSpPr>
        <p:spPr>
          <a:xfrm>
            <a:off x="457200" y="274638"/>
            <a:ext cx="8229600" cy="1143000"/>
          </a:xfrm>
          <a:prstGeom prst="rect">
            <a:avLst/>
          </a:prstGeom>
        </p:spPr>
        <p:txBody>
          <a:bodyPr rtlCol="0"/>
          <a:lstStyle/>
          <a:p>
            <a:r>
              <a:rPr kumimoji="0" lang="en-GB" smtClean="0"/>
              <a:t>Click to edit Master title style</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3" name="Straight Connector 11"/>
          <p:cNvCxnSpPr/>
          <p:nvPr userDrawn="1"/>
        </p:nvCxnSpPr>
        <p:spPr>
          <a:xfrm rot="10800000">
            <a:off x="0" y="738188"/>
            <a:ext cx="9144000" cy="0"/>
          </a:xfrm>
          <a:prstGeom prst="line">
            <a:avLst/>
          </a:prstGeom>
          <a:ln>
            <a:solidFill>
              <a:srgbClr val="0072C6"/>
            </a:solidFill>
          </a:ln>
          <a:effectLst/>
        </p:spPr>
        <p:style>
          <a:lnRef idx="3">
            <a:schemeClr val="accent1"/>
          </a:lnRef>
          <a:fillRef idx="0">
            <a:schemeClr val="accent1"/>
          </a:fillRef>
          <a:effectRef idx="2">
            <a:schemeClr val="accent1"/>
          </a:effectRef>
          <a:fontRef idx="minor">
            <a:schemeClr val="tx1"/>
          </a:fontRef>
        </p:style>
      </p:cxnSp>
      <p:pic>
        <p:nvPicPr>
          <p:cNvPr id="4" name="Picture 2"/>
          <p:cNvPicPr>
            <a:picLocks noChangeAspect="1" noChangeArrowheads="1"/>
          </p:cNvPicPr>
          <p:nvPr userDrawn="1"/>
        </p:nvPicPr>
        <p:blipFill>
          <a:blip r:embed="rId2" cstate="print"/>
          <a:srcRect/>
          <a:stretch>
            <a:fillRect/>
          </a:stretch>
        </p:blipFill>
        <p:spPr bwMode="auto">
          <a:xfrm>
            <a:off x="7530612" y="6189664"/>
            <a:ext cx="1195754" cy="579437"/>
          </a:xfrm>
          <a:prstGeom prst="rect">
            <a:avLst/>
          </a:prstGeom>
          <a:noFill/>
          <a:ln w="9525">
            <a:noFill/>
            <a:miter lim="800000"/>
            <a:headEnd/>
            <a:tailEnd/>
          </a:ln>
        </p:spPr>
      </p:pic>
      <p:sp>
        <p:nvSpPr>
          <p:cNvPr id="2" name="Title 1"/>
          <p:cNvSpPr>
            <a:spLocks noGrp="1"/>
          </p:cNvSpPr>
          <p:nvPr>
            <p:ph type="title"/>
          </p:nvPr>
        </p:nvSpPr>
        <p:spPr>
          <a:xfrm>
            <a:off x="1" y="2"/>
            <a:ext cx="7643077" cy="693293"/>
          </a:xfrm>
          <a:prstGeom prst="rect">
            <a:avLst/>
          </a:prstGeom>
          <a:noFill/>
        </p:spPr>
        <p:txBody>
          <a:bodyPr vert="horz" lIns="72000" tIns="72000" rIns="72000" bIns="72000" rtlCol="0" anchor="ctr" anchorCtr="0">
            <a:normAutofit/>
          </a:bodyPr>
          <a:lstStyle>
            <a:lvl1pPr algn="r">
              <a:defRPr lang="en-GB" sz="2000" b="1" kern="1200" dirty="0" smtClean="0">
                <a:solidFill>
                  <a:srgbClr val="0072C6"/>
                </a:solidFill>
                <a:latin typeface="Arial" pitchFamily="34" charset="0"/>
                <a:ea typeface="+mn-ea"/>
                <a:cs typeface="Arial" pitchFamily="34" charset="0"/>
              </a:defRPr>
            </a:lvl1pPr>
          </a:lstStyle>
          <a:p>
            <a:pPr lvl="0"/>
            <a:r>
              <a:rPr lang="en-US" dirty="0" smtClean="0"/>
              <a:t>Click to edit Master title style</a:t>
            </a:r>
            <a:endParaRPr lang="en-GB" dirty="0"/>
          </a:p>
        </p:txBody>
      </p:sp>
      <p:sp>
        <p:nvSpPr>
          <p:cNvPr id="5" name="Slide Number Placeholder 5"/>
          <p:cNvSpPr>
            <a:spLocks noGrp="1"/>
          </p:cNvSpPr>
          <p:nvPr>
            <p:ph type="sldNum" sz="quarter" idx="10"/>
          </p:nvPr>
        </p:nvSpPr>
        <p:spPr bwMode="auto">
          <a:xfrm>
            <a:off x="3607777" y="6584950"/>
            <a:ext cx="1969477" cy="184150"/>
          </a:xfrm>
          <a:prstGeom prst="rect">
            <a:avLst/>
          </a:prstGeom>
          <a:ln>
            <a:miter lim="800000"/>
            <a:headEnd/>
            <a:tailEnd/>
          </a:ln>
        </p:spPr>
        <p:txBody>
          <a:bodyPr vert="horz" wrap="square" lIns="0" tIns="0" rIns="0" bIns="0" numCol="1" anchor="b" anchorCtr="0" compatLnSpc="1">
            <a:prstTxWarp prst="textNoShape">
              <a:avLst/>
            </a:prstTxWarp>
            <a:spAutoFit/>
          </a:bodyPr>
          <a:lstStyle>
            <a:lvl1pPr algn="ctr">
              <a:spcBef>
                <a:spcPct val="50000"/>
              </a:spcBef>
              <a:defRPr sz="1200"/>
            </a:lvl1pPr>
          </a:lstStyle>
          <a:p>
            <a:pPr>
              <a:defRPr/>
            </a:pPr>
            <a:r>
              <a:rPr lang="en-GB"/>
              <a:t> Slide </a:t>
            </a:r>
            <a:fld id="{A5A89902-9186-4B18-8C10-7A4EBF26C845}" type="slidenum">
              <a:rPr lang="en-GB"/>
              <a:pPr>
                <a:defRPr/>
              </a:pPr>
              <a:t>‹#›</a:t>
            </a:fld>
            <a:endParaRPr lang="en-GB"/>
          </a:p>
        </p:txBody>
      </p:sp>
    </p:spTree>
    <p:extLst>
      <p:ext uri="{BB962C8B-B14F-4D97-AF65-F5344CB8AC3E}">
        <p14:creationId xmlns:p14="http://schemas.microsoft.com/office/powerpoint/2010/main" val="3840089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PPI_Slide1.tif"/>
          <p:cNvPicPr>
            <a:picLocks noChangeAspect="1"/>
          </p:cNvPicPr>
          <p:nvPr/>
        </p:nvPicPr>
        <p:blipFill>
          <a:blip r:embed="rId10"/>
          <a:stretch>
            <a:fillRect/>
          </a:stretch>
        </p:blipFill>
        <p:spPr>
          <a:xfrm>
            <a:off x="0" y="0"/>
            <a:ext cx="9144000" cy="683971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60" r:id="rId2"/>
    <p:sldLayoutId id="2147483662" r:id="rId3"/>
    <p:sldLayoutId id="2147483661" r:id="rId4"/>
    <p:sldLayoutId id="2147483649" r:id="rId5"/>
    <p:sldLayoutId id="2147483666" r:id="rId6"/>
    <p:sldLayoutId id="2147483670" r:id="rId7"/>
    <p:sldLayoutId id="2147483671" r:id="rId8"/>
  </p:sldLayoutIdLs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essie@patientpublicinvolvement.com" TargetMode="External"/><Relationship Id="rId3" Type="http://schemas.openxmlformats.org/officeDocument/2006/relationships/hyperlink" Target="http://www.patientpublicinvolvemen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xqFQoTCPe2g86lk8kCFQbcLAodYKICVQ&amp;url=http://www.managersresourcehandbook.com/how-are-you-communicating-with-your-customers/&amp;psig=AFQjCNG40QOpVceEuftW4NNEMkMmD5EnJw&amp;ust=1447706590663836" TargetMode="External"/><Relationship Id="rId4"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p:cNvSpPr>
            <a:spLocks noGrp="1"/>
          </p:cNvSpPr>
          <p:nvPr>
            <p:ph sz="quarter" idx="13"/>
          </p:nvPr>
        </p:nvSpPr>
        <p:spPr>
          <a:xfrm>
            <a:off x="3126630" y="2125727"/>
            <a:ext cx="5772349" cy="762000"/>
          </a:xfrm>
        </p:spPr>
        <p:txBody>
          <a:bodyPr>
            <a:noAutofit/>
          </a:bodyPr>
          <a:lstStyle/>
          <a:p>
            <a:r>
              <a:rPr lang="en-US" sz="3200" dirty="0" smtClean="0"/>
              <a:t>London Ambulance Service</a:t>
            </a:r>
          </a:p>
          <a:p>
            <a:r>
              <a:rPr lang="en-US" sz="3200" dirty="0" smtClean="0"/>
              <a:t>- Improving Mental Health</a:t>
            </a:r>
            <a:endParaRPr lang="en-US" sz="3200" dirty="0"/>
          </a:p>
        </p:txBody>
      </p:sp>
      <p:sp>
        <p:nvSpPr>
          <p:cNvPr id="19" name="Text Placeholder 18"/>
          <p:cNvSpPr>
            <a:spLocks noGrp="1"/>
          </p:cNvSpPr>
          <p:nvPr>
            <p:ph type="body" sz="quarter" idx="14"/>
          </p:nvPr>
        </p:nvSpPr>
        <p:spPr>
          <a:xfrm>
            <a:off x="5033764" y="4321175"/>
            <a:ext cx="3865215" cy="2536825"/>
          </a:xfrm>
        </p:spPr>
        <p:txBody>
          <a:bodyPr/>
          <a:lstStyle/>
          <a:p>
            <a:r>
              <a:rPr lang="en-US" dirty="0" smtClean="0">
                <a:solidFill>
                  <a:srgbClr val="7F7F7F"/>
                </a:solidFill>
              </a:rPr>
              <a:t>	</a:t>
            </a:r>
            <a:r>
              <a:rPr lang="en-US" sz="2800" dirty="0" smtClean="0">
                <a:solidFill>
                  <a:srgbClr val="7F7F7F"/>
                </a:solidFill>
              </a:rPr>
              <a:t>Patient and Public Involvement </a:t>
            </a:r>
          </a:p>
          <a:p>
            <a:r>
              <a:rPr lang="en-US" sz="2800" dirty="0" smtClean="0">
                <a:solidFill>
                  <a:srgbClr val="7F7F7F"/>
                </a:solidFill>
              </a:rPr>
              <a:t>	2015</a:t>
            </a:r>
            <a:endParaRPr lang="en-US" sz="2800" dirty="0">
              <a:solidFill>
                <a:srgbClr val="7F7F7F"/>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6417" y="597067"/>
            <a:ext cx="8145639" cy="762000"/>
          </a:xfrm>
        </p:spPr>
        <p:txBody>
          <a:bodyPr/>
          <a:lstStyle/>
          <a:p>
            <a:pPr algn="ctr"/>
            <a:r>
              <a:rPr lang="en-GB" dirty="0" smtClean="0"/>
              <a:t>What would work for you?</a:t>
            </a:r>
            <a:endParaRPr lang="en-GB" dirty="0"/>
          </a:p>
        </p:txBody>
      </p:sp>
      <p:graphicFrame>
        <p:nvGraphicFramePr>
          <p:cNvPr id="5" name="Content Placeholder 4"/>
          <p:cNvGraphicFramePr>
            <a:graphicFrameLocks noGrp="1"/>
          </p:cNvGraphicFramePr>
          <p:nvPr>
            <p:ph sz="quarter" idx="16"/>
            <p:extLst>
              <p:ext uri="{D42A27DB-BD31-4B8C-83A1-F6EECF244321}">
                <p14:modId xmlns:p14="http://schemas.microsoft.com/office/powerpoint/2010/main" val="2181351729"/>
              </p:ext>
            </p:extLst>
          </p:nvPr>
        </p:nvGraphicFramePr>
        <p:xfrm>
          <a:off x="506413" y="1945166"/>
          <a:ext cx="8145462" cy="3768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74554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506005" y="632216"/>
            <a:ext cx="8145639" cy="762000"/>
          </a:xfrm>
        </p:spPr>
        <p:txBody>
          <a:bodyPr>
            <a:normAutofit/>
          </a:bodyPr>
          <a:lstStyle/>
          <a:p>
            <a:pPr algn="ctr"/>
            <a:r>
              <a:rPr lang="en-US" dirty="0" smtClean="0"/>
              <a:t>Conclusions and next steps</a:t>
            </a:r>
          </a:p>
          <a:p>
            <a:pPr algn="ctr"/>
            <a:endParaRPr lang="en-US" dirty="0"/>
          </a:p>
        </p:txBody>
      </p:sp>
      <p:sp>
        <p:nvSpPr>
          <p:cNvPr id="4" name="Content Placeholder 3"/>
          <p:cNvSpPr>
            <a:spLocks noGrp="1"/>
          </p:cNvSpPr>
          <p:nvPr>
            <p:ph sz="quarter" idx="16"/>
          </p:nvPr>
        </p:nvSpPr>
        <p:spPr>
          <a:xfrm>
            <a:off x="703545" y="3709961"/>
            <a:ext cx="7649798" cy="1778695"/>
          </a:xfrm>
          <a:ln w="38100">
            <a:solidFill>
              <a:srgbClr val="FFFFFF"/>
            </a:solidFill>
          </a:ln>
        </p:spPr>
        <p:txBody>
          <a:bodyPr/>
          <a:lstStyle/>
          <a:p>
            <a:pPr marL="0" indent="0">
              <a:buNone/>
            </a:pPr>
            <a:endParaRPr lang="en-GB" sz="1900" b="1" dirty="0" smtClean="0"/>
          </a:p>
          <a:p>
            <a:pPr marL="0" indent="0">
              <a:buNone/>
            </a:pPr>
            <a:r>
              <a:rPr lang="en-GB" sz="2200" b="1" dirty="0" smtClean="0">
                <a:solidFill>
                  <a:srgbClr val="C9275E"/>
                </a:solidFill>
              </a:rPr>
              <a:t>Education </a:t>
            </a:r>
            <a:r>
              <a:rPr lang="en-GB" sz="2200" b="1" dirty="0">
                <a:solidFill>
                  <a:srgbClr val="C9275E"/>
                </a:solidFill>
              </a:rPr>
              <a:t>and </a:t>
            </a:r>
            <a:r>
              <a:rPr lang="en-GB" sz="2300" b="1" dirty="0" smtClean="0">
                <a:solidFill>
                  <a:srgbClr val="C9275E"/>
                </a:solidFill>
              </a:rPr>
              <a:t>training</a:t>
            </a:r>
          </a:p>
          <a:p>
            <a:r>
              <a:rPr lang="en-US" sz="1900" dirty="0" smtClean="0"/>
              <a:t>To enhance existing training in mental health it would be beneficial if all patient facing staff could receive yearly face to face updates or ongoing mental health training in addition to their core mental health training. </a:t>
            </a:r>
          </a:p>
          <a:p>
            <a:r>
              <a:rPr lang="en-GB" sz="1900" dirty="0" smtClean="0"/>
              <a:t>Additional personal development would help to build an internal cohort of champions with knowledge and skills to be shared</a:t>
            </a:r>
            <a:endParaRPr lang="en-GB" sz="1900" dirty="0"/>
          </a:p>
        </p:txBody>
      </p:sp>
      <p:sp>
        <p:nvSpPr>
          <p:cNvPr id="6" name="Content Placeholder 3"/>
          <p:cNvSpPr txBox="1">
            <a:spLocks/>
          </p:cNvSpPr>
          <p:nvPr/>
        </p:nvSpPr>
        <p:spPr>
          <a:xfrm>
            <a:off x="703545" y="1487321"/>
            <a:ext cx="7649798" cy="1751030"/>
          </a:xfrm>
          <a:prstGeom prst="rect">
            <a:avLst/>
          </a:prstGeom>
          <a:ln w="38100">
            <a:noFill/>
          </a:ln>
        </p:spPr>
        <p:txBody>
          <a:bodyPr vert="horz"/>
          <a:lstStyle>
            <a:lvl1pPr marL="342900" indent="-342900" algn="l" defTabSz="457200" rtl="0" eaLnBrk="1" latinLnBrk="0" hangingPunct="1">
              <a:spcBef>
                <a:spcPct val="20000"/>
              </a:spcBef>
              <a:buClr>
                <a:schemeClr val="accent1"/>
              </a:buClr>
              <a:buSzPct val="70000"/>
              <a:buFont typeface="Lucida Grande"/>
              <a:buChar char="▶"/>
              <a:defRPr sz="2000" kern="1200" baseline="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Lucida Grande"/>
              <a:buNone/>
            </a:pPr>
            <a:endParaRPr lang="en-GB" sz="1900" b="1" dirty="0" smtClean="0"/>
          </a:p>
          <a:p>
            <a:pPr marL="0" indent="0">
              <a:buFont typeface="Lucida Grande"/>
              <a:buNone/>
            </a:pPr>
            <a:r>
              <a:rPr lang="en-GB" sz="2300" b="1" dirty="0" smtClean="0">
                <a:solidFill>
                  <a:schemeClr val="accent2"/>
                </a:solidFill>
              </a:rPr>
              <a:t>Initial contact and response</a:t>
            </a:r>
          </a:p>
          <a:p>
            <a:r>
              <a:rPr lang="en-US" sz="1900" dirty="0" smtClean="0"/>
              <a:t>Where possible call handlers should give an accurate description of what time help will arrive. Introducing the use of regular text or call updates to let people know when help will arrive would provide reassurance</a:t>
            </a:r>
            <a:r>
              <a:rPr lang="en-GB" sz="1900" dirty="0" smtClean="0"/>
              <a:t> </a:t>
            </a:r>
          </a:p>
          <a:p>
            <a:r>
              <a:rPr lang="en-GB" sz="1900" dirty="0" smtClean="0"/>
              <a:t>All call handlers should receive training in basic mental health as part of their induction and orientation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6005" y="597067"/>
            <a:ext cx="8145639" cy="762000"/>
          </a:xfrm>
        </p:spPr>
        <p:txBody>
          <a:bodyPr/>
          <a:lstStyle/>
          <a:p>
            <a:pPr algn="ctr"/>
            <a:r>
              <a:rPr lang="en-GB" dirty="0" smtClean="0"/>
              <a:t>Conclusions and next steps</a:t>
            </a:r>
            <a:endParaRPr lang="en-GB" dirty="0"/>
          </a:p>
        </p:txBody>
      </p:sp>
      <p:sp>
        <p:nvSpPr>
          <p:cNvPr id="4" name="Content Placeholder 3"/>
          <p:cNvSpPr txBox="1">
            <a:spLocks noGrp="1"/>
          </p:cNvSpPr>
          <p:nvPr>
            <p:ph sz="quarter" idx="16"/>
          </p:nvPr>
        </p:nvSpPr>
        <p:spPr>
          <a:xfrm>
            <a:off x="506005" y="1870347"/>
            <a:ext cx="8145463" cy="4204776"/>
          </a:xfrm>
          <a:prstGeom prst="rect">
            <a:avLst/>
          </a:prstGeom>
          <a:ln w="38100">
            <a:solidFill>
              <a:srgbClr val="FFFFFF"/>
            </a:solidFill>
          </a:ln>
        </p:spPr>
        <p:txBody>
          <a:bodyPr vert="horz"/>
          <a:lstStyle>
            <a:lvl1pPr marL="342900" indent="-342900" algn="l" defTabSz="457200" rtl="0" eaLnBrk="1" latinLnBrk="0" hangingPunct="1">
              <a:spcBef>
                <a:spcPct val="20000"/>
              </a:spcBef>
              <a:buClr>
                <a:schemeClr val="accent1"/>
              </a:buClr>
              <a:buSzPct val="70000"/>
              <a:buFont typeface="Lucida Grande"/>
              <a:buChar char="▶"/>
              <a:defRPr sz="2000" kern="1200" baseline="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300" b="1" dirty="0" smtClean="0">
                <a:solidFill>
                  <a:srgbClr val="C9275E"/>
                </a:solidFill>
              </a:rPr>
              <a:t>Crisis prevention</a:t>
            </a:r>
          </a:p>
          <a:p>
            <a:r>
              <a:rPr lang="en-GB" dirty="0" smtClean="0"/>
              <a:t>Collaborative work with </a:t>
            </a:r>
            <a:r>
              <a:rPr lang="en-GB" dirty="0" err="1" smtClean="0"/>
              <a:t>CCGs</a:t>
            </a:r>
            <a:r>
              <a:rPr lang="en-GB" dirty="0" smtClean="0"/>
              <a:t> and other partners to ensure the impact of crisis on the whole pathway is being considered</a:t>
            </a:r>
          </a:p>
          <a:p>
            <a:pPr>
              <a:buNone/>
            </a:pPr>
            <a:endParaRPr lang="en-GB" dirty="0" smtClean="0"/>
          </a:p>
          <a:p>
            <a:pPr marL="0" indent="0">
              <a:buNone/>
            </a:pPr>
            <a:r>
              <a:rPr lang="en-GB" sz="2300" b="1" dirty="0" smtClean="0">
                <a:solidFill>
                  <a:srgbClr val="C9275E"/>
                </a:solidFill>
              </a:rPr>
              <a:t>Receiving the right kind of help</a:t>
            </a:r>
          </a:p>
          <a:p>
            <a:r>
              <a:rPr lang="en-GB" dirty="0" smtClean="0"/>
              <a:t>A collaborative scoping study into developing an intervention such as a community responder service with a mental health specialism</a:t>
            </a:r>
          </a:p>
          <a:p>
            <a:r>
              <a:rPr lang="en-US" dirty="0" smtClean="0"/>
              <a:t>Mental health nurse role to be extended further to provide dedicated mental health nurses that could attend with Ambulance</a:t>
            </a:r>
            <a:endParaRPr lang="en-GB" dirty="0" smtClean="0"/>
          </a:p>
          <a:p>
            <a:r>
              <a:rPr lang="en-GB" dirty="0" smtClean="0"/>
              <a:t>Explore use of Patient Specific Protocols in some cases</a:t>
            </a:r>
          </a:p>
          <a:p>
            <a:r>
              <a:rPr lang="en-GB" dirty="0" smtClean="0"/>
              <a:t>Work with partners to explore consistent use of crisis cards</a:t>
            </a:r>
          </a:p>
          <a:p>
            <a:endParaRPr lang="en-GB" dirty="0" smtClean="0"/>
          </a:p>
        </p:txBody>
      </p:sp>
    </p:spTree>
    <p:extLst>
      <p:ext uri="{BB962C8B-B14F-4D97-AF65-F5344CB8AC3E}">
        <p14:creationId xmlns:p14="http://schemas.microsoft.com/office/powerpoint/2010/main" val="1634486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6005" y="597067"/>
            <a:ext cx="8145639" cy="762000"/>
          </a:xfrm>
        </p:spPr>
        <p:txBody>
          <a:bodyPr>
            <a:normAutofit/>
          </a:bodyPr>
          <a:lstStyle/>
          <a:p>
            <a:pPr algn="ctr"/>
            <a:r>
              <a:rPr lang="en-GB" dirty="0" smtClean="0"/>
              <a:t>Conclusions and next steps</a:t>
            </a:r>
            <a:endParaRPr lang="en-GB" dirty="0"/>
          </a:p>
        </p:txBody>
      </p:sp>
      <p:sp>
        <p:nvSpPr>
          <p:cNvPr id="5" name="Content Placeholder 3"/>
          <p:cNvSpPr txBox="1">
            <a:spLocks/>
          </p:cNvSpPr>
          <p:nvPr/>
        </p:nvSpPr>
        <p:spPr>
          <a:xfrm>
            <a:off x="506006" y="1818825"/>
            <a:ext cx="8145638" cy="1751030"/>
          </a:xfrm>
          <a:prstGeom prst="rect">
            <a:avLst/>
          </a:prstGeom>
          <a:ln w="38100">
            <a:solidFill>
              <a:srgbClr val="FFFFFF"/>
            </a:solidFill>
          </a:ln>
        </p:spPr>
        <p:txBody>
          <a:bodyPr vert="horz"/>
          <a:lstStyle>
            <a:lvl1pPr marL="342900" indent="-342900" algn="l" defTabSz="457200" rtl="0" eaLnBrk="1" latinLnBrk="0" hangingPunct="1">
              <a:spcBef>
                <a:spcPct val="20000"/>
              </a:spcBef>
              <a:buClr>
                <a:schemeClr val="accent1"/>
              </a:buClr>
              <a:buSzPct val="70000"/>
              <a:buFont typeface="Lucida Grande"/>
              <a:buChar char="▶"/>
              <a:defRPr sz="2000" kern="1200" baseline="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Lucida Grande"/>
              <a:buNone/>
            </a:pPr>
            <a:r>
              <a:rPr lang="en-GB" sz="2300" b="1" dirty="0" smtClean="0">
                <a:solidFill>
                  <a:srgbClr val="C9275E"/>
                </a:solidFill>
              </a:rPr>
              <a:t>Being referred to or transported to the right place</a:t>
            </a:r>
          </a:p>
          <a:p>
            <a:r>
              <a:rPr lang="en-GB" dirty="0" smtClean="0"/>
              <a:t>A range of options in addition to A&amp;E and mental health hospitals would be ideal such as a crisis suite</a:t>
            </a:r>
          </a:p>
          <a:p>
            <a:r>
              <a:rPr lang="en-GB" dirty="0" smtClean="0"/>
              <a:t>Further roll out of the existing Street Triage schemes to create a London wide service</a:t>
            </a:r>
          </a:p>
        </p:txBody>
      </p:sp>
      <p:sp>
        <p:nvSpPr>
          <p:cNvPr id="6" name="Content Placeholder 3"/>
          <p:cNvSpPr txBox="1">
            <a:spLocks/>
          </p:cNvSpPr>
          <p:nvPr/>
        </p:nvSpPr>
        <p:spPr>
          <a:xfrm>
            <a:off x="506004" y="3657957"/>
            <a:ext cx="8145639" cy="2074618"/>
          </a:xfrm>
          <a:prstGeom prst="rect">
            <a:avLst/>
          </a:prstGeom>
          <a:ln w="38100">
            <a:solidFill>
              <a:srgbClr val="FFFFFF"/>
            </a:solidFill>
          </a:ln>
        </p:spPr>
        <p:txBody>
          <a:bodyPr vert="horz"/>
          <a:lstStyle>
            <a:lvl1pPr marL="342900" indent="-342900" algn="l" defTabSz="457200" rtl="0" eaLnBrk="1" latinLnBrk="0" hangingPunct="1">
              <a:spcBef>
                <a:spcPct val="20000"/>
              </a:spcBef>
              <a:buClr>
                <a:schemeClr val="accent1"/>
              </a:buClr>
              <a:buSzPct val="70000"/>
              <a:buFont typeface="Lucida Grande"/>
              <a:buChar char="▶"/>
              <a:defRPr sz="2000" kern="1200" baseline="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Lucida Grande"/>
              <a:buNone/>
            </a:pPr>
            <a:r>
              <a:rPr lang="en-GB" sz="2300" b="1" dirty="0" smtClean="0">
                <a:solidFill>
                  <a:srgbClr val="C9275E"/>
                </a:solidFill>
              </a:rPr>
              <a:t>Providing Feedback</a:t>
            </a:r>
          </a:p>
          <a:p>
            <a:r>
              <a:rPr lang="en-GB" dirty="0" smtClean="0"/>
              <a:t>Ensure this report is sent to all those who participated</a:t>
            </a:r>
          </a:p>
          <a:p>
            <a:r>
              <a:rPr lang="en-GB" dirty="0" smtClean="0"/>
              <a:t>Undertake a campaign to explain how people can provide feedback and where it can be sent to</a:t>
            </a:r>
          </a:p>
          <a:p>
            <a:r>
              <a:rPr lang="en-GB" dirty="0" smtClean="0"/>
              <a:t>Establish a Mental Health Improvement Group, with involvement from patients, service users and staff who have been involved so far  to support the implementation of actions agreed as a result of this report </a:t>
            </a:r>
          </a:p>
        </p:txBody>
      </p:sp>
    </p:spTree>
    <p:extLst>
      <p:ext uri="{BB962C8B-B14F-4D97-AF65-F5344CB8AC3E}">
        <p14:creationId xmlns:p14="http://schemas.microsoft.com/office/powerpoint/2010/main" val="10715662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979387" y="2019661"/>
            <a:ext cx="5015595" cy="1508118"/>
          </a:xfrm>
        </p:spPr>
        <p:txBody>
          <a:bodyPr>
            <a:normAutofit/>
          </a:bodyPr>
          <a:lstStyle/>
          <a:p>
            <a:r>
              <a:rPr lang="en-US" dirty="0" smtClean="0"/>
              <a:t>	Questions??</a:t>
            </a:r>
            <a:endParaRPr lang="en-US" dirty="0"/>
          </a:p>
        </p:txBody>
      </p:sp>
      <p:sp>
        <p:nvSpPr>
          <p:cNvPr id="4" name="Text Placeholder 3"/>
          <p:cNvSpPr>
            <a:spLocks noGrp="1"/>
          </p:cNvSpPr>
          <p:nvPr>
            <p:ph type="body" sz="quarter" idx="14"/>
          </p:nvPr>
        </p:nvSpPr>
        <p:spPr/>
        <p:txBody>
          <a:bodyPr>
            <a:normAutofit/>
          </a:bodyPr>
          <a:lstStyle/>
          <a:p>
            <a:r>
              <a:rPr lang="en-US" sz="1600" smtClean="0">
                <a:hlinkClick r:id="rId2"/>
              </a:rPr>
              <a:t>info@</a:t>
            </a:r>
            <a:r>
              <a:rPr lang="en-US" sz="1600" dirty="0" smtClean="0">
                <a:hlinkClick r:id="rId2"/>
              </a:rPr>
              <a:t>patientpublicinvolvement.com</a:t>
            </a:r>
            <a:r>
              <a:rPr lang="en-US" sz="1600" dirty="0" smtClean="0"/>
              <a:t> </a:t>
            </a:r>
          </a:p>
          <a:p>
            <a:r>
              <a:rPr lang="en-US" sz="1600" dirty="0" smtClean="0">
                <a:hlinkClick r:id="rId3"/>
              </a:rPr>
              <a:t>www.patientpublicinvolvement.com</a:t>
            </a:r>
            <a:endParaRPr lang="en-US" sz="1600" dirty="0" smtClean="0"/>
          </a:p>
          <a:p>
            <a:r>
              <a:rPr lang="en-US" sz="1600" dirty="0" smtClean="0"/>
              <a:t>07964 007884</a:t>
            </a:r>
          </a:p>
          <a:p>
            <a:r>
              <a:rPr lang="en-US" sz="1600" dirty="0" smtClean="0"/>
              <a:t>@</a:t>
            </a:r>
            <a:r>
              <a:rPr lang="en-US" sz="1600" dirty="0" err="1" smtClean="0"/>
              <a:t>ppisolutions</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06417" y="597067"/>
            <a:ext cx="8145639" cy="762000"/>
          </a:xfrm>
        </p:spPr>
        <p:txBody>
          <a:bodyPr/>
          <a:lstStyle/>
          <a:p>
            <a:r>
              <a:rPr lang="en-US" dirty="0" smtClean="0"/>
              <a:t>Introduction</a:t>
            </a:r>
            <a:endParaRPr lang="en-US" dirty="0"/>
          </a:p>
        </p:txBody>
      </p:sp>
      <p:sp>
        <p:nvSpPr>
          <p:cNvPr id="5" name="Content Placeholder 4"/>
          <p:cNvSpPr>
            <a:spLocks noGrp="1"/>
          </p:cNvSpPr>
          <p:nvPr>
            <p:ph sz="quarter" idx="16"/>
          </p:nvPr>
        </p:nvSpPr>
        <p:spPr/>
        <p:txBody>
          <a:bodyPr/>
          <a:lstStyle/>
          <a:p>
            <a:endParaRPr lang="en-US" sz="2800" dirty="0" smtClean="0"/>
          </a:p>
          <a:p>
            <a:r>
              <a:rPr lang="en-US" sz="2800" dirty="0" smtClean="0"/>
              <a:t>London Ambulance Service wants to improve its provision to people with mental health needs</a:t>
            </a:r>
          </a:p>
          <a:p>
            <a:r>
              <a:rPr lang="en-US" sz="2800" dirty="0" smtClean="0"/>
              <a:t>We spoke to 63 patients, </a:t>
            </a:r>
            <a:r>
              <a:rPr lang="en-US" sz="2800" dirty="0" err="1" smtClean="0"/>
              <a:t>carers</a:t>
            </a:r>
            <a:r>
              <a:rPr lang="en-US" sz="2800" dirty="0" smtClean="0"/>
              <a:t> and staff in 7 focus groups to get their views</a:t>
            </a:r>
          </a:p>
          <a:p>
            <a:endParaRPr lang="en-US" sz="2800" dirty="0" smtClean="0"/>
          </a:p>
          <a:p>
            <a:pPr>
              <a:buNone/>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sz="quarter" idx="14"/>
          </p:nvPr>
        </p:nvSpPr>
        <p:spPr>
          <a:xfrm>
            <a:off x="506417" y="597067"/>
            <a:ext cx="8145639" cy="990603"/>
          </a:xfrm>
        </p:spPr>
        <p:txBody>
          <a:bodyPr>
            <a:noAutofit/>
          </a:bodyPr>
          <a:lstStyle/>
          <a:p>
            <a:pPr algn="ctr">
              <a:spcBef>
                <a:spcPts val="0"/>
              </a:spcBef>
            </a:pPr>
            <a:r>
              <a:rPr lang="en-US" sz="2800" dirty="0" smtClean="0"/>
              <a:t>The London Ambulance Service: a patient view</a:t>
            </a:r>
            <a:endParaRPr lang="en-US" sz="2800" dirty="0"/>
          </a:p>
        </p:txBody>
      </p:sp>
      <p:pic>
        <p:nvPicPr>
          <p:cNvPr id="1026" name="Picture 2"/>
          <p:cNvPicPr>
            <a:picLocks noGrp="1" noChangeAspect="1" noChangeArrowheads="1"/>
          </p:cNvPicPr>
          <p:nvPr>
            <p:ph sz="quarter" idx="16"/>
          </p:nvPr>
        </p:nvPicPr>
        <p:blipFill>
          <a:blip r:embed="rId3">
            <a:extLst>
              <a:ext uri="{28A0092B-C50C-407E-A947-70E740481C1C}">
                <a14:useLocalDpi xmlns:a14="http://schemas.microsoft.com/office/drawing/2010/main" val="0"/>
              </a:ext>
            </a:extLst>
          </a:blip>
          <a:srcRect/>
          <a:stretch>
            <a:fillRect/>
          </a:stretch>
        </p:blipFill>
        <p:spPr bwMode="auto">
          <a:xfrm>
            <a:off x="1741118" y="1929009"/>
            <a:ext cx="5834910" cy="421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97138" y="630463"/>
            <a:ext cx="8145639" cy="762000"/>
          </a:xfrm>
        </p:spPr>
        <p:txBody>
          <a:bodyPr>
            <a:normAutofit fontScale="85000" lnSpcReduction="10000"/>
          </a:bodyPr>
          <a:lstStyle/>
          <a:p>
            <a:r>
              <a:rPr lang="en-GB" dirty="0" smtClean="0"/>
              <a:t>What’s important when I contact you?</a:t>
            </a:r>
            <a:endParaRPr lang="en-US" dirty="0"/>
          </a:p>
        </p:txBody>
      </p:sp>
      <p:pic>
        <p:nvPicPr>
          <p:cNvPr id="2" name="Content Placeholder 1"/>
          <p:cNvPicPr>
            <a:picLocks noGrp="1" noChangeAspect="1"/>
          </p:cNvPicPr>
          <p:nvPr>
            <p:ph sz="quarter" idx="16"/>
          </p:nvPr>
        </p:nvPicPr>
        <p:blipFill>
          <a:blip r:embed="rId3">
            <a:extLst>
              <a:ext uri="{28A0092B-C50C-407E-A947-70E740481C1C}">
                <a14:useLocalDpi xmlns:a14="http://schemas.microsoft.com/office/drawing/2010/main" val="0"/>
              </a:ext>
            </a:extLst>
          </a:blip>
          <a:stretch>
            <a:fillRect/>
          </a:stretch>
        </p:blipFill>
        <p:spPr>
          <a:xfrm>
            <a:off x="682628" y="2921778"/>
            <a:ext cx="4493907" cy="2730673"/>
          </a:xfrm>
        </p:spPr>
      </p:pic>
      <p:sp>
        <p:nvSpPr>
          <p:cNvPr id="6" name="Rectangle 5"/>
          <p:cNvSpPr/>
          <p:nvPr/>
        </p:nvSpPr>
        <p:spPr>
          <a:xfrm rot="20414950">
            <a:off x="3666466" y="2690946"/>
            <a:ext cx="4088462" cy="461665"/>
          </a:xfrm>
          <a:prstGeom prst="rect">
            <a:avLst/>
          </a:prstGeom>
        </p:spPr>
        <p:txBody>
          <a:bodyPr wrap="square">
            <a:spAutoFit/>
          </a:bodyPr>
          <a:lstStyle/>
          <a:p>
            <a:pPr lvl="0" algn="ctr"/>
            <a:r>
              <a:rPr lang="en-US" sz="2400" dirty="0" smtClean="0">
                <a:ln w="10541" cmpd="sng">
                  <a:solidFill>
                    <a:srgbClr val="009D86">
                      <a:shade val="88000"/>
                      <a:satMod val="110000"/>
                    </a:srgbClr>
                  </a:solidFill>
                  <a:prstDash val="solid"/>
                </a:ln>
                <a:solidFill>
                  <a:srgbClr val="009D86"/>
                </a:solidFill>
              </a:rPr>
              <a:t>Calm and reassuring response</a:t>
            </a:r>
          </a:p>
        </p:txBody>
      </p:sp>
      <p:sp>
        <p:nvSpPr>
          <p:cNvPr id="7" name="Rectangle 6"/>
          <p:cNvSpPr/>
          <p:nvPr/>
        </p:nvSpPr>
        <p:spPr>
          <a:xfrm rot="20638719">
            <a:off x="2493964" y="2690945"/>
            <a:ext cx="2429511" cy="461665"/>
          </a:xfrm>
          <a:prstGeom prst="rect">
            <a:avLst/>
          </a:prstGeom>
          <a:noFill/>
        </p:spPr>
        <p:txBody>
          <a:bodyPr wrap="none" lIns="91440" tIns="45720" rIns="91440" bIns="45720">
            <a:spAutoFit/>
          </a:bodyPr>
          <a:lstStyle/>
          <a:p>
            <a:pPr algn="ctr"/>
            <a:r>
              <a:rPr lang="en-US" sz="2400" cap="none" spc="0" dirty="0" smtClean="0">
                <a:ln w="10541" cmpd="sng">
                  <a:solidFill>
                    <a:schemeClr val="accent1">
                      <a:shade val="88000"/>
                      <a:satMod val="110000"/>
                    </a:schemeClr>
                  </a:solidFill>
                  <a:prstDash val="solid"/>
                </a:ln>
                <a:solidFill>
                  <a:srgbClr val="009D86"/>
                </a:solidFill>
                <a:effectLst/>
              </a:rPr>
              <a:t>Listen to my fears</a:t>
            </a:r>
            <a:endParaRPr lang="en-US" sz="2400" cap="none" spc="0" dirty="0">
              <a:ln w="10541" cmpd="sng">
                <a:solidFill>
                  <a:schemeClr val="accent1">
                    <a:shade val="88000"/>
                    <a:satMod val="110000"/>
                  </a:schemeClr>
                </a:solidFill>
                <a:prstDash val="solid"/>
              </a:ln>
              <a:solidFill>
                <a:srgbClr val="009D86"/>
              </a:solidFill>
              <a:effectLst/>
            </a:endParaRPr>
          </a:p>
        </p:txBody>
      </p:sp>
      <p:sp>
        <p:nvSpPr>
          <p:cNvPr id="8" name="Rectangle 7"/>
          <p:cNvSpPr/>
          <p:nvPr/>
        </p:nvSpPr>
        <p:spPr>
          <a:xfrm rot="20915065">
            <a:off x="4753855" y="3235819"/>
            <a:ext cx="3369705" cy="461665"/>
          </a:xfrm>
          <a:prstGeom prst="rect">
            <a:avLst/>
          </a:prstGeom>
          <a:noFill/>
        </p:spPr>
        <p:txBody>
          <a:bodyPr wrap="none" lIns="91440" tIns="45720" rIns="91440" bIns="45720">
            <a:spAutoFit/>
          </a:bodyPr>
          <a:lstStyle/>
          <a:p>
            <a:pPr algn="ctr"/>
            <a:r>
              <a:rPr lang="en-US" sz="2400" cap="none" spc="0" dirty="0" smtClean="0">
                <a:ln w="10541" cmpd="sng">
                  <a:solidFill>
                    <a:schemeClr val="accent1">
                      <a:shade val="88000"/>
                      <a:satMod val="110000"/>
                    </a:schemeClr>
                  </a:solidFill>
                  <a:prstDash val="solid"/>
                </a:ln>
                <a:solidFill>
                  <a:srgbClr val="009D86"/>
                </a:solidFill>
                <a:effectLst/>
              </a:rPr>
              <a:t>De-escalate the situation</a:t>
            </a:r>
            <a:endParaRPr lang="en-US" sz="2400" cap="none" spc="0" dirty="0">
              <a:ln w="10541" cmpd="sng">
                <a:solidFill>
                  <a:schemeClr val="accent1">
                    <a:shade val="88000"/>
                    <a:satMod val="110000"/>
                  </a:schemeClr>
                </a:solidFill>
                <a:prstDash val="solid"/>
              </a:ln>
              <a:solidFill>
                <a:srgbClr val="009D86"/>
              </a:solidFill>
              <a:effectLst/>
            </a:endParaRPr>
          </a:p>
        </p:txBody>
      </p:sp>
      <p:sp>
        <p:nvSpPr>
          <p:cNvPr id="10" name="Rectangle 9"/>
          <p:cNvSpPr/>
          <p:nvPr/>
        </p:nvSpPr>
        <p:spPr>
          <a:xfrm rot="210367">
            <a:off x="5187403" y="5339983"/>
            <a:ext cx="3471976" cy="461665"/>
          </a:xfrm>
          <a:prstGeom prst="rect">
            <a:avLst/>
          </a:prstGeom>
          <a:noFill/>
        </p:spPr>
        <p:txBody>
          <a:bodyPr wrap="none" lIns="91440" tIns="45720" rIns="91440" bIns="45720">
            <a:spAutoFit/>
          </a:bodyPr>
          <a:lstStyle/>
          <a:p>
            <a:pPr algn="ctr"/>
            <a:r>
              <a:rPr lang="en-US" sz="2400" cap="none" spc="0" dirty="0" smtClean="0">
                <a:ln w="10541" cmpd="sng">
                  <a:solidFill>
                    <a:schemeClr val="accent1">
                      <a:shade val="88000"/>
                      <a:satMod val="110000"/>
                    </a:schemeClr>
                  </a:solidFill>
                  <a:prstDash val="solid"/>
                </a:ln>
                <a:solidFill>
                  <a:schemeClr val="accent1"/>
                </a:solidFill>
                <a:effectLst/>
              </a:rPr>
              <a:t>Don’t treat me differently</a:t>
            </a:r>
            <a:endParaRPr lang="en-US" sz="2400" cap="none" spc="0" dirty="0">
              <a:ln w="10541" cmpd="sng">
                <a:solidFill>
                  <a:schemeClr val="accent1">
                    <a:shade val="88000"/>
                    <a:satMod val="110000"/>
                  </a:schemeClr>
                </a:solidFill>
                <a:prstDash val="solid"/>
              </a:ln>
              <a:solidFill>
                <a:schemeClr val="accent1"/>
              </a:solidFill>
              <a:effectLst/>
            </a:endParaRPr>
          </a:p>
        </p:txBody>
      </p:sp>
      <p:sp>
        <p:nvSpPr>
          <p:cNvPr id="11" name="Rectangle 10"/>
          <p:cNvSpPr/>
          <p:nvPr/>
        </p:nvSpPr>
        <p:spPr>
          <a:xfrm rot="21319430">
            <a:off x="5203831" y="3979364"/>
            <a:ext cx="3951867" cy="830997"/>
          </a:xfrm>
          <a:prstGeom prst="rect">
            <a:avLst/>
          </a:prstGeom>
          <a:noFill/>
        </p:spPr>
        <p:txBody>
          <a:bodyPr wrap="square" lIns="91440" tIns="45720" rIns="91440" bIns="45720">
            <a:spAutoFit/>
          </a:bodyPr>
          <a:lstStyle/>
          <a:p>
            <a:pPr algn="ctr"/>
            <a:r>
              <a:rPr lang="en-US" sz="2400" cap="none" spc="0" dirty="0" smtClean="0">
                <a:ln w="10541" cmpd="sng">
                  <a:solidFill>
                    <a:schemeClr val="accent1">
                      <a:shade val="88000"/>
                      <a:satMod val="110000"/>
                    </a:schemeClr>
                  </a:solidFill>
                  <a:prstDash val="solid"/>
                </a:ln>
                <a:solidFill>
                  <a:srgbClr val="009D86"/>
                </a:solidFill>
                <a:effectLst/>
              </a:rPr>
              <a:t>Knowing there is a process you follow to help me</a:t>
            </a:r>
            <a:endParaRPr lang="en-US" sz="2400" cap="none" spc="0" dirty="0">
              <a:ln w="10541" cmpd="sng">
                <a:solidFill>
                  <a:schemeClr val="accent1">
                    <a:shade val="88000"/>
                    <a:satMod val="110000"/>
                  </a:schemeClr>
                </a:solidFill>
                <a:prstDash val="solid"/>
              </a:ln>
              <a:solidFill>
                <a:srgbClr val="009D86"/>
              </a:solidFill>
              <a:effectLst/>
            </a:endParaRPr>
          </a:p>
        </p:txBody>
      </p:sp>
      <p:sp>
        <p:nvSpPr>
          <p:cNvPr id="12" name="Rectangle 11"/>
          <p:cNvSpPr/>
          <p:nvPr/>
        </p:nvSpPr>
        <p:spPr>
          <a:xfrm rot="20980555">
            <a:off x="506005" y="2133810"/>
            <a:ext cx="4015010" cy="461665"/>
          </a:xfrm>
          <a:prstGeom prst="rect">
            <a:avLst/>
          </a:prstGeom>
          <a:noFill/>
        </p:spPr>
        <p:txBody>
          <a:bodyPr wrap="none" lIns="91440" tIns="45720" rIns="91440" bIns="45720">
            <a:spAutoFit/>
          </a:bodyPr>
          <a:lstStyle/>
          <a:p>
            <a:pPr algn="ctr"/>
            <a:r>
              <a:rPr lang="en-US" sz="2400" cap="none" spc="0" dirty="0" smtClean="0">
                <a:ln w="10541" cmpd="sng">
                  <a:solidFill>
                    <a:schemeClr val="accent1">
                      <a:shade val="88000"/>
                      <a:satMod val="110000"/>
                    </a:schemeClr>
                  </a:solidFill>
                  <a:prstDash val="solid"/>
                </a:ln>
                <a:solidFill>
                  <a:srgbClr val="009D86"/>
                </a:solidFill>
                <a:effectLst/>
              </a:rPr>
              <a:t>Understanding about capacity</a:t>
            </a:r>
            <a:endParaRPr lang="en-US" sz="2400" cap="none" spc="0" dirty="0">
              <a:ln w="10541" cmpd="sng">
                <a:solidFill>
                  <a:schemeClr val="accent1">
                    <a:shade val="88000"/>
                    <a:satMod val="110000"/>
                  </a:schemeClr>
                </a:solidFill>
                <a:prstDash val="solid"/>
              </a:ln>
              <a:solidFill>
                <a:srgbClr val="009D86"/>
              </a:solidFill>
              <a:effectLst/>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Sw0NN5UpKPW3qXBxB8VKBpRrOlpXaChDrGq7gpkeD2QhaZ4p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966587"/>
            <a:ext cx="9144001" cy="4246322"/>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4"/>
          </p:nvPr>
        </p:nvSpPr>
        <p:spPr>
          <a:xfrm>
            <a:off x="506005" y="662832"/>
            <a:ext cx="8145639" cy="762000"/>
          </a:xfrm>
        </p:spPr>
        <p:txBody>
          <a:bodyPr>
            <a:noAutofit/>
          </a:bodyPr>
          <a:lstStyle/>
          <a:p>
            <a:pPr algn="ctr"/>
            <a:r>
              <a:rPr lang="en-GB" sz="3200" dirty="0" smtClean="0"/>
              <a:t>Delays – how should this be managed?</a:t>
            </a:r>
            <a:endParaRPr lang="en-GB" sz="3200" dirty="0"/>
          </a:p>
        </p:txBody>
      </p:sp>
      <p:sp>
        <p:nvSpPr>
          <p:cNvPr id="3" name="Content Placeholder 2"/>
          <p:cNvSpPr>
            <a:spLocks noGrp="1"/>
          </p:cNvSpPr>
          <p:nvPr>
            <p:ph sz="quarter" idx="16"/>
          </p:nvPr>
        </p:nvSpPr>
        <p:spPr>
          <a:xfrm>
            <a:off x="2617939" y="1966587"/>
            <a:ext cx="3419605" cy="3861347"/>
          </a:xfrm>
        </p:spPr>
        <p:txBody>
          <a:bodyPr/>
          <a:lstStyle/>
          <a:p>
            <a:pPr marL="0" indent="0" algn="ctr">
              <a:buNone/>
            </a:pPr>
            <a:endParaRPr lang="en-GB" dirty="0" smtClean="0"/>
          </a:p>
          <a:p>
            <a:pPr algn="ctr"/>
            <a:r>
              <a:rPr lang="en-GB" dirty="0" smtClean="0"/>
              <a:t>Honesty – what is really going on?</a:t>
            </a:r>
          </a:p>
          <a:p>
            <a:pPr algn="ctr"/>
            <a:r>
              <a:rPr lang="en-GB" dirty="0" smtClean="0"/>
              <a:t>Keep talking to us…</a:t>
            </a:r>
          </a:p>
          <a:p>
            <a:pPr algn="ctr"/>
            <a:r>
              <a:rPr lang="en-GB" dirty="0" smtClean="0"/>
              <a:t>Equality of service</a:t>
            </a:r>
          </a:p>
          <a:p>
            <a:pPr algn="ctr"/>
            <a:r>
              <a:rPr lang="en-GB" dirty="0" smtClean="0"/>
              <a:t>Be able to deal with an escalating crisis</a:t>
            </a:r>
          </a:p>
          <a:p>
            <a:pPr algn="ctr"/>
            <a:r>
              <a:rPr lang="en-GB" dirty="0" smtClean="0"/>
              <a:t>Understanding we have no-one else to call</a:t>
            </a:r>
          </a:p>
          <a:p>
            <a:pPr algn="ctr"/>
            <a:r>
              <a:rPr lang="en-GB" dirty="0" smtClean="0"/>
              <a:t>Community responders / street triage</a:t>
            </a:r>
          </a:p>
          <a:p>
            <a:pPr algn="ctr"/>
            <a:endParaRPr lang="en-GB" dirty="0"/>
          </a:p>
        </p:txBody>
      </p:sp>
    </p:spTree>
    <p:extLst>
      <p:ext uri="{BB962C8B-B14F-4D97-AF65-F5344CB8AC3E}">
        <p14:creationId xmlns:p14="http://schemas.microsoft.com/office/powerpoint/2010/main" val="42514324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1"/>
          <p:cNvSpPr>
            <a:spLocks noGrp="1"/>
          </p:cNvSpPr>
          <p:nvPr>
            <p:ph sz="quarter" idx="14"/>
          </p:nvPr>
        </p:nvSpPr>
        <p:spPr>
          <a:xfrm>
            <a:off x="506005" y="597067"/>
            <a:ext cx="8145639" cy="762000"/>
          </a:xfrm>
        </p:spPr>
        <p:txBody>
          <a:bodyPr>
            <a:normAutofit fontScale="85000" lnSpcReduction="10000"/>
          </a:bodyPr>
          <a:lstStyle/>
          <a:p>
            <a:pPr algn="ctr"/>
            <a:r>
              <a:rPr lang="en-US" dirty="0" smtClean="0"/>
              <a:t>What would make me say thank you?</a:t>
            </a:r>
          </a:p>
          <a:p>
            <a:pPr algn="ctr"/>
            <a:endParaRPr lang="en-US" dirty="0"/>
          </a:p>
        </p:txBody>
      </p:sp>
      <p:sp>
        <p:nvSpPr>
          <p:cNvPr id="19" name="Rectangle 18"/>
          <p:cNvSpPr/>
          <p:nvPr/>
        </p:nvSpPr>
        <p:spPr>
          <a:xfrm>
            <a:off x="4079644" y="3432132"/>
            <a:ext cx="4572000" cy="369332"/>
          </a:xfrm>
          <a:prstGeom prst="rect">
            <a:avLst/>
          </a:prstGeom>
        </p:spPr>
        <p:txBody>
          <a:bodyPr>
            <a:spAutoFit/>
          </a:bodyPr>
          <a:lstStyle/>
          <a:p>
            <a:pPr fontAlgn="auto">
              <a:spcAft>
                <a:spcPts val="0"/>
              </a:spcAft>
              <a:buFont typeface="Arial"/>
              <a:buChar char="•"/>
              <a:defRPr/>
            </a:pPr>
            <a:endParaRPr lang="en-US" dirty="0"/>
          </a:p>
        </p:txBody>
      </p:sp>
      <p:sp>
        <p:nvSpPr>
          <p:cNvPr id="2" name="Rounded Rectangular Callout 1"/>
          <p:cNvSpPr/>
          <p:nvPr/>
        </p:nvSpPr>
        <p:spPr>
          <a:xfrm>
            <a:off x="688932" y="2148865"/>
            <a:ext cx="2141950" cy="1295793"/>
          </a:xfrm>
          <a:prstGeom prst="wedgeRoundRectCallout">
            <a:avLst>
              <a:gd name="adj1" fmla="val 51829"/>
              <a:gd name="adj2" fmla="val 77000"/>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accent4">
                    <a:lumMod val="75000"/>
                  </a:schemeClr>
                </a:solidFill>
                <a:latin typeface="DIN regular"/>
                <a:cs typeface="DIN regular"/>
              </a:rPr>
              <a:t>Treating me like a human being, not a fruit and nut case</a:t>
            </a:r>
            <a:endParaRPr lang="en-GB" dirty="0">
              <a:solidFill>
                <a:schemeClr val="accent4">
                  <a:lumMod val="75000"/>
                </a:schemeClr>
              </a:solidFill>
              <a:latin typeface="DIN regular"/>
              <a:cs typeface="DIN regular"/>
            </a:endParaRPr>
          </a:p>
        </p:txBody>
      </p:sp>
      <p:sp>
        <p:nvSpPr>
          <p:cNvPr id="3" name="Rounded Rectangular Callout 2"/>
          <p:cNvSpPr/>
          <p:nvPr/>
        </p:nvSpPr>
        <p:spPr>
          <a:xfrm>
            <a:off x="3449711" y="2136338"/>
            <a:ext cx="2019112" cy="1284103"/>
          </a:xfrm>
          <a:prstGeom prst="wedgeRoundRectCallout">
            <a:avLst>
              <a:gd name="adj1" fmla="val -35101"/>
              <a:gd name="adj2" fmla="val 91764"/>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accent4">
                    <a:lumMod val="75000"/>
                  </a:schemeClr>
                </a:solidFill>
                <a:latin typeface="DIN regular"/>
                <a:cs typeface="DIN regular"/>
              </a:rPr>
              <a:t>If the call handler asked for my crisis plan</a:t>
            </a:r>
            <a:endParaRPr lang="en-GB" dirty="0">
              <a:solidFill>
                <a:schemeClr val="accent4">
                  <a:lumMod val="75000"/>
                </a:schemeClr>
              </a:solidFill>
              <a:latin typeface="DIN regular"/>
              <a:cs typeface="DIN regular"/>
            </a:endParaRPr>
          </a:p>
        </p:txBody>
      </p:sp>
      <p:sp>
        <p:nvSpPr>
          <p:cNvPr id="4" name="Rounded Rectangular Callout 3"/>
          <p:cNvSpPr/>
          <p:nvPr/>
        </p:nvSpPr>
        <p:spPr>
          <a:xfrm>
            <a:off x="5971072" y="2552086"/>
            <a:ext cx="2104373" cy="1064712"/>
          </a:xfrm>
          <a:prstGeom prst="wedgeRoundRectCallout">
            <a:avLst>
              <a:gd name="adj1" fmla="val -59931"/>
              <a:gd name="adj2" fmla="val 83676"/>
              <a:gd name="adj3" fmla="val 16667"/>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accent4">
                    <a:lumMod val="75000"/>
                  </a:schemeClr>
                </a:solidFill>
                <a:latin typeface="DIN regular"/>
                <a:cs typeface="DIN regular"/>
              </a:rPr>
              <a:t>Being treated with dignity and respect</a:t>
            </a:r>
            <a:endParaRPr lang="en-GB" dirty="0">
              <a:solidFill>
                <a:schemeClr val="accent4">
                  <a:lumMod val="75000"/>
                </a:schemeClr>
              </a:solidFill>
              <a:latin typeface="DIN regular"/>
              <a:cs typeface="DIN regular"/>
            </a:endParaRPr>
          </a:p>
        </p:txBody>
      </p:sp>
      <p:sp>
        <p:nvSpPr>
          <p:cNvPr id="6" name="Rounded Rectangular Callout 5"/>
          <p:cNvSpPr/>
          <p:nvPr/>
        </p:nvSpPr>
        <p:spPr>
          <a:xfrm>
            <a:off x="1052186" y="4534422"/>
            <a:ext cx="1778696" cy="989556"/>
          </a:xfrm>
          <a:prstGeom prst="wedgeRoundRectCallout">
            <a:avLst>
              <a:gd name="adj1" fmla="val 50294"/>
              <a:gd name="adj2" fmla="val -84335"/>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accent4">
                    <a:lumMod val="75000"/>
                  </a:schemeClr>
                </a:solidFill>
                <a:latin typeface="DIN regular"/>
                <a:cs typeface="DIN regular"/>
              </a:rPr>
              <a:t>Treating carers as experts</a:t>
            </a:r>
            <a:endParaRPr lang="en-GB" dirty="0">
              <a:solidFill>
                <a:schemeClr val="accent4">
                  <a:lumMod val="75000"/>
                </a:schemeClr>
              </a:solidFill>
              <a:latin typeface="DIN regular"/>
              <a:cs typeface="DIN regular"/>
            </a:endParaRPr>
          </a:p>
        </p:txBody>
      </p:sp>
      <p:sp>
        <p:nvSpPr>
          <p:cNvPr id="9" name="Rounded Rectangular Callout 8"/>
          <p:cNvSpPr/>
          <p:nvPr/>
        </p:nvSpPr>
        <p:spPr>
          <a:xfrm>
            <a:off x="3319397" y="4718138"/>
            <a:ext cx="2455102" cy="1364864"/>
          </a:xfrm>
          <a:prstGeom prst="wedgeRoundRectCallout">
            <a:avLst>
              <a:gd name="adj1" fmla="val -38439"/>
              <a:gd name="adj2" fmla="val -99525"/>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accent4">
                    <a:lumMod val="75000"/>
                  </a:schemeClr>
                </a:solidFill>
                <a:latin typeface="DIN regular"/>
                <a:cs typeface="DIN regular"/>
              </a:rPr>
              <a:t>If you were comfortable and relaxed about my mental health</a:t>
            </a:r>
            <a:endParaRPr lang="en-GB" dirty="0">
              <a:solidFill>
                <a:schemeClr val="accent4">
                  <a:lumMod val="75000"/>
                </a:schemeClr>
              </a:solidFill>
              <a:latin typeface="DIN regular"/>
              <a:cs typeface="DIN regular"/>
            </a:endParaRPr>
          </a:p>
        </p:txBody>
      </p:sp>
      <p:sp>
        <p:nvSpPr>
          <p:cNvPr id="10" name="Rounded Rectangular Callout 9"/>
          <p:cNvSpPr/>
          <p:nvPr/>
        </p:nvSpPr>
        <p:spPr>
          <a:xfrm>
            <a:off x="6133911" y="4718138"/>
            <a:ext cx="1778696" cy="989556"/>
          </a:xfrm>
          <a:prstGeom prst="wedgeRoundRectCallout">
            <a:avLst>
              <a:gd name="adj1" fmla="val -74354"/>
              <a:gd name="adj2" fmla="val -102057"/>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accent4">
                    <a:lumMod val="75000"/>
                  </a:schemeClr>
                </a:solidFill>
                <a:latin typeface="DIN regular"/>
                <a:cs typeface="DIN regular"/>
              </a:rPr>
              <a:t>Keep doing what you do</a:t>
            </a:r>
            <a:endParaRPr lang="en-GB" dirty="0">
              <a:solidFill>
                <a:schemeClr val="accent4">
                  <a:lumMod val="75000"/>
                </a:schemeClr>
              </a:solidFill>
              <a:latin typeface="DIN regular"/>
              <a:cs typeface="DIN regular"/>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6"/>
          </p:nvPr>
        </p:nvSpPr>
        <p:spPr>
          <a:xfrm>
            <a:off x="506413" y="2243881"/>
            <a:ext cx="4466420" cy="3768725"/>
          </a:xfrm>
        </p:spPr>
        <p:txBody>
          <a:bodyPr/>
          <a:lstStyle/>
          <a:p>
            <a:r>
              <a:rPr lang="en-GB" dirty="0" smtClean="0"/>
              <a:t>Take me seriously</a:t>
            </a:r>
          </a:p>
          <a:p>
            <a:r>
              <a:rPr lang="en-GB" dirty="0" smtClean="0"/>
              <a:t>Don’t use fancy words</a:t>
            </a:r>
          </a:p>
          <a:p>
            <a:r>
              <a:rPr lang="en-GB" dirty="0" smtClean="0"/>
              <a:t>Don’t be afraid of me</a:t>
            </a:r>
          </a:p>
          <a:p>
            <a:r>
              <a:rPr lang="en-GB" dirty="0"/>
              <a:t>Remember… we all forget things</a:t>
            </a:r>
          </a:p>
          <a:p>
            <a:r>
              <a:rPr lang="en-GB" dirty="0" smtClean="0"/>
              <a:t>Don’t make assumptions</a:t>
            </a:r>
          </a:p>
          <a:p>
            <a:r>
              <a:rPr lang="en-GB" dirty="0" smtClean="0"/>
              <a:t>Stay with me, don’t leave me alone</a:t>
            </a:r>
          </a:p>
          <a:p>
            <a:r>
              <a:rPr lang="en-GB" dirty="0" smtClean="0"/>
              <a:t>Have </a:t>
            </a:r>
            <a:r>
              <a:rPr lang="en-GB" dirty="0"/>
              <a:t>M</a:t>
            </a:r>
            <a:r>
              <a:rPr lang="en-GB" dirty="0" smtClean="0"/>
              <a:t>ental </a:t>
            </a:r>
            <a:r>
              <a:rPr lang="en-GB" dirty="0"/>
              <a:t>H</a:t>
            </a:r>
            <a:r>
              <a:rPr lang="en-GB" dirty="0" smtClean="0"/>
              <a:t>ealth </a:t>
            </a:r>
            <a:r>
              <a:rPr lang="en-GB" dirty="0"/>
              <a:t>n</a:t>
            </a:r>
            <a:r>
              <a:rPr lang="en-GB" dirty="0" smtClean="0"/>
              <a:t>urses to respond to calls</a:t>
            </a:r>
          </a:p>
          <a:p>
            <a:r>
              <a:rPr lang="en-GB" dirty="0" smtClean="0"/>
              <a:t>Listen to us and learn more</a:t>
            </a:r>
          </a:p>
          <a:p>
            <a:endParaRPr lang="en-GB" dirty="0"/>
          </a:p>
        </p:txBody>
      </p:sp>
      <p:sp>
        <p:nvSpPr>
          <p:cNvPr id="13" name="Rectangle 12"/>
          <p:cNvSpPr/>
          <p:nvPr/>
        </p:nvSpPr>
        <p:spPr>
          <a:xfrm>
            <a:off x="506413" y="597159"/>
            <a:ext cx="7685609" cy="769441"/>
          </a:xfrm>
          <a:prstGeom prst="rect">
            <a:avLst/>
          </a:prstGeom>
        </p:spPr>
        <p:txBody>
          <a:bodyPr wrap="square">
            <a:spAutoFit/>
          </a:bodyPr>
          <a:lstStyle/>
          <a:p>
            <a:pPr algn="ctr"/>
            <a:r>
              <a:rPr lang="en-GB" sz="4400" dirty="0">
                <a:solidFill>
                  <a:schemeClr val="tx1">
                    <a:lumMod val="75000"/>
                    <a:lumOff val="25000"/>
                  </a:schemeClr>
                </a:solidFill>
                <a:latin typeface="DIN-Regular"/>
              </a:rPr>
              <a:t>What advice would</a:t>
            </a:r>
            <a:r>
              <a:rPr lang="en-GB" sz="4400" dirty="0" smtClean="0">
                <a:solidFill>
                  <a:schemeClr val="tx1">
                    <a:lumMod val="75000"/>
                    <a:lumOff val="25000"/>
                  </a:schemeClr>
                </a:solidFill>
                <a:latin typeface="DIN-Regular"/>
              </a:rPr>
              <a:t> I </a:t>
            </a:r>
            <a:r>
              <a:rPr lang="en-GB" sz="4400" dirty="0">
                <a:solidFill>
                  <a:schemeClr val="tx1">
                    <a:lumMod val="75000"/>
                    <a:lumOff val="25000"/>
                  </a:schemeClr>
                </a:solidFill>
                <a:latin typeface="DIN-Regular"/>
              </a:rPr>
              <a:t>give?</a:t>
            </a:r>
          </a:p>
        </p:txBody>
      </p:sp>
      <p:pic>
        <p:nvPicPr>
          <p:cNvPr id="5" name="Content Placeholder 4"/>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223661" y="1993207"/>
            <a:ext cx="2968361" cy="3844034"/>
          </a:xfrm>
        </p:spPr>
      </p:pic>
    </p:spTree>
    <p:extLst>
      <p:ext uri="{BB962C8B-B14F-4D97-AF65-F5344CB8AC3E}">
        <p14:creationId xmlns:p14="http://schemas.microsoft.com/office/powerpoint/2010/main" val="284186042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506417" y="610692"/>
            <a:ext cx="8145639" cy="762000"/>
          </a:xfrm>
        </p:spPr>
        <p:txBody>
          <a:bodyPr/>
          <a:lstStyle/>
          <a:p>
            <a:endParaRPr lang="en-US" smtClean="0"/>
          </a:p>
          <a:p>
            <a:endParaRPr lang="en-US" dirty="0"/>
          </a:p>
        </p:txBody>
      </p:sp>
      <p:sp>
        <p:nvSpPr>
          <p:cNvPr id="4" name="Content Placeholder 3"/>
          <p:cNvSpPr>
            <a:spLocks noGrp="1"/>
          </p:cNvSpPr>
          <p:nvPr>
            <p:ph sz="quarter" idx="16"/>
          </p:nvPr>
        </p:nvSpPr>
        <p:spPr>
          <a:xfrm>
            <a:off x="506417" y="2008134"/>
            <a:ext cx="8145463" cy="3215220"/>
          </a:xfrm>
        </p:spPr>
        <p:txBody>
          <a:bodyPr/>
          <a:lstStyle/>
          <a:p>
            <a:pPr marL="0" indent="0">
              <a:buNone/>
            </a:pPr>
            <a:r>
              <a:rPr lang="en-US" sz="2400" dirty="0" smtClean="0"/>
              <a:t>Why do people ring 999?</a:t>
            </a:r>
          </a:p>
          <a:p>
            <a:r>
              <a:rPr lang="en-US" sz="2400" dirty="0" smtClean="0"/>
              <a:t>They know they are guaranteed a response</a:t>
            </a:r>
          </a:p>
          <a:p>
            <a:r>
              <a:rPr lang="en-US" sz="2400" dirty="0"/>
              <a:t>Lack of specialist MH services to get advice from / refer in to in an </a:t>
            </a:r>
            <a:r>
              <a:rPr lang="en-US" sz="2400" dirty="0" smtClean="0"/>
              <a:t>emergency</a:t>
            </a:r>
          </a:p>
          <a:p>
            <a:pPr marL="0" indent="0">
              <a:buNone/>
            </a:pPr>
            <a:r>
              <a:rPr lang="en-US" sz="2400" dirty="0" smtClean="0"/>
              <a:t>Problems with this</a:t>
            </a:r>
          </a:p>
          <a:p>
            <a:r>
              <a:rPr lang="en-US" sz="2400" dirty="0" smtClean="0"/>
              <a:t>By the time the patient has seen the emergency department, the crisis is normally over</a:t>
            </a:r>
          </a:p>
          <a:p>
            <a:r>
              <a:rPr lang="en-US" sz="2400" dirty="0"/>
              <a:t>MH patients need time on the phone – have </a:t>
            </a:r>
            <a:r>
              <a:rPr lang="en-US" sz="2400" dirty="0" smtClean="0"/>
              <a:t>specialist call </a:t>
            </a:r>
            <a:r>
              <a:rPr lang="en-US" sz="2400" dirty="0"/>
              <a:t>handlers available who are able to do that</a:t>
            </a:r>
          </a:p>
          <a:p>
            <a:endParaRPr lang="en-US" sz="2400" dirty="0" smtClean="0"/>
          </a:p>
          <a:p>
            <a:endParaRPr lang="en-US" sz="2400" dirty="0"/>
          </a:p>
          <a:p>
            <a:endParaRPr lang="en-US" sz="2400" dirty="0"/>
          </a:p>
          <a:p>
            <a:endParaRPr lang="en-US" sz="2400" dirty="0"/>
          </a:p>
        </p:txBody>
      </p:sp>
      <p:sp>
        <p:nvSpPr>
          <p:cNvPr id="2" name="Title 1"/>
          <p:cNvSpPr>
            <a:spLocks noGrp="1"/>
          </p:cNvSpPr>
          <p:nvPr>
            <p:ph type="title" idx="4294967295"/>
          </p:nvPr>
        </p:nvSpPr>
        <p:spPr>
          <a:xfrm>
            <a:off x="506417" y="626353"/>
            <a:ext cx="7218362" cy="738984"/>
          </a:xfrm>
          <a:prstGeom prst="rect">
            <a:avLst/>
          </a:prstGeom>
        </p:spPr>
        <p:txBody>
          <a:bodyPr>
            <a:noAutofit/>
          </a:bodyPr>
          <a:lstStyle/>
          <a:p>
            <a:pPr algn="l"/>
            <a:r>
              <a:rPr lang="en-US" dirty="0" smtClean="0">
                <a:solidFill>
                  <a:schemeClr val="tx1">
                    <a:lumMod val="75000"/>
                    <a:lumOff val="25000"/>
                  </a:schemeClr>
                </a:solidFill>
                <a:latin typeface="DIN-Regular"/>
                <a:cs typeface="DIN-Regular"/>
              </a:rPr>
              <a:t>Staff views</a:t>
            </a:r>
            <a:endParaRPr lang="en-US" dirty="0">
              <a:solidFill>
                <a:schemeClr val="tx1">
                  <a:lumMod val="75000"/>
                  <a:lumOff val="25000"/>
                </a:schemeClr>
              </a:solidFill>
              <a:latin typeface="DIN-Regular"/>
              <a:cs typeface="DIN-Regular"/>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291" r="53791" b="68282"/>
          <a:stretch/>
        </p:blipFill>
        <p:spPr>
          <a:xfrm>
            <a:off x="6359793" y="183692"/>
            <a:ext cx="2292263" cy="150585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6005" y="597067"/>
            <a:ext cx="8145639" cy="762000"/>
          </a:xfrm>
        </p:spPr>
        <p:txBody>
          <a:bodyPr/>
          <a:lstStyle/>
          <a:p>
            <a:r>
              <a:rPr lang="en-GB" dirty="0" smtClean="0"/>
              <a:t>Staff views</a:t>
            </a:r>
            <a:endParaRPr lang="en-GB" dirty="0"/>
          </a:p>
        </p:txBody>
      </p:sp>
      <p:sp>
        <p:nvSpPr>
          <p:cNvPr id="3" name="Content Placeholder 2"/>
          <p:cNvSpPr>
            <a:spLocks noGrp="1"/>
          </p:cNvSpPr>
          <p:nvPr>
            <p:ph sz="quarter" idx="16"/>
          </p:nvPr>
        </p:nvSpPr>
        <p:spPr/>
        <p:txBody>
          <a:bodyPr/>
          <a:lstStyle/>
          <a:p>
            <a:pPr marL="0" indent="0">
              <a:buNone/>
            </a:pPr>
            <a:r>
              <a:rPr lang="en-US" dirty="0" smtClean="0"/>
              <a:t>What else </a:t>
            </a:r>
            <a:r>
              <a:rPr lang="en-US" dirty="0"/>
              <a:t>can we do?</a:t>
            </a:r>
          </a:p>
          <a:p>
            <a:r>
              <a:rPr lang="en-US" dirty="0"/>
              <a:t>Learning from the Police on their ABC 136 assessments</a:t>
            </a:r>
          </a:p>
          <a:p>
            <a:r>
              <a:rPr lang="en-US" dirty="0" smtClean="0"/>
              <a:t>Develop Patient </a:t>
            </a:r>
            <a:r>
              <a:rPr lang="en-US" dirty="0"/>
              <a:t>specific </a:t>
            </a:r>
            <a:r>
              <a:rPr lang="en-US" dirty="0" smtClean="0"/>
              <a:t>protocols</a:t>
            </a:r>
          </a:p>
          <a:p>
            <a:r>
              <a:rPr lang="en-US" dirty="0" smtClean="0"/>
              <a:t>Simplify our Safeguarding processes</a:t>
            </a:r>
          </a:p>
          <a:p>
            <a:r>
              <a:rPr lang="en-US" dirty="0" smtClean="0"/>
              <a:t>Better and more training on Mental health and related issues (capacity, welfare, safeguarding…)</a:t>
            </a:r>
          </a:p>
          <a:p>
            <a:endParaRPr lang="en-GB"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291" r="53791" b="68282"/>
          <a:stretch/>
        </p:blipFill>
        <p:spPr>
          <a:xfrm>
            <a:off x="6359617" y="183692"/>
            <a:ext cx="2292263" cy="1505856"/>
          </a:xfrm>
          <a:prstGeom prst="rect">
            <a:avLst/>
          </a:prstGeom>
        </p:spPr>
      </p:pic>
      <p:sp>
        <p:nvSpPr>
          <p:cNvPr id="6" name="Rectangle 5"/>
          <p:cNvSpPr/>
          <p:nvPr/>
        </p:nvSpPr>
        <p:spPr>
          <a:xfrm>
            <a:off x="506417" y="4731365"/>
            <a:ext cx="7924011" cy="923330"/>
          </a:xfrm>
          <a:prstGeom prst="rect">
            <a:avLst/>
          </a:prstGeom>
          <a:ln w="38100" cap="flat" cmpd="sng" algn="ctr">
            <a:solidFill>
              <a:schemeClr val="accent3"/>
            </a:solidFill>
            <a:prstDash val="solid"/>
            <a:round/>
            <a:headEnd type="none" w="med" len="med"/>
            <a:tailEnd type="none" w="med" len="med"/>
          </a:ln>
        </p:spPr>
        <p:txBody>
          <a:bodyPr wrap="square">
            <a:spAutoFit/>
          </a:bodyPr>
          <a:lstStyle/>
          <a:p>
            <a:r>
              <a:rPr lang="en-GB" b="1" dirty="0" smtClean="0"/>
              <a:t>GOLD STANDARD </a:t>
            </a:r>
            <a:r>
              <a:rPr lang="en-GB" dirty="0" smtClean="0"/>
              <a:t>- patient </a:t>
            </a:r>
            <a:r>
              <a:rPr lang="en-GB" dirty="0"/>
              <a:t>calls 999, gets a mental health nurse and specialist </a:t>
            </a:r>
            <a:r>
              <a:rPr lang="en-GB" dirty="0" smtClean="0"/>
              <a:t>vehicle and </a:t>
            </a:r>
            <a:r>
              <a:rPr lang="en-GB" dirty="0"/>
              <a:t>are taken to a suite, 4 days later they are followed up on, the crews are</a:t>
            </a:r>
          </a:p>
          <a:p>
            <a:r>
              <a:rPr lang="en-GB" dirty="0"/>
              <a:t>updated and a plan is then put in </a:t>
            </a:r>
            <a:r>
              <a:rPr lang="en-GB" dirty="0" smtClean="0"/>
              <a:t>place.</a:t>
            </a:r>
            <a:endParaRPr lang="en-GB" dirty="0"/>
          </a:p>
        </p:txBody>
      </p:sp>
      <p:sp>
        <p:nvSpPr>
          <p:cNvPr id="7" name="6-Point Star 6"/>
          <p:cNvSpPr/>
          <p:nvPr/>
        </p:nvSpPr>
        <p:spPr>
          <a:xfrm>
            <a:off x="7505748" y="4393504"/>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6-Point Star 8"/>
          <p:cNvSpPr/>
          <p:nvPr/>
        </p:nvSpPr>
        <p:spPr>
          <a:xfrm>
            <a:off x="7722756" y="4289120"/>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6-Point Star 9"/>
          <p:cNvSpPr/>
          <p:nvPr/>
        </p:nvSpPr>
        <p:spPr>
          <a:xfrm>
            <a:off x="7951356" y="4164904"/>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6-Point Star 10"/>
          <p:cNvSpPr/>
          <p:nvPr/>
        </p:nvSpPr>
        <p:spPr>
          <a:xfrm>
            <a:off x="8198065" y="4164904"/>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6-Point Star 11"/>
          <p:cNvSpPr/>
          <p:nvPr/>
        </p:nvSpPr>
        <p:spPr>
          <a:xfrm>
            <a:off x="8454375" y="4279204"/>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6-Point Star 12"/>
          <p:cNvSpPr/>
          <p:nvPr/>
        </p:nvSpPr>
        <p:spPr>
          <a:xfrm>
            <a:off x="8593727" y="4478576"/>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6-Point Star 13"/>
          <p:cNvSpPr/>
          <p:nvPr/>
        </p:nvSpPr>
        <p:spPr>
          <a:xfrm>
            <a:off x="8593727" y="4703257"/>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6-Point Star 14"/>
          <p:cNvSpPr/>
          <p:nvPr/>
        </p:nvSpPr>
        <p:spPr>
          <a:xfrm>
            <a:off x="8479427" y="4916721"/>
            <a:ext cx="228600" cy="228600"/>
          </a:xfrm>
          <a:prstGeom prst="star6">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52960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I_V2">
  <a:themeElements>
    <a:clrScheme name="PPI Theme colours">
      <a:dk1>
        <a:sysClr val="windowText" lastClr="000000"/>
      </a:dk1>
      <a:lt1>
        <a:srgbClr val="141313"/>
      </a:lt1>
      <a:dk2>
        <a:srgbClr val="FFFFFE"/>
      </a:dk2>
      <a:lt2>
        <a:srgbClr val="FFFFFE"/>
      </a:lt2>
      <a:accent1>
        <a:srgbClr val="009D86"/>
      </a:accent1>
      <a:accent2>
        <a:srgbClr val="C9275E"/>
      </a:accent2>
      <a:accent3>
        <a:srgbClr val="F2B020"/>
      </a:accent3>
      <a:accent4>
        <a:srgbClr val="756E66"/>
      </a:accent4>
      <a:accent5>
        <a:srgbClr val="6C1869"/>
      </a:accent5>
      <a:accent6>
        <a:srgbClr val="006E9D"/>
      </a:accent6>
      <a:hlink>
        <a:srgbClr val="006E9D"/>
      </a:hlink>
      <a:folHlink>
        <a:srgbClr val="C927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PPI_V2.potx</Template>
  <TotalTime>1824</TotalTime>
  <Words>1692</Words>
  <Application>Microsoft Macintosh PowerPoint</Application>
  <PresentationFormat>On-screen Show (4:3)</PresentationFormat>
  <Paragraphs>133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PPI_V2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Staff views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Jessie Cunnett</dc:creator>
  <cp:lastModifiedBy>Polly Healy</cp:lastModifiedBy>
  <cp:revision>69</cp:revision>
  <cp:lastPrinted>2015-01-19T10:51:52Z</cp:lastPrinted>
  <dcterms:created xsi:type="dcterms:W3CDTF">2015-11-17T11:30:47Z</dcterms:created>
  <dcterms:modified xsi:type="dcterms:W3CDTF">2016-03-09T18:21:34Z</dcterms:modified>
</cp:coreProperties>
</file>