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7834" r:id="rId1"/>
    <p:sldMasterId id="2147487848" r:id="rId2"/>
  </p:sldMasterIdLst>
  <p:notesMasterIdLst>
    <p:notesMasterId r:id="rId16"/>
  </p:notesMasterIdLst>
  <p:handoutMasterIdLst>
    <p:handoutMasterId r:id="rId17"/>
  </p:handoutMasterIdLst>
  <p:sldIdLst>
    <p:sldId id="276" r:id="rId3"/>
    <p:sldId id="391" r:id="rId4"/>
    <p:sldId id="418" r:id="rId5"/>
    <p:sldId id="413" r:id="rId6"/>
    <p:sldId id="411" r:id="rId7"/>
    <p:sldId id="405" r:id="rId8"/>
    <p:sldId id="421" r:id="rId9"/>
    <p:sldId id="422" r:id="rId10"/>
    <p:sldId id="424" r:id="rId11"/>
    <p:sldId id="429" r:id="rId12"/>
    <p:sldId id="423" r:id="rId13"/>
    <p:sldId id="425" r:id="rId14"/>
    <p:sldId id="428" r:id="rId15"/>
  </p:sldIdLst>
  <p:sldSz cx="9144000" cy="6858000" type="screen4x3"/>
  <p:notesSz cx="6742113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3" userDrawn="1">
          <p15:clr>
            <a:srgbClr val="A4A3A4"/>
          </p15:clr>
        </p15:guide>
        <p15:guide id="2" pos="2248" userDrawn="1">
          <p15:clr>
            <a:srgbClr val="A4A3A4"/>
          </p15:clr>
        </p15:guide>
        <p15:guide id="3" orient="horz" pos="3016" userDrawn="1">
          <p15:clr>
            <a:srgbClr val="A4A3A4"/>
          </p15:clr>
        </p15:guide>
        <p15:guide id="4" orient="horz" pos="2943" userDrawn="1">
          <p15:clr>
            <a:srgbClr val="A4A3A4"/>
          </p15:clr>
        </p15:guide>
        <p15:guide id="5" orient="horz" pos="2927" userDrawn="1">
          <p15:clr>
            <a:srgbClr val="A4A3A4"/>
          </p15:clr>
        </p15:guide>
        <p15:guide id="6" pos="2151" userDrawn="1">
          <p15:clr>
            <a:srgbClr val="A4A3A4"/>
          </p15:clr>
        </p15:guide>
        <p15:guide id="7" orient="horz" pos="3221" userDrawn="1">
          <p15:clr>
            <a:srgbClr val="A4A3A4"/>
          </p15:clr>
        </p15:guide>
        <p15:guide id="8" orient="horz" pos="3203" userDrawn="1">
          <p15:clr>
            <a:srgbClr val="A4A3A4"/>
          </p15:clr>
        </p15:guide>
        <p15:guide id="9" orient="horz" pos="3125" userDrawn="1">
          <p15:clr>
            <a:srgbClr val="A4A3A4"/>
          </p15:clr>
        </p15:guide>
        <p15:guide id="10" orient="horz" pos="3108" userDrawn="1">
          <p15:clr>
            <a:srgbClr val="A4A3A4"/>
          </p15:clr>
        </p15:guide>
        <p15:guide id="11" pos="2221" userDrawn="1">
          <p15:clr>
            <a:srgbClr val="A4A3A4"/>
          </p15:clr>
        </p15:guide>
        <p15:guide id="12" pos="2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FF0000"/>
    <a:srgbClr val="0000FF"/>
    <a:srgbClr val="F8F8F8"/>
    <a:srgbClr val="737377"/>
    <a:srgbClr val="9900CC"/>
    <a:srgbClr val="3876C4"/>
    <a:srgbClr val="2C609A"/>
    <a:srgbClr val="2C609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6433" autoAdjust="0"/>
  </p:normalViewPr>
  <p:slideViewPr>
    <p:cSldViewPr>
      <p:cViewPr varScale="1">
        <p:scale>
          <a:sx n="110" d="100"/>
          <a:sy n="110" d="100"/>
        </p:scale>
        <p:origin x="1830" y="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3202" y="43"/>
      </p:cViewPr>
      <p:guideLst>
        <p:guide orient="horz" pos="3033"/>
        <p:guide pos="2248"/>
        <p:guide orient="horz" pos="3016"/>
        <p:guide orient="horz" pos="2943"/>
        <p:guide orient="horz" pos="2927"/>
        <p:guide pos="2151"/>
        <p:guide orient="horz" pos="3221"/>
        <p:guide orient="horz" pos="3203"/>
        <p:guide orient="horz" pos="3125"/>
        <p:guide orient="horz" pos="3108"/>
        <p:guide pos="2221"/>
        <p:guide pos="2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224" y="3"/>
            <a:ext cx="2922317" cy="494185"/>
          </a:xfrm>
          <a:prstGeom prst="rect">
            <a:avLst/>
          </a:prstGeom>
        </p:spPr>
        <p:txBody>
          <a:bodyPr vert="horz" lIns="91408" tIns="45705" rIns="91408" bIns="45705" rtlCol="0"/>
          <a:lstStyle>
            <a:lvl1pPr algn="r">
              <a:defRPr sz="1200"/>
            </a:lvl1pPr>
          </a:lstStyle>
          <a:p>
            <a:fld id="{DF736B3A-7E27-483F-8083-E11542816C89}" type="datetimeFigureOut">
              <a:rPr lang="en-GB" smtClean="0"/>
              <a:t>24/11/2019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224" y="9376903"/>
            <a:ext cx="2922317" cy="494184"/>
          </a:xfrm>
          <a:prstGeom prst="rect">
            <a:avLst/>
          </a:prstGeom>
        </p:spPr>
        <p:txBody>
          <a:bodyPr vert="horz" lIns="91408" tIns="45705" rIns="91408" bIns="45705" rtlCol="0" anchor="b"/>
          <a:lstStyle>
            <a:lvl1pPr algn="r">
              <a:defRPr sz="1200"/>
            </a:lvl1pPr>
          </a:lstStyle>
          <a:p>
            <a:fld id="{DCF6BECE-49FA-4827-9A52-C278A286FD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95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47" y="8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48" y="4689494"/>
            <a:ext cx="494506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47" y="937896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6" tIns="45639" rIns="91276" bIns="4563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7198B5FF-C12B-4721-B835-15B796D12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6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45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335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7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06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04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847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0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5875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61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3288" y="739775"/>
            <a:ext cx="4935537" cy="37020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98B5FF-C12B-4721-B835-15B796D12F1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6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OUR PEOPLE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90772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16931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</p:spTree>
    <p:extLst>
      <p:ext uri="{BB962C8B-B14F-4D97-AF65-F5344CB8AC3E}">
        <p14:creationId xmlns:p14="http://schemas.microsoft.com/office/powerpoint/2010/main" val="143382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</p:spTree>
    <p:extLst>
      <p:ext uri="{BB962C8B-B14F-4D97-AF65-F5344CB8AC3E}">
        <p14:creationId xmlns:p14="http://schemas.microsoft.com/office/powerpoint/2010/main" val="101351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9307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LAS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9" y="188913"/>
            <a:ext cx="82804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6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377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Tx/>
              <a:buFont typeface="Symbol" pitchFamily="18" charset="2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3115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126876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3789040"/>
            <a:ext cx="4068000" cy="2304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4840289" y="1268413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4840289" y="3787990"/>
            <a:ext cx="4067175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66197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268760"/>
            <a:ext cx="4234755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716017" y="1269986"/>
            <a:ext cx="4192059" cy="23958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51520" y="3861048"/>
            <a:ext cx="4248472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4716017" y="3861048"/>
            <a:ext cx="4192059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above.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282657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8" y="1196752"/>
            <a:ext cx="5314875" cy="4968552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CHART OR TABLE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755766" y="1196752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755765" y="3860254"/>
            <a:ext cx="3152310" cy="2305050"/>
          </a:xfrm>
          <a:ln>
            <a:solidFill>
              <a:srgbClr val="0070C0"/>
            </a:solidFill>
          </a:ln>
        </p:spPr>
        <p:txBody>
          <a:bodyPr/>
          <a:lstStyle>
            <a:lvl1pPr marL="0" marR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 sz="1200" u="none" baseline="0"/>
            </a:lvl1pPr>
          </a:lstStyle>
          <a:p>
            <a:pPr marL="0" marR="0" lvl="0" indent="0" algn="l" defTabSz="914377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bg2"/>
              </a:buClr>
              <a:buSzTx/>
              <a:buFont typeface="Arial" panose="020B0604020202020204" pitchFamily="34" charset="0"/>
              <a:buNone/>
              <a:tabLst>
                <a:tab pos="1160586" algn="l"/>
                <a:tab pos="2321169" algn="l"/>
                <a:tab pos="3481754" algn="l"/>
                <a:tab pos="4308231" algn="l"/>
                <a:tab pos="5134708" algn="l"/>
                <a:tab pos="6295293" algn="l"/>
                <a:tab pos="7455876" algn="l"/>
              </a:tabLst>
              <a:defRPr/>
            </a:pPr>
            <a:r>
              <a:rPr lang="en-US" dirty="0"/>
              <a:t>Detail for this section.  Key information only which should be written as between 3 and 5 bullet points.  The first bullet should relate to the chart or table on the left.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743860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8992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28779"/>
            <a:ext cx="9144000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441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44900"/>
            <a:ext cx="4419600" cy="1752600"/>
          </a:xfrm>
        </p:spPr>
        <p:txBody>
          <a:bodyPr/>
          <a:lstStyle>
            <a:lvl1pPr marL="0" indent="0">
              <a:defRPr/>
            </a:lvl1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5727"/>
            <a:ext cx="8921214" cy="133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1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65237" y="1113726"/>
            <a:ext cx="8642838" cy="1177782"/>
          </a:xfrm>
        </p:spPr>
        <p:txBody>
          <a:bodyPr/>
          <a:lstStyle>
            <a:lvl1pPr marL="0" indent="0" algn="ctr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r>
              <a:rPr lang="en-GB" dirty="0"/>
              <a:t>This introduction should contain a brief one line summary with three supporting bullet points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51522" y="285750"/>
            <a:ext cx="8109209" cy="711200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Integrated Performance Report – Trust Board Summary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5237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9" name="Snip Single Corner Rectangle 8"/>
          <p:cNvSpPr/>
          <p:nvPr userDrawn="1"/>
        </p:nvSpPr>
        <p:spPr bwMode="auto">
          <a:xfrm>
            <a:off x="265239" y="2393651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PATIENTS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4" hasCustomPrompt="1"/>
          </p:nvPr>
        </p:nvSpPr>
        <p:spPr>
          <a:xfrm>
            <a:off x="4840075" y="2780928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840075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265237" y="4726841"/>
            <a:ext cx="4068000" cy="1512000"/>
          </a:xfrm>
        </p:spPr>
        <p:txBody>
          <a:bodyPr/>
          <a:lstStyle>
            <a:lvl1pPr marL="0" indent="0" algn="l">
              <a:buClr>
                <a:schemeClr val="bg2"/>
              </a:buClr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Three bullet points </a:t>
            </a:r>
            <a:r>
              <a:rPr lang="en-US" dirty="0" err="1"/>
              <a:t>summarising</a:t>
            </a:r>
            <a:r>
              <a:rPr lang="en-US" dirty="0"/>
              <a:t> the key information from this section</a:t>
            </a:r>
          </a:p>
        </p:txBody>
      </p:sp>
      <p:sp>
        <p:nvSpPr>
          <p:cNvPr id="17" name="Snip Single Corner Rectangle 16"/>
          <p:cNvSpPr/>
          <p:nvPr userDrawn="1"/>
        </p:nvSpPr>
        <p:spPr bwMode="auto">
          <a:xfrm>
            <a:off x="4840077" y="2403180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PERFORMANCE</a:t>
            </a:r>
          </a:p>
        </p:txBody>
      </p:sp>
      <p:sp>
        <p:nvSpPr>
          <p:cNvPr id="18" name="Snip Single Corner Rectangle 17"/>
          <p:cNvSpPr/>
          <p:nvPr userDrawn="1"/>
        </p:nvSpPr>
        <p:spPr bwMode="auto">
          <a:xfrm>
            <a:off x="265239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MONEY</a:t>
            </a:r>
          </a:p>
        </p:txBody>
      </p:sp>
      <p:sp>
        <p:nvSpPr>
          <p:cNvPr id="19" name="Snip Single Corner Rectangle 18"/>
          <p:cNvSpPr/>
          <p:nvPr userDrawn="1"/>
        </p:nvSpPr>
        <p:spPr bwMode="auto">
          <a:xfrm>
            <a:off x="4840077" y="4383428"/>
            <a:ext cx="2650579" cy="290285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r>
              <a:rPr lang="en-GB" sz="1400" dirty="0">
                <a:solidFill>
                  <a:srgbClr val="FFFFFF"/>
                </a:solidFill>
              </a:rPr>
              <a:t>OUR PEOPLE</a:t>
            </a:r>
          </a:p>
        </p:txBody>
      </p:sp>
    </p:spTree>
    <p:extLst>
      <p:ext uri="{BB962C8B-B14F-4D97-AF65-F5344CB8AC3E}">
        <p14:creationId xmlns:p14="http://schemas.microsoft.com/office/powerpoint/2010/main" val="19913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ingle Corner Rectangle 3"/>
          <p:cNvSpPr/>
          <p:nvPr userDrawn="1"/>
        </p:nvSpPr>
        <p:spPr bwMode="auto">
          <a:xfrm>
            <a:off x="251520" y="332656"/>
            <a:ext cx="7992888" cy="576064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algn="ctr" defTabSz="914377" eaLnBrk="0" hangingPunct="0">
              <a:spcBef>
                <a:spcPct val="50000"/>
              </a:spcBef>
              <a:buClr>
                <a:srgbClr val="293947"/>
              </a:buClr>
              <a:buFont typeface="Symbol" pitchFamily="18" charset="2"/>
              <a:buNone/>
            </a:pP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123728" y="369069"/>
            <a:ext cx="4103688" cy="503238"/>
          </a:xfrm>
        </p:spPr>
        <p:txBody>
          <a:bodyPr anchor="ctr"/>
          <a:lstStyle>
            <a:lvl1pPr algn="ctr"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259426" y="1196752"/>
            <a:ext cx="8561048" cy="482453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GB" dirty="0"/>
              <a:t>Table listing the key areas of this section, along with RAG status for this month and previous month. Each section should have at least one supporting slide.</a:t>
            </a:r>
          </a:p>
        </p:txBody>
      </p:sp>
    </p:spTree>
    <p:extLst>
      <p:ext uri="{BB962C8B-B14F-4D97-AF65-F5344CB8AC3E}">
        <p14:creationId xmlns:p14="http://schemas.microsoft.com/office/powerpoint/2010/main" val="117748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  <a:ea typeface="+mn-ea"/>
                <a:cs typeface="+mn-cs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3678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39" r:id="rId1"/>
    <p:sldLayoutId id="2147487841" r:id="rId2"/>
    <p:sldLayoutId id="2147487847" r:id="rId3"/>
    <p:sldLayoutId id="2147487845" r:id="rId4"/>
    <p:sldLayoutId id="2147487846" r:id="rId5"/>
    <p:sldLayoutId id="2147487844" r:id="rId6"/>
    <p:sldLayoutId id="2147487838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5238" y="285750"/>
            <a:ext cx="796255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37377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5237" y="1254124"/>
            <a:ext cx="8642838" cy="4935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42" name="Footer"/>
          <p:cNvSpPr txBox="1">
            <a:spLocks noChangeArrowheads="1"/>
          </p:cNvSpPr>
          <p:nvPr/>
        </p:nvSpPr>
        <p:spPr bwMode="auto">
          <a:xfrm>
            <a:off x="4482457" y="6473110"/>
            <a:ext cx="210374" cy="2325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E1D0E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anchor="ctr"/>
          <a:lstStyle/>
          <a:p>
            <a:pPr algn="ctr" eaLnBrk="0" hangingPunct="0">
              <a:buClr>
                <a:srgbClr val="3876BE"/>
              </a:buClr>
              <a:buFont typeface="Symbol" pitchFamily="18" charset="2"/>
              <a:buNone/>
            </a:pPr>
            <a:fld id="{D04CD2DE-D1CB-45D6-848D-2A0D08E7F844}" type="slidenum">
              <a:rPr lang="en-US" sz="1292" smtClean="0">
                <a:solidFill>
                  <a:srgbClr val="5E707D"/>
                </a:solidFill>
                <a:latin typeface="Arial"/>
              </a:rPr>
              <a:pPr algn="ctr" eaLnBrk="0" hangingPunct="0">
                <a:buClr>
                  <a:srgbClr val="3876BE"/>
                </a:buClr>
                <a:buFont typeface="Symbol" pitchFamily="18" charset="2"/>
                <a:buNone/>
              </a:pPr>
              <a:t>‹#›</a:t>
            </a:fld>
            <a:endParaRPr lang="en-US" sz="1292" dirty="0">
              <a:solidFill>
                <a:srgbClr val="5E707D"/>
              </a:solidFill>
              <a:latin typeface="Arial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57432" y="996950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49" r="82553" b="11748"/>
          <a:stretch/>
        </p:blipFill>
        <p:spPr bwMode="auto">
          <a:xfrm>
            <a:off x="8404699" y="285665"/>
            <a:ext cx="559790" cy="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Connector 10"/>
          <p:cNvCxnSpPr/>
          <p:nvPr/>
        </p:nvCxnSpPr>
        <p:spPr bwMode="auto">
          <a:xfrm>
            <a:off x="257432" y="6366472"/>
            <a:ext cx="8660423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 userDrawn="1"/>
        </p:nvSpPr>
        <p:spPr>
          <a:xfrm>
            <a:off x="5642534" y="6453336"/>
            <a:ext cx="3264930" cy="2117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000" b="1" dirty="0">
                <a:solidFill>
                  <a:srgbClr val="2C4310">
                    <a:lumMod val="90000"/>
                    <a:lumOff val="10000"/>
                  </a:srgbClr>
                </a:solidFill>
                <a:latin typeface="Arial"/>
              </a:rPr>
              <a:t>Respectful | Professional | Innovative | Collaborative</a:t>
            </a:r>
          </a:p>
        </p:txBody>
      </p:sp>
    </p:spTree>
    <p:extLst>
      <p:ext uri="{BB962C8B-B14F-4D97-AF65-F5344CB8AC3E}">
        <p14:creationId xmlns:p14="http://schemas.microsoft.com/office/powerpoint/2010/main" val="102972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49" r:id="rId1"/>
    <p:sldLayoutId id="2147487850" r:id="rId2"/>
    <p:sldLayoutId id="2147487851" r:id="rId3"/>
    <p:sldLayoutId id="2147487852" r:id="rId4"/>
    <p:sldLayoutId id="2147487853" r:id="rId5"/>
    <p:sldLayoutId id="2147487854" r:id="rId6"/>
    <p:sldLayoutId id="2147487855" r:id="rId7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847" b="0" cap="none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5pPr>
      <a:lvl6pPr marL="422031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6pPr>
      <a:lvl7pPr marL="84406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7pPr>
      <a:lvl8pPr marL="1266092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8pPr>
      <a:lvl9pPr marL="1688123" algn="l" rtl="0" eaLnBrk="1" fontAlgn="base" hangingPunct="1">
        <a:spcBef>
          <a:spcPct val="0"/>
        </a:spcBef>
        <a:spcAft>
          <a:spcPct val="0"/>
        </a:spcAft>
        <a:defRPr sz="1847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50000"/>
        </a:spcAft>
        <a:buClr>
          <a:schemeClr val="tx2"/>
        </a:buClr>
        <a:buFont typeface="Symbol" pitchFamily="18" charset="2"/>
        <a:tabLst>
          <a:tab pos="1160586" algn="l"/>
          <a:tab pos="2321169" algn="l"/>
          <a:tab pos="3481754" algn="l"/>
          <a:tab pos="4308231" algn="l"/>
          <a:tab pos="5134708" algn="l"/>
          <a:tab pos="6295293" algn="l"/>
          <a:tab pos="7455876" algn="l"/>
        </a:tabLs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911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Symbol" pitchFamily="18" charset="2"/>
        <a:buChar char="·"/>
        <a:defRPr>
          <a:solidFill>
            <a:schemeClr val="tx1"/>
          </a:solidFill>
          <a:latin typeface="+mn-lt"/>
        </a:defRPr>
      </a:lvl2pPr>
      <a:lvl3pPr marL="498230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3pPr>
      <a:lvl4pPr marL="745881" indent="-246185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•"/>
        <a:defRPr>
          <a:solidFill>
            <a:schemeClr val="tx1"/>
          </a:solidFill>
          <a:latin typeface="+mn-lt"/>
        </a:defRPr>
      </a:lvl4pPr>
      <a:lvl5pPr marL="994996" indent="-247651" algn="l" rtl="0" eaLnBrk="1" fontAlgn="base" hangingPunct="1">
        <a:spcBef>
          <a:spcPct val="0"/>
        </a:spcBef>
        <a:spcAft>
          <a:spcPct val="50000"/>
        </a:spcAft>
        <a:buClr>
          <a:schemeClr val="accent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5pPr>
      <a:lvl6pPr marL="1417027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6pPr>
      <a:lvl7pPr marL="1839058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7pPr>
      <a:lvl8pPr marL="2261089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8pPr>
      <a:lvl9pPr marL="2683120" indent="-247651" algn="l" rtl="0" eaLnBrk="1" fontAlgn="base" hangingPunct="1">
        <a:spcBef>
          <a:spcPct val="0"/>
        </a:spcBef>
        <a:spcAft>
          <a:spcPct val="50000"/>
        </a:spcAft>
        <a:buClr>
          <a:srgbClr val="737377"/>
        </a:buClr>
        <a:buFont typeface="Arial" charset="0"/>
        <a:buChar char="–"/>
        <a:defRPr>
          <a:solidFill>
            <a:srgbClr val="737377"/>
          </a:solidFill>
          <a:latin typeface="+mn-lt"/>
        </a:defRPr>
      </a:lvl9pPr>
    </p:bodyStyle>
    <p:otherStyle>
      <a:defPPr>
        <a:defRPr lang="en-US"/>
      </a:defPPr>
      <a:lvl1pPr marL="0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1pPr>
      <a:lvl2pPr marL="422031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2pPr>
      <a:lvl3pPr marL="84406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3pPr>
      <a:lvl4pPr marL="1266092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4pPr>
      <a:lvl5pPr marL="1688123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5pPr>
      <a:lvl6pPr marL="2110154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6pPr>
      <a:lvl7pPr marL="253218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7pPr>
      <a:lvl8pPr marL="2954215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8pPr>
      <a:lvl9pPr marL="3376246" algn="l" defTabSz="844062" rtl="0" eaLnBrk="1" latinLnBrk="0" hangingPunct="1">
        <a:defRPr sz="16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79931"/>
            <a:ext cx="4419600" cy="1143000"/>
          </a:xfrm>
        </p:spPr>
        <p:txBody>
          <a:bodyPr/>
          <a:lstStyle/>
          <a:p>
            <a:r>
              <a:rPr lang="en-GB" sz="2000" b="1" dirty="0">
                <a:solidFill>
                  <a:srgbClr val="0070C0"/>
                </a:solidFill>
              </a:rPr>
              <a:t>Patient Forum Pack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3368025"/>
            <a:ext cx="10130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GB" sz="1800" dirty="0"/>
              <a:t>May 2019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4149080"/>
            <a:ext cx="1824217" cy="64633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This report refers to April 2019 </a:t>
            </a:r>
            <a:r>
              <a:rPr lang="en-GB" sz="700" b="1" dirty="0">
                <a:solidFill>
                  <a:schemeClr val="bg1">
                    <a:lumMod val="50000"/>
                  </a:schemeClr>
                </a:solidFill>
              </a:rPr>
              <a:t>(M1)</a:t>
            </a:r>
            <a:r>
              <a:rPr lang="en-GB" sz="700" dirty="0">
                <a:solidFill>
                  <a:schemeClr val="bg1">
                    <a:lumMod val="50000"/>
                  </a:schemeClr>
                </a:solidFill>
              </a:rPr>
              <a:t> data unless otherwise stated</a:t>
            </a:r>
          </a:p>
          <a:p>
            <a:endParaRPr lang="en-US" sz="700" dirty="0">
              <a:solidFill>
                <a:srgbClr val="FF0000"/>
              </a:solidFill>
            </a:endParaRPr>
          </a:p>
          <a:p>
            <a:r>
              <a:rPr lang="en-US" sz="700" dirty="0">
                <a:solidFill>
                  <a:srgbClr val="FF0000"/>
                </a:solidFill>
              </a:rPr>
              <a:t>All data is based on LONDON Clinical Commissioning Groups only, unless otherwise stated.</a:t>
            </a:r>
            <a:endParaRPr lang="en-GB" sz="7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0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309600" y="1052513"/>
            <a:ext cx="83153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8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718050" y="1082675"/>
            <a:ext cx="4171950" cy="241833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5588" y="1076325"/>
            <a:ext cx="4171950" cy="2418333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555933" y="3501008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085050" y="3501009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5.1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251524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5.1 demonstrates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three key measures 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call answering under the Ambulance Response Programme (ARP).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b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128,646 calls were received into the EOC in April 2019 (M1).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1,585,488 calls have been received into the EOC for YTD.</a:t>
            </a: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defTabSz="534988"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During M1 the median call answering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zero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defTabSz="534988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means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50%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or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half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calls received into the Emergency Operations Centre (EOC)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immediately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95</a:t>
            </a:r>
            <a:r>
              <a:rPr lang="en-US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9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60363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other words 95 out of every 100 calls were answered in less than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27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seconds.</a:t>
            </a:r>
            <a:endParaRPr lang="en-US" sz="3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ctr"/>
            <a:endParaRPr 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downward trend.   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4716017" y="3717032"/>
            <a:ext cx="4176463" cy="253545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Figure 5.2 shows the percentage of calls answered within five seconds.</a:t>
            </a:r>
          </a:p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96,660 incidents received a face-to-face response in April 2019 (M1).</a:t>
            </a:r>
          </a:p>
          <a:p>
            <a:pPr marL="628650" lvl="1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1,140,980 incidents received a face-to-face response for the YTD.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new ARP standards no longer use this performance measure and for that reason there is longer a requirement to report it.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/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to illustrate the graph shows the daily call taking performance in the month.</a:t>
            </a:r>
          </a:p>
          <a:p>
            <a:pPr fontAlgn="ctr"/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M1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92%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all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calls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received into the EOC were answered </a:t>
            </a:r>
            <a:r>
              <a:rPr lang="en-US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five seconds</a:t>
            </a: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</a:p>
          <a:p>
            <a:pPr marL="171450" indent="-171450" fontAlgn="ctr">
              <a:buFont typeface="Arial" panose="020B0604020202020204" pitchFamily="34" charset="0"/>
              <a:buChar char="•"/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fontAlgn="ctr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graph continues to show a positive upward trend.</a:t>
            </a:r>
          </a:p>
        </p:txBody>
      </p:sp>
      <p:sp>
        <p:nvSpPr>
          <p:cNvPr id="13" name="Pentagon 12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Call Answering Performance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50825" y="6369485"/>
            <a:ext cx="361509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13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258097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5242" cy="5184576"/>
          </a:xfrm>
          <a:prstGeom prst="rect">
            <a:avLst/>
          </a:prstGeom>
        </p:spPr>
      </p:pic>
      <p:sp>
        <p:nvSpPr>
          <p:cNvPr id="8" name="Pentagon 7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Hospital Handover Summary</a:t>
            </a:r>
          </a:p>
          <a:p>
            <a:r>
              <a:rPr lang="en-GB" sz="1800" b="1" kern="0" dirty="0">
                <a:solidFill>
                  <a:schemeClr val="bg1"/>
                </a:solidFill>
              </a:rPr>
              <a:t>Hospital Conveyance Lost Hours</a:t>
            </a:r>
            <a:endParaRPr lang="en-GB" sz="105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1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395536" y="3789320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r>
              <a:rPr lang="en-US" sz="900" dirty="0"/>
              <a:t>Figure 6.1 shows a breakdown of resource levels, in patient facing vehicle hours.</a:t>
            </a:r>
          </a:p>
          <a:p>
            <a:pPr fontAlgn="ctr"/>
            <a:endParaRPr lang="en-US" sz="900" dirty="0"/>
          </a:p>
          <a:p>
            <a:pPr fontAlgn="ctr"/>
            <a:endParaRPr lang="en-US" sz="900" dirty="0"/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Planned Resource Level</a:t>
            </a:r>
            <a:r>
              <a:rPr lang="en-US" sz="900" dirty="0"/>
              <a:t> is the ORH plan for patient facing vehicle hours.  This is profiled by responder type. </a:t>
            </a:r>
          </a:p>
          <a:p>
            <a:pPr marL="171450" indent="-171450" defTabSz="360363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900" dirty="0"/>
          </a:p>
          <a:p>
            <a:pPr defTabSz="360363" fontAlgn="ctr"/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	The </a:t>
            </a:r>
            <a:r>
              <a:rPr lang="en-US" sz="900" b="1" dirty="0"/>
              <a:t>Current Resource Level (GRS)</a:t>
            </a:r>
            <a:r>
              <a:rPr lang="en-US" sz="900" dirty="0"/>
              <a:t> are the actual patient facing hours produced profiled by responder type. </a:t>
            </a:r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171450" indent="-171450" defTabSz="179388" fontAlgn="ctr">
              <a:buFont typeface="Arial" panose="020B0604020202020204" pitchFamily="34" charset="0"/>
              <a:buChar char="•"/>
            </a:pPr>
            <a:r>
              <a:rPr lang="en-US" sz="900" dirty="0"/>
              <a:t>The </a:t>
            </a:r>
            <a:r>
              <a:rPr lang="en-US" sz="900" b="1" dirty="0"/>
              <a:t>Current Resource Gap</a:t>
            </a:r>
            <a:r>
              <a:rPr lang="en-US" sz="900" dirty="0"/>
              <a:t> is shown to demonstrate the gap in resourcing for these responder types each month.</a:t>
            </a:r>
          </a:p>
          <a:p>
            <a:pPr marL="628650" lvl="1" indent="-171450" defTabSz="179388" fontAlgn="ctr">
              <a:buFont typeface="Arial" panose="020B0604020202020204" pitchFamily="34" charset="0"/>
              <a:buChar char="•"/>
            </a:pPr>
            <a:endParaRPr lang="en-US" sz="9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endParaRPr lang="en-US" sz="800" dirty="0"/>
          </a:p>
          <a:p>
            <a:pPr defTabSz="360363" fontAlgn="ctr"/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GRS data shows </a:t>
            </a:r>
            <a:r>
              <a:rPr lang="en-US" sz="7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scheduled hours</a:t>
            </a:r>
            <a:r>
              <a:rPr lang="en-US" sz="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as such it does not include pre or post shift overtime hours.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395536" y="1101985"/>
            <a:ext cx="8280920" cy="2520000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</a:bodyPr>
          <a:lstStyle/>
          <a:p>
            <a:pPr fontAlgn="ctr"/>
            <a:endParaRPr lang="en-US" sz="600" dirty="0"/>
          </a:p>
        </p:txBody>
      </p:sp>
      <p:sp>
        <p:nvSpPr>
          <p:cNvPr id="5" name="Pentagon 4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rgbClr val="FFFFFF"/>
                </a:solidFill>
              </a:rPr>
              <a:t>Resource Levels</a:t>
            </a:r>
          </a:p>
          <a:p>
            <a:r>
              <a:rPr lang="en-GB" sz="1800" b="1" dirty="0">
                <a:solidFill>
                  <a:srgbClr val="FFFFFF"/>
                </a:solidFill>
              </a:rPr>
              <a:t>Plan vs. Actual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19211"/>
              </p:ext>
            </p:extLst>
          </p:nvPr>
        </p:nvGraphicFramePr>
        <p:xfrm>
          <a:off x="395536" y="6419258"/>
          <a:ext cx="864096" cy="322110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*  Including MRU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055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808080"/>
                          </a:solidFill>
                          <a:effectLst/>
                          <a:latin typeface="Calibri" panose="020F0502020204030204" pitchFamily="34" charset="0"/>
                        </a:rPr>
                        <a:t>^  ORH plan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8339909" y="3429000"/>
            <a:ext cx="264539" cy="13526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" tIns="7200" rIns="7200" bIns="7200" anchor="ctr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ysClr val="windowText" lastClr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Fig 6.1</a:t>
            </a:r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340767"/>
            <a:ext cx="7971162" cy="183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4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ntagon 7"/>
          <p:cNvSpPr/>
          <p:nvPr/>
        </p:nvSpPr>
        <p:spPr>
          <a:xfrm>
            <a:off x="251523" y="28761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Ambulance Response Programme – Definition &amp; Overview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35217"/>
              </p:ext>
            </p:extLst>
          </p:nvPr>
        </p:nvGraphicFramePr>
        <p:xfrm>
          <a:off x="261703" y="1143908"/>
          <a:ext cx="8635969" cy="40132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48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9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2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487"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Percentage of calls per Category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National Standard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How long does the ambulance service have to make a decision?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What stops the clock?</a:t>
                      </a:r>
                      <a:endParaRPr lang="en-GB" sz="900" dirty="0">
                        <a:solidFill>
                          <a:schemeClr val="bg1"/>
                        </a:solidFill>
                      </a:endParaRPr>
                    </a:p>
                  </a:txBody>
                  <a:tcPr marL="36000" marR="36000" marT="36000" marB="3600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65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1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7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/>
                        <a:t>15 minutes 90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 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30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first emergency vehicle that arrives on scene stops the clock (there is an additional Category 1 transport </a:t>
                      </a:r>
                      <a:r>
                        <a:rPr lang="en-US" sz="900" u="none" strike="noStrike" kern="1200" baseline="0" dirty="0"/>
                        <a:t>standard to ensure that these </a:t>
                      </a:r>
                      <a:r>
                        <a:rPr lang="en-GB" sz="900" u="none" strike="noStrike" kern="1200" baseline="0" dirty="0"/>
                        <a:t>patients also receive early ambulance transportation).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2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48%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40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3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34%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90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 minutes mean response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120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vehicle stops the clock. If the </a:t>
                      </a:r>
                      <a:r>
                        <a:rPr lang="en-GB" sz="900" u="none" strike="noStrike" kern="1200" baseline="0" dirty="0"/>
                        <a:t>patient does not need transport, the first emergency vehicle </a:t>
                      </a:r>
                      <a:r>
                        <a:rPr lang="en-US" sz="900" u="none" strike="noStrike" kern="1200" baseline="0" dirty="0"/>
                        <a:t>arriving at the scene of the </a:t>
                      </a:r>
                      <a:r>
                        <a:rPr lang="en-GB" sz="900" u="none" strike="noStrike" kern="1200" baseline="0" dirty="0"/>
                        <a:t>incident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44"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u="none" strike="noStrike" kern="1200" baseline="0" dirty="0"/>
                        <a:t>10%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180 minutes 90</a:t>
                      </a:r>
                      <a:r>
                        <a:rPr lang="en-GB" sz="900" u="none" strike="noStrike" kern="1200" baseline="30000" dirty="0"/>
                        <a:t>th</a:t>
                      </a:r>
                      <a:r>
                        <a:rPr lang="en-GB" sz="900" u="none" strike="noStrike" kern="1200" baseline="0" dirty="0"/>
                        <a:t>  centile response time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The earliest of: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The problem being identified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An ambulance response being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dispatched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u="none" strike="noStrike" kern="1200" baseline="0" dirty="0"/>
                        <a:t>240 seconds from the call being connected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900" u="none" strike="noStrike" kern="1200" baseline="0" dirty="0"/>
                        <a:t>Category 4T:</a:t>
                      </a:r>
                    </a:p>
                    <a:p>
                      <a:r>
                        <a:rPr lang="en-US" sz="900" u="none" strike="noStrike" kern="1200" baseline="0" dirty="0"/>
                        <a:t>If a patient is transported by </a:t>
                      </a:r>
                      <a:r>
                        <a:rPr lang="en-GB" sz="900" u="none" strike="noStrike" kern="1200" baseline="0" dirty="0"/>
                        <a:t>an emergency vehicle, only </a:t>
                      </a:r>
                      <a:r>
                        <a:rPr lang="en-US" sz="900" u="none" strike="noStrike" kern="1200" baseline="0" dirty="0"/>
                        <a:t>the arrival of the transporting </a:t>
                      </a:r>
                      <a:r>
                        <a:rPr lang="en-GB" sz="900" u="none" strike="noStrike" kern="1200" baseline="0" dirty="0"/>
                        <a:t>vehicle stops the clock.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ounded Rectangle 23"/>
          <p:cNvSpPr/>
          <p:nvPr/>
        </p:nvSpPr>
        <p:spPr bwMode="auto">
          <a:xfrm>
            <a:off x="261703" y="5293801"/>
            <a:ext cx="5040560" cy="943511"/>
          </a:xfrm>
          <a:prstGeom prst="roundRect">
            <a:avLst>
              <a:gd name="adj" fmla="val 20899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US" sz="900" dirty="0"/>
              <a:t>The new standards are intended to: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Prioritise the sickest patients quickly to ensure they receive the fastest response.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national response targets to apply to every patient for the first time – so ending ‘hidden waits’ for patients in lower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Ensure more equitable response for patients across the call categories.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sz="900" dirty="0"/>
              <a:t>Improve care for stroke and heart attack patients through sending the right resource first time.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724128" y="5339479"/>
            <a:ext cx="3173544" cy="836435"/>
          </a:xfrm>
          <a:prstGeom prst="roundRect">
            <a:avLst>
              <a:gd name="adj" fmla="val 19158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Due to the nature and impact of these changes, the previous performance measures are not comparable.</a:t>
            </a:r>
          </a:p>
          <a:p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However, NHS England have published National Standard for a number of the key measures which are included here.</a:t>
            </a:r>
          </a:p>
        </p:txBody>
      </p:sp>
    </p:spTree>
    <p:extLst>
      <p:ext uri="{BB962C8B-B14F-4D97-AF65-F5344CB8AC3E}">
        <p14:creationId xmlns:p14="http://schemas.microsoft.com/office/powerpoint/2010/main" val="159414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ounded Rectangle 41"/>
          <p:cNvSpPr/>
          <p:nvPr/>
        </p:nvSpPr>
        <p:spPr bwMode="auto">
          <a:xfrm>
            <a:off x="389646" y="2938177"/>
            <a:ext cx="4038339" cy="3320641"/>
          </a:xfrm>
          <a:prstGeom prst="roundRect">
            <a:avLst>
              <a:gd name="adj" fmla="val 5623"/>
            </a:avLst>
          </a:prstGeom>
          <a:solidFill>
            <a:schemeClr val="bg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231830" y="2938175"/>
            <a:ext cx="1193281" cy="1083411"/>
            <a:chOff x="554721" y="2945646"/>
            <a:chExt cx="1142924" cy="1073768"/>
          </a:xfrm>
        </p:grpSpPr>
        <p:sp>
          <p:nvSpPr>
            <p:cNvPr id="34" name="TextBox 33"/>
            <p:cNvSpPr txBox="1">
              <a:spLocks/>
            </p:cNvSpPr>
            <p:nvPr/>
          </p:nvSpPr>
          <p:spPr>
            <a:xfrm>
              <a:off x="554721" y="3772334"/>
              <a:ext cx="1142924" cy="247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Performance</a:t>
              </a:r>
              <a:endParaRPr lang="en-GB" sz="1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sym typeface="Calibri" panose="020F0502020204030204" pitchFamily="34" charset="0"/>
              </a:endParaRPr>
            </a:p>
          </p:txBody>
        </p:sp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001" y="2945646"/>
              <a:ext cx="723619" cy="816179"/>
            </a:xfrm>
            <a:prstGeom prst="rect">
              <a:avLst/>
            </a:prstGeom>
          </p:spPr>
        </p:pic>
      </p:grpSp>
      <p:sp>
        <p:nvSpPr>
          <p:cNvPr id="36" name="Rounded Rectangle 35"/>
          <p:cNvSpPr/>
          <p:nvPr/>
        </p:nvSpPr>
        <p:spPr bwMode="auto">
          <a:xfrm>
            <a:off x="4716019" y="2924944"/>
            <a:ext cx="4104457" cy="3313027"/>
          </a:xfrm>
          <a:prstGeom prst="roundRect">
            <a:avLst>
              <a:gd name="adj" fmla="val 562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87" y="2938623"/>
            <a:ext cx="1168240" cy="1082963"/>
            <a:chOff x="963090" y="1408814"/>
            <a:chExt cx="1168240" cy="1082962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4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25726" y="1408814"/>
              <a:ext cx="1042967" cy="897613"/>
            </a:xfrm>
            <a:prstGeom prst="rect">
              <a:avLst/>
            </a:prstGeom>
          </p:spPr>
        </p:pic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963090" y="2242477"/>
              <a:ext cx="1168240" cy="249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b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lvl="0" indent="0" defTabSz="956938" eaLnBrk="1" hangingPunct="1">
                <a:lnSpc>
                  <a:spcPct val="90000"/>
                </a:lnSpc>
                <a:buClr>
                  <a:schemeClr val="tx2"/>
                </a:buClr>
                <a:defRPr sz="1600" b="1" spc="-79" baseline="0">
                  <a:solidFill>
                    <a:schemeClr val="accent1"/>
                  </a:solidFill>
                  <a:latin typeface="+mn-lt"/>
                </a:defRPr>
              </a:lvl1pPr>
              <a:lvl2pPr marL="180975" lvl="1" indent="-179388" defTabSz="956938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sz="1600" baseline="0">
                  <a:latin typeface="+mn-lt"/>
                </a:defRPr>
              </a:lvl2pPr>
              <a:lvl3pPr marL="428625" lvl="2" indent="-247650" defTabSz="956938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sz="1600" baseline="0">
                  <a:latin typeface="+mn-lt"/>
                </a:defRPr>
              </a:lvl3pPr>
              <a:lvl4pPr marL="609600" lvl="3" indent="-180975" defTabSz="956938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sz="1600" baseline="0">
                  <a:latin typeface="+mn-lt"/>
                </a:defRPr>
              </a:lvl4pPr>
              <a:lvl5pPr marL="771525" lvl="4" indent="-161925" defTabSz="956938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sz="1600" baseline="0">
                  <a:latin typeface="+mn-lt"/>
                </a:defRPr>
              </a:lvl5pPr>
              <a:lvl6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801384" indent="-139130" defTabSz="956938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algn="ctr">
                <a:buClr>
                  <a:srgbClr val="293947"/>
                </a:buClr>
              </a:pPr>
              <a:r>
                <a:rPr lang="en-GB" sz="1800" dirty="0">
                  <a:solidFill>
                    <a:schemeClr val="bg1">
                      <a:lumMod val="75000"/>
                    </a:schemeClr>
                  </a:solidFill>
                  <a:latin typeface="Calibri" panose="020F0502020204030204" pitchFamily="34" charset="0"/>
                  <a:sym typeface="Calibri" panose="020F0502020204030204" pitchFamily="34" charset="0"/>
                </a:rPr>
                <a:t>Demand</a:t>
              </a:r>
            </a:p>
          </p:txBody>
        </p:sp>
      </p:grpSp>
      <p:sp>
        <p:nvSpPr>
          <p:cNvPr id="44" name="Rounded Rectangle 43"/>
          <p:cNvSpPr/>
          <p:nvPr/>
        </p:nvSpPr>
        <p:spPr bwMode="auto">
          <a:xfrm>
            <a:off x="389646" y="1045046"/>
            <a:ext cx="8430828" cy="1753327"/>
          </a:xfrm>
          <a:prstGeom prst="roundRect">
            <a:avLst>
              <a:gd name="adj" fmla="val 1133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136" y="4093989"/>
            <a:ext cx="3662756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96,660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incidents were provided with a face to face response.  A reduction of 3.5%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1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11,459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reduction of 9%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Category 2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incidents reached a total of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57,106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a reduction of 2% compared to the previous month.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32040" y="4093989"/>
            <a:ext cx="3636824" cy="214398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M1 saw eight of the nine key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measures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C2 Mean </a:t>
            </a:r>
            <a:r>
              <a:rPr lang="en-US" sz="1100" b="1" dirty="0"/>
              <a:t>improved</a:t>
            </a:r>
            <a:r>
              <a:rPr lang="en-US" sz="1100" dirty="0"/>
              <a:t> to </a:t>
            </a:r>
            <a:r>
              <a:rPr lang="en-US" sz="1100" b="1" dirty="0"/>
              <a:t>within</a:t>
            </a:r>
            <a:r>
              <a:rPr lang="en-US" sz="1100" dirty="0"/>
              <a:t> the 18 minute National Standard.  This is from 18 minutes 16 seconds down to 16 minutes 27 seconds. </a:t>
            </a: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>
              <a:solidFill>
                <a:srgbClr val="FF0000"/>
              </a:solidFill>
            </a:endParaRPr>
          </a:p>
          <a:p>
            <a:pPr marL="171446" indent="-171446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46" indent="-171446">
              <a:buFont typeface="Arial" panose="020B0604020202020204" pitchFamily="34" charset="0"/>
              <a:buChar char="•"/>
            </a:pPr>
            <a:r>
              <a:rPr lang="en-US" sz="1100" dirty="0"/>
              <a:t>The C4 90</a:t>
            </a:r>
            <a:r>
              <a:rPr lang="en-US" sz="1100" baseline="30000" dirty="0"/>
              <a:t>th</a:t>
            </a:r>
            <a:r>
              <a:rPr lang="en-US" sz="1100" dirty="0"/>
              <a:t> Centile </a:t>
            </a:r>
            <a:r>
              <a:rPr lang="en-US" sz="1100" b="1" dirty="0"/>
              <a:t>increased </a:t>
            </a:r>
            <a:r>
              <a:rPr lang="en-US" sz="1100" dirty="0"/>
              <a:t>in M1, to above the 3 hour National standard. </a:t>
            </a:r>
          </a:p>
        </p:txBody>
      </p:sp>
      <p:sp>
        <p:nvSpPr>
          <p:cNvPr id="20" name="Pentagon 19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gradFill>
            <a:gsLst>
              <a:gs pos="0">
                <a:srgbClr val="003300"/>
              </a:gs>
              <a:gs pos="0">
                <a:srgbClr val="003300"/>
              </a:gs>
            </a:gsLst>
            <a:lin ang="5400000" scaled="1"/>
          </a:gra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EXECUTIVE SUMMARY</a:t>
            </a:r>
          </a:p>
          <a:p>
            <a:r>
              <a:rPr lang="en-GB" sz="1800" b="1" kern="0" dirty="0"/>
              <a:t>Performance Summary</a:t>
            </a:r>
          </a:p>
        </p:txBody>
      </p:sp>
      <p:pic>
        <p:nvPicPr>
          <p:cNvPr id="2" name="Picture 1"/>
          <p:cNvPicPr/>
          <p:nvPr/>
        </p:nvPicPr>
        <p:blipFill>
          <a:blip r:embed="rId5"/>
          <a:stretch>
            <a:fillRect/>
          </a:stretch>
        </p:blipFill>
        <p:spPr>
          <a:xfrm>
            <a:off x="529848" y="1196752"/>
            <a:ext cx="8146608" cy="14585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50825" y="6369485"/>
            <a:ext cx="361509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700" dirty="0">
                <a:solidFill>
                  <a:srgbClr val="0000FF"/>
                </a:solidFill>
              </a:rPr>
              <a:t>* Incident data is correct as of 13</a:t>
            </a:r>
            <a:r>
              <a:rPr lang="en-GB" sz="700" baseline="30000" dirty="0">
                <a:solidFill>
                  <a:srgbClr val="0000FF"/>
                </a:solidFill>
              </a:rPr>
              <a:t>th</a:t>
            </a:r>
            <a:r>
              <a:rPr lang="en-GB" sz="700" dirty="0">
                <a:solidFill>
                  <a:srgbClr val="0000FF"/>
                </a:solidFill>
              </a:rPr>
              <a:t> May and is subject to change due to data validation.</a:t>
            </a:r>
          </a:p>
        </p:txBody>
      </p:sp>
    </p:spTree>
    <p:extLst>
      <p:ext uri="{BB962C8B-B14F-4D97-AF65-F5344CB8AC3E}">
        <p14:creationId xmlns:p14="http://schemas.microsoft.com/office/powerpoint/2010/main" val="35923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81088"/>
            <a:ext cx="4229100" cy="2517775"/>
          </a:xfrm>
          <a:prstGeom prst="rect">
            <a:avLst/>
          </a:prstGeom>
        </p:spPr>
      </p:pic>
      <p:pic>
        <p:nvPicPr>
          <p:cNvPr id="4" name="Picture 3"/>
          <p:cNvPicPr/>
          <p:nvPr/>
        </p:nvPicPr>
        <p:blipFill>
          <a:blip r:embed="rId4"/>
          <a:stretch>
            <a:fillRect/>
          </a:stretch>
        </p:blipFill>
        <p:spPr>
          <a:xfrm>
            <a:off x="252413" y="3789363"/>
            <a:ext cx="4230687" cy="25130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Category 1</a:t>
            </a:r>
            <a:endParaRPr lang="en-GB" sz="1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t"/>
            <a:r>
              <a:rPr lang="en-US" sz="900" dirty="0"/>
              <a:t>The NEW Category 1 (C1) measure is expected to comprise of approximately 8% of all incidents and covers a wider range of conditions than the former Red 1 category. These are to be responded to within an average time of seven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Fig 1.1 shows the time taken to respond to patients triaged as Category 1 (C1)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grey line shows the LAS 90</a:t>
            </a:r>
            <a:r>
              <a:rPr lang="en-GB" sz="9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grey line shows the National Standard of 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15 minutes 90</a:t>
            </a:r>
            <a:r>
              <a:rPr lang="en-US" sz="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The dotted blue line shows the National Standard of 7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1.2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2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2 (C2) measure is expected to comprise of approximately 48% of all incidents. These are to be responded to within an average time of 18 minutes.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1.2 shows the response time for patients triaged as Category 2 (C2)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40 minutes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4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</a:t>
            </a:r>
            <a:r>
              <a:rPr lang="en-US" sz="800" dirty="0"/>
              <a:t>18 minutes average (mean) response time.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8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1.1</a:t>
            </a:r>
          </a:p>
        </p:txBody>
      </p:sp>
      <p:sp>
        <p:nvSpPr>
          <p:cNvPr id="17" name="Pentagon 1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377245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57175" y="1079499"/>
            <a:ext cx="4238474" cy="252339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57175" y="3787775"/>
            <a:ext cx="4230688" cy="2517775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4054708" y="6184540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1.4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668019" y="3787495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4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4 (C4) measure is expected to comprise of approximately 10% of all incidents.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1.4 shows the response time for patients triaged as Category 4 (C4)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180 minutes (3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  <a:endParaRPr lang="en-GB" sz="8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There is no National Standard the </a:t>
            </a:r>
            <a:r>
              <a:rPr lang="en-US" sz="800" dirty="0"/>
              <a:t>mean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1" name="Rounded Rectangle 10"/>
          <p:cNvSpPr/>
          <p:nvPr/>
        </p:nvSpPr>
        <p:spPr>
          <a:xfrm>
            <a:off x="4060688" y="3480818"/>
            <a:ext cx="247037" cy="119182"/>
          </a:xfrm>
          <a:prstGeom prst="roundRect">
            <a:avLst/>
          </a:prstGeom>
          <a:solidFill>
            <a:srgbClr val="FFFFFF">
              <a:alpha val="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Fig 1.3</a:t>
            </a:r>
          </a:p>
        </p:txBody>
      </p:sp>
      <p:sp>
        <p:nvSpPr>
          <p:cNvPr id="29" name="Rounded Rectangle 28"/>
          <p:cNvSpPr/>
          <p:nvPr/>
        </p:nvSpPr>
        <p:spPr bwMode="auto">
          <a:xfrm>
            <a:off x="4668019" y="1080000"/>
            <a:ext cx="4248000" cy="2520000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r>
              <a:rPr lang="en-US" sz="1000" b="1" u="sng" dirty="0"/>
              <a:t>Category 3</a:t>
            </a:r>
            <a:endParaRPr lang="en-GB" sz="1000" b="1" u="sng" dirty="0"/>
          </a:p>
          <a:p>
            <a:pPr fontAlgn="t"/>
            <a:endParaRPr lang="en-US" sz="600" dirty="0"/>
          </a:p>
          <a:p>
            <a:pPr fontAlgn="t"/>
            <a:r>
              <a:rPr lang="en-US" sz="900" dirty="0"/>
              <a:t>The NEW Category 3 (C3) measure is expected to comprise of approximately 34% of all incidents.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/>
              <a:t>Fig 1.3 shows the time taken to respond to patients triaged as Category 3 (C3)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grey line shows the LAS 90</a:t>
            </a:r>
            <a:r>
              <a:rPr lang="en-GB" sz="900" baseline="30000" dirty="0"/>
              <a:t>th</a:t>
            </a:r>
            <a:r>
              <a:rPr lang="en-GB" sz="900" dirty="0"/>
              <a:t> centile response time.</a:t>
            </a:r>
          </a:p>
          <a:p>
            <a:pPr marL="541325" lvl="1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grey line shows the National Standard of </a:t>
            </a:r>
            <a:r>
              <a:rPr lang="en-US" sz="800" dirty="0"/>
              <a:t>120 minutes (2 hours) 90</a:t>
            </a:r>
            <a:r>
              <a:rPr lang="en-US" sz="800" baseline="30000" dirty="0"/>
              <a:t>th</a:t>
            </a:r>
            <a:r>
              <a:rPr lang="en-US" sz="800" dirty="0"/>
              <a:t> centile response time.</a:t>
            </a:r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/>
              <a:t>The blue line shows the LAS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GB" sz="900" dirty="0"/>
              <a:t>average (mean) response time.</a:t>
            </a:r>
          </a:p>
          <a:p>
            <a:pPr marL="541338" lvl="1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800" dirty="0"/>
              <a:t>The dotted blue line shows the National Standard of 60</a:t>
            </a:r>
            <a:r>
              <a:rPr lang="en-US" sz="800" dirty="0"/>
              <a:t> minutes (1 hour) average (mean) response time.</a:t>
            </a:r>
            <a:endParaRPr lang="en-US" sz="800" dirty="0">
              <a:solidFill>
                <a:srgbClr val="0000FF"/>
              </a:solidFill>
            </a:endParaRPr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  <a:p>
            <a:pPr marL="0" lvl="1" eaLnBrk="0" hangingPunct="0">
              <a:spcBef>
                <a:spcPts val="0"/>
              </a:spcBef>
              <a:buClr>
                <a:schemeClr val="tx2"/>
              </a:buClr>
            </a:pPr>
            <a:endParaRPr lang="en-GB" sz="800" dirty="0"/>
          </a:p>
        </p:txBody>
      </p:sp>
      <p:sp>
        <p:nvSpPr>
          <p:cNvPr id="21" name="Pentagon 2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kern="0" dirty="0">
                <a:solidFill>
                  <a:schemeClr val="bg1"/>
                </a:solidFill>
              </a:rPr>
              <a:t>Performance Overview</a:t>
            </a:r>
          </a:p>
          <a:p>
            <a:r>
              <a:rPr lang="en-GB" sz="1800" b="1" kern="0" dirty="0"/>
              <a:t>Response Times by Category</a:t>
            </a:r>
          </a:p>
        </p:txBody>
      </p:sp>
    </p:spTree>
    <p:extLst>
      <p:ext uri="{BB962C8B-B14F-4D97-AF65-F5344CB8AC3E}">
        <p14:creationId xmlns:p14="http://schemas.microsoft.com/office/powerpoint/2010/main" val="89335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 11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 </a:t>
            </a:r>
            <a:br>
              <a:rPr lang="en-GB" sz="1800" b="1" dirty="0">
                <a:solidFill>
                  <a:schemeClr val="bg1"/>
                </a:solidFill>
              </a:rPr>
            </a:br>
            <a:r>
              <a:rPr lang="en-GB" sz="1800" b="1" dirty="0">
                <a:solidFill>
                  <a:schemeClr val="bg1"/>
                </a:solidFill>
              </a:rPr>
              <a:t>Key Metric Variation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539552" y="1268760"/>
            <a:ext cx="802957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9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72095" y="4437112"/>
            <a:ext cx="60131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8800" b="0" cap="none" spc="0" dirty="0">
                <a:ln w="0">
                  <a:noFill/>
                </a:ln>
                <a:solidFill>
                  <a:schemeClr val="bg1">
                    <a:lumMod val="75000"/>
                    <a:alpha val="2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(MONTH 1)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644010" y="1052736"/>
            <a:ext cx="4269415" cy="2648092"/>
          </a:xfrm>
          <a:prstGeom prst="roundRect">
            <a:avLst>
              <a:gd name="adj" fmla="val 5623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fontAlgn="ctr"/>
            <a:endParaRPr lang="en-GB" sz="500" dirty="0"/>
          </a:p>
        </p:txBody>
      </p:sp>
      <p:sp>
        <p:nvSpPr>
          <p:cNvPr id="13" name="Rounded Rectangle 12"/>
          <p:cNvSpPr/>
          <p:nvPr/>
        </p:nvSpPr>
        <p:spPr bwMode="auto">
          <a:xfrm>
            <a:off x="2051722" y="3728093"/>
            <a:ext cx="6853935" cy="2577717"/>
          </a:xfrm>
          <a:prstGeom prst="roundRect">
            <a:avLst>
              <a:gd name="adj" fmla="val 6693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14" name="Rounded Rectangle 13"/>
          <p:cNvSpPr/>
          <p:nvPr/>
        </p:nvSpPr>
        <p:spPr bwMode="auto">
          <a:xfrm>
            <a:off x="251522" y="3728093"/>
            <a:ext cx="1715019" cy="2577717"/>
          </a:xfrm>
          <a:prstGeom prst="roundRect">
            <a:avLst>
              <a:gd name="adj" fmla="val 669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1800" b="1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Performance Overview</a:t>
            </a:r>
            <a:endParaRPr lang="en-GB" sz="1800" b="1" kern="0" dirty="0">
              <a:solidFill>
                <a:schemeClr val="bg1"/>
              </a:solidFill>
              <a:latin typeface="Arial" charset="0"/>
              <a:ea typeface="MS PGothic" pitchFamily="34" charset="-128"/>
              <a:cs typeface="Arial" charset="0"/>
            </a:endParaRPr>
          </a:p>
          <a:p>
            <a:pPr lvl="0"/>
            <a:r>
              <a:rPr lang="en-GB" sz="1800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Benchmarking - National Picture</a:t>
            </a:r>
            <a:r>
              <a:rPr lang="en-GB" sz="1847" b="1" kern="0" dirty="0">
                <a:solidFill>
                  <a:schemeClr val="bg1"/>
                </a:solidFill>
                <a:latin typeface="Arial" charset="0"/>
                <a:ea typeface="MS PGothic" pitchFamily="34" charset="-128"/>
                <a:cs typeface="Arial" charset="0"/>
              </a:rPr>
              <a:t>				               </a:t>
            </a:r>
            <a:endParaRPr lang="en-GB" sz="1800" b="1" kern="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2130733" y="3808972"/>
            <a:ext cx="6717573" cy="242834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/>
          <a:stretch>
            <a:fillRect/>
          </a:stretch>
        </p:blipFill>
        <p:spPr>
          <a:xfrm>
            <a:off x="239713" y="1076325"/>
            <a:ext cx="4316412" cy="2598738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8604448" y="6190138"/>
            <a:ext cx="288048" cy="119182"/>
          </a:xfrm>
          <a:prstGeom prst="round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>
            <a:sp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b="1" dirty="0">
                <a:solidFill>
                  <a:schemeClr val="tx1"/>
                </a:solidFill>
                <a:latin typeface="Arial Narrow" panose="020B0606020202030204" pitchFamily="34" charset="0"/>
              </a:rPr>
              <a:t> Fig 4.2 </a:t>
            </a:r>
          </a:p>
        </p:txBody>
      </p:sp>
      <p:pic>
        <p:nvPicPr>
          <p:cNvPr id="9" name="Picture 8"/>
          <p:cNvPicPr/>
          <p:nvPr/>
        </p:nvPicPr>
        <p:blipFill>
          <a:blip r:embed="rId5"/>
          <a:stretch>
            <a:fillRect/>
          </a:stretch>
        </p:blipFill>
        <p:spPr>
          <a:xfrm>
            <a:off x="357453" y="3891012"/>
            <a:ext cx="1550251" cy="224046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6"/>
          <a:stretch>
            <a:fillRect/>
          </a:stretch>
        </p:blipFill>
        <p:spPr>
          <a:xfrm>
            <a:off x="4788024" y="1196752"/>
            <a:ext cx="3916266" cy="2369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14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2051721" y="1052736"/>
            <a:ext cx="6768752" cy="2448272"/>
          </a:xfrm>
          <a:prstGeom prst="roundRect">
            <a:avLst>
              <a:gd name="adj" fmla="val 14849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2051721" y="3573016"/>
            <a:ext cx="6768752" cy="2682732"/>
          </a:xfrm>
          <a:prstGeom prst="roundRect">
            <a:avLst>
              <a:gd name="adj" fmla="val 17844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46" indent="-171446" fontAlgn="ctr">
              <a:buFont typeface="Wingdings" panose="05000000000000000000" pitchFamily="2" charset="2"/>
              <a:buChar char="n"/>
            </a:pPr>
            <a:endParaRPr lang="en-GB" sz="9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168033"/>
              </p:ext>
            </p:extLst>
          </p:nvPr>
        </p:nvGraphicFramePr>
        <p:xfrm>
          <a:off x="3207708" y="3789039"/>
          <a:ext cx="5540760" cy="2316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4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8799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113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Ambulance Turnaround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(M2)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(M3)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(M4)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(M5)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(M7)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(M8)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(M9)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(M10)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(M11)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(M12)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YTD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Patient Handover to Green 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n-GB" sz="8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within </a:t>
                      </a: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 mins)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56.69%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Calibri" panose="020F0502020204030204" pitchFamily="34" charset="0"/>
                        </a:rPr>
                        <a:t>56.69%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(arrival)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>
                          <a:effectLst/>
                          <a:latin typeface="Calibri" panose="020F0502020204030204" pitchFamily="34" charset="0"/>
                        </a:rPr>
                        <a:t>99.93%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6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Data Completeness (green)</a:t>
                      </a:r>
                      <a:endParaRPr lang="en-GB" sz="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99.99%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05860"/>
            <a:ext cx="1227996" cy="238743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900" b="1" dirty="0"/>
              <a:t>Ambulance Turnaround</a:t>
            </a:r>
          </a:p>
          <a:p>
            <a:endParaRPr lang="en-US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rgbClr val="0000FF"/>
                </a:solidFill>
              </a:rPr>
              <a:t>The Patient Handover to Green measure demonstrates the percentage of handovers </a:t>
            </a:r>
            <a:r>
              <a:rPr lang="en-US" sz="800" b="1" dirty="0">
                <a:solidFill>
                  <a:srgbClr val="0000FF"/>
                </a:solidFill>
              </a:rPr>
              <a:t>within</a:t>
            </a:r>
            <a:r>
              <a:rPr lang="en-US" sz="800" dirty="0">
                <a:solidFill>
                  <a:srgbClr val="0000FF"/>
                </a:solidFill>
              </a:rPr>
              <a:t> 15 minutes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500" dirty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/>
              <a:t>This table opposite shows the Data Completeness for Ambulance Turnarounds for the previous 11 months and the Year To Date position.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251523" y="1068959"/>
            <a:ext cx="1728189" cy="5168353"/>
          </a:xfrm>
          <a:prstGeom prst="roundRect">
            <a:avLst>
              <a:gd name="adj" fmla="val 12974"/>
            </a:avLst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These tables shows key performance measures profiled by STP.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STPs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continued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the 7 minute national standard for the C1 Mean.  </a:t>
            </a:r>
          </a:p>
          <a:p>
            <a:pPr eaLnBrk="0" hangingPunct="0">
              <a:spcBef>
                <a:spcPts val="0"/>
              </a:spcBef>
              <a:buClr>
                <a:schemeClr val="tx2"/>
              </a:buClr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response times improved across almost all STPs in April, compared to March 2019.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 Mean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C2 Mean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C2 90</a:t>
            </a:r>
            <a:r>
              <a:rPr lang="en-GB" sz="900" b="1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measures improved across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areas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each STP, bringing the STPs in the North to perform </a:t>
            </a:r>
            <a:r>
              <a:rPr lang="en-GB" sz="9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within 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National Standards.</a:t>
            </a: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71450" indent="-171450" eaLnBrk="0" hangingPunct="0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C4 90</a:t>
            </a:r>
            <a:r>
              <a:rPr lang="en-GB" sz="9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Centile response time increased across all STPs.  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154115" y="1166813"/>
            <a:ext cx="6526335" cy="219075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074513"/>
              </p:ext>
            </p:extLst>
          </p:nvPr>
        </p:nvGraphicFramePr>
        <p:xfrm>
          <a:off x="2154115" y="413238"/>
          <a:ext cx="208280" cy="344869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L>
                    <a:lnR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R>
                    <a:lnT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T>
                    <a:lnB w="12700" cmpd="sng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8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>
            <a:off x="251523" y="290285"/>
            <a:ext cx="8109209" cy="557599"/>
          </a:xfrm>
          <a:prstGeom prst="homePlate">
            <a:avLst/>
          </a:prstGeom>
          <a:solidFill>
            <a:srgbClr val="003300"/>
          </a:solidFill>
          <a:ln w="12700" cap="flat" cmpd="sng" algn="ctr">
            <a:solidFill>
              <a:srgbClr val="003300"/>
            </a:solidFill>
            <a:prstDash val="solid"/>
            <a:miter lim="800000"/>
          </a:ln>
          <a:effectLst/>
        </p:spPr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solidFill>
                  <a:schemeClr val="bg1"/>
                </a:solidFill>
              </a:rPr>
              <a:t>Performance Overview</a:t>
            </a:r>
            <a:endParaRPr lang="en-GB" sz="1800" b="1" kern="0" dirty="0">
              <a:solidFill>
                <a:schemeClr val="bg1"/>
              </a:solidFill>
            </a:endParaRPr>
          </a:p>
          <a:p>
            <a:r>
              <a:rPr lang="en-GB" sz="1800" b="1" kern="0" dirty="0"/>
              <a:t>Performance by CCG &amp; STP</a:t>
            </a:r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306388" y="1052513"/>
            <a:ext cx="8316912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13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lank">
  <a:themeElements>
    <a:clrScheme name="01 NEW PA Blue">
      <a:dk1>
        <a:srgbClr val="000000"/>
      </a:dk1>
      <a:lt1>
        <a:srgbClr val="FFFFFF"/>
      </a:lt1>
      <a:dk2>
        <a:srgbClr val="293947"/>
      </a:dk2>
      <a:lt2>
        <a:srgbClr val="5E707D"/>
      </a:lt2>
      <a:accent1>
        <a:srgbClr val="3876BE"/>
      </a:accent1>
      <a:accent2>
        <a:srgbClr val="D78539"/>
      </a:accent2>
      <a:accent3>
        <a:srgbClr val="5D423E"/>
      </a:accent3>
      <a:accent4>
        <a:srgbClr val="45194F"/>
      </a:accent4>
      <a:accent5>
        <a:srgbClr val="2C4310"/>
      </a:accent5>
      <a:accent6>
        <a:srgbClr val="AED373"/>
      </a:accent6>
      <a:hlink>
        <a:srgbClr val="3876BE"/>
      </a:hlink>
      <a:folHlink>
        <a:srgbClr val="5E707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 typeface="Symbol" pitchFamily="18" charset="2"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rgbClr val="737377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noAutofit/>
      </a:bodyPr>
      <a:lstStyle>
        <a:defPPr algn="l"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91962</TotalTime>
  <Words>1654</Words>
  <Application>Microsoft Office PowerPoint</Application>
  <PresentationFormat>On-screen Show (4:3)</PresentationFormat>
  <Paragraphs>257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Wingdings</vt:lpstr>
      <vt:lpstr>Blank</vt:lpstr>
      <vt:lpstr>1_Blank</vt:lpstr>
      <vt:lpstr>Patient Forum Pack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Ambulance Service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Constantinou</dc:creator>
  <cp:lastModifiedBy>polly healy</cp:lastModifiedBy>
  <cp:revision>3656</cp:revision>
  <cp:lastPrinted>2019-03-19T18:07:01Z</cp:lastPrinted>
  <dcterms:created xsi:type="dcterms:W3CDTF">2007-03-16T18:44:37Z</dcterms:created>
  <dcterms:modified xsi:type="dcterms:W3CDTF">2019-11-24T17:31:48Z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