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  <p:sldMasterId id="2147487848" r:id="rId2"/>
  </p:sldMasterIdLst>
  <p:notesMasterIdLst>
    <p:notesMasterId r:id="rId14"/>
  </p:notesMasterIdLst>
  <p:handoutMasterIdLst>
    <p:handoutMasterId r:id="rId15"/>
  </p:handoutMasterIdLst>
  <p:sldIdLst>
    <p:sldId id="276" r:id="rId3"/>
    <p:sldId id="391" r:id="rId4"/>
    <p:sldId id="418" r:id="rId5"/>
    <p:sldId id="413" r:id="rId6"/>
    <p:sldId id="421" r:id="rId7"/>
    <p:sldId id="422" r:id="rId8"/>
    <p:sldId id="424" r:id="rId9"/>
    <p:sldId id="429" r:id="rId10"/>
    <p:sldId id="423" r:id="rId11"/>
    <p:sldId id="425" r:id="rId12"/>
    <p:sldId id="428" r:id="rId13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FF0000"/>
    <a:srgbClr val="0000FF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6" autoAdjust="0"/>
    <p:restoredTop sz="96433" autoAdjust="0"/>
  </p:normalViewPr>
  <p:slideViewPr>
    <p:cSldViewPr>
      <p:cViewPr varScale="1">
        <p:scale>
          <a:sx n="105" d="100"/>
          <a:sy n="105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16931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14338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0135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9913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11774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297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49" r:id="rId1"/>
    <p:sldLayoutId id="2147487850" r:id="rId2"/>
    <p:sldLayoutId id="2147487851" r:id="rId3"/>
    <p:sldLayoutId id="2147487852" r:id="rId4"/>
    <p:sldLayoutId id="2147487853" r:id="rId5"/>
    <p:sldLayoutId id="2147487854" r:id="rId6"/>
    <p:sldLayoutId id="2147487855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Monthly 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3978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January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December 2018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(M9)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95536" y="3789320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/>
              <a:t>Figure 6.1 shows a breakdown of resource levels, in patient facing vehicle hours, for the previous 9 months.</a:t>
            </a: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Planned Resource Level</a:t>
            </a:r>
            <a:r>
              <a:rPr lang="en-US" sz="900" dirty="0"/>
              <a:t> is the ORH plan for patient facing vehicle hours.  This is profiled by responder type for the previous 7 months. </a:t>
            </a:r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900" dirty="0"/>
          </a:p>
          <a:p>
            <a:pPr defTabSz="360363" fontAlgn="ctr"/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Current Resource Level (GRS)</a:t>
            </a:r>
            <a:r>
              <a:rPr lang="en-US" sz="900" dirty="0"/>
              <a:t> are the actual patient facing hours produced profiled by responder type. </a:t>
            </a:r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b="1" dirty="0"/>
              <a:t>Current Resource Gap</a:t>
            </a:r>
            <a:r>
              <a:rPr lang="en-US" sz="900" dirty="0"/>
              <a:t> is shown to demonstrate the gap in resourcing for these responder types each month.</a:t>
            </a:r>
          </a:p>
          <a:p>
            <a:pPr marL="628650" lvl="1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r>
              <a:rPr lang="en-US" sz="900" dirty="0"/>
              <a:t>	</a:t>
            </a:r>
          </a:p>
          <a:p>
            <a:pPr defTabSz="360363" fontAlgn="ctr"/>
            <a:endParaRPr lang="en-US" sz="9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1101985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/>
          </a:p>
        </p:txBody>
      </p:sp>
      <p:sp>
        <p:nvSpPr>
          <p:cNvPr id="5" name="Pentagon 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Resource Levels</a:t>
            </a:r>
          </a:p>
          <a:p>
            <a:r>
              <a:rPr lang="en-GB" sz="1800" b="1" dirty="0">
                <a:solidFill>
                  <a:srgbClr val="FFFFFF"/>
                </a:solidFill>
              </a:rPr>
              <a:t>Plan vs. Actual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19211"/>
              </p:ext>
            </p:extLst>
          </p:nvPr>
        </p:nvGraphicFramePr>
        <p:xfrm>
          <a:off x="395536" y="6419258"/>
          <a:ext cx="864096" cy="322110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*  Including MRU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^  ORH plan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339909" y="3429000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6.1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313386"/>
              </p:ext>
            </p:extLst>
          </p:nvPr>
        </p:nvGraphicFramePr>
        <p:xfrm>
          <a:off x="484837" y="1212241"/>
          <a:ext cx="7999848" cy="2216758"/>
        </p:xfrm>
        <a:graphic>
          <a:graphicData uri="http://schemas.openxmlformats.org/drawingml/2006/table">
            <a:tbl>
              <a:tblPr/>
              <a:tblGrid>
                <a:gridCol w="143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99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15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Vehicle Hours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Responder Type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62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Resource Level  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^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161,563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167,027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161,832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166,800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8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53,904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53,898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55,724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53,771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862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Level (GRS)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156,726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152,749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159,399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157,860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162,967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163,291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8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48,451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46,505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862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Gap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-4,837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-3,509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8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-7,788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35217"/>
              </p:ext>
            </p:extLst>
          </p:nvPr>
        </p:nvGraphicFramePr>
        <p:xfrm>
          <a:off x="261703" y="1143908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3" y="5293801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39479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38177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38175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24944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38623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753327"/>
          </a:xfrm>
          <a:prstGeom prst="roundRect">
            <a:avLst>
              <a:gd name="adj" fmla="val 1133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100,904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provided with a face to face response, 3.2% above plan for M9.  This increase is largely due to the Christmas period.  December 2018 was been the busiest month on record in overall demand for LAS.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12,147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This is significantly above plan for M9 at 43.5%.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60,711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categorised as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2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provided with a face-to-face response.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2040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M9 saw five of the nine key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number of response time measures increased in December 2018.  Despite this increase,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Mean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continued to perform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minute National Standard.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C2 90</a:t>
            </a:r>
            <a:r>
              <a:rPr lang="en-US" sz="11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and C3 Mean measures, increased marginally to just above the national standards.</a:t>
            </a: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pic>
        <p:nvPicPr>
          <p:cNvPr id="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529848" y="1196752"/>
            <a:ext cx="8146608" cy="14585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825" y="6369485"/>
            <a:ext cx="37641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January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81088"/>
            <a:ext cx="4229100" cy="251777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252413" y="3789363"/>
            <a:ext cx="4230687" cy="25130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Category 1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US" sz="900" dirty="0"/>
              <a:t>The NEW Category 1 (C1) measure is expected to comprise of approximately 8% of all incidents and covers a wider range of conditions than the former Red 1 category. These are to be responded to within an average time of seven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Fig 1.1 shows the time taken to respond to patients triaged as Category 1 (C1)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grey line shows the LAS 90</a:t>
            </a:r>
            <a:r>
              <a:rPr lang="en-GB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grey line shows the National Standard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15 minutes 90</a:t>
            </a: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blue line shows the National Standard of 7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2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2 (C2) measure is expected to comprise of approximately 48% of all incidents. These are to be responded to within an average time of 18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1.2 shows the response time for patients triaged as Category 2 (C2)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40 minutes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</a:t>
            </a:r>
            <a:r>
              <a:rPr lang="en-US" sz="800" dirty="0"/>
              <a:t>18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2095" y="4437112"/>
            <a:ext cx="60131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9)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250825" y="1058863"/>
            <a:ext cx="4311650" cy="2635250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314940" y="3805065"/>
            <a:ext cx="1608342" cy="2230933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/>
          <a:stretch>
            <a:fillRect/>
          </a:stretch>
        </p:blipFill>
        <p:spPr>
          <a:xfrm>
            <a:off x="4751184" y="1159915"/>
            <a:ext cx="4032448" cy="2439866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6"/>
          <a:stretch>
            <a:fillRect/>
          </a:stretch>
        </p:blipFill>
        <p:spPr>
          <a:xfrm>
            <a:off x="2114550" y="3798888"/>
            <a:ext cx="6726238" cy="243046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25377" y="618662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195739" y="1052736"/>
            <a:ext cx="6624733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195739" y="3573016"/>
            <a:ext cx="6624733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33099"/>
              </p:ext>
            </p:extLst>
          </p:nvPr>
        </p:nvGraphicFramePr>
        <p:xfrm>
          <a:off x="3851920" y="3789039"/>
          <a:ext cx="4828532" cy="2304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2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1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(M9)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55.49%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54.99%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54.16%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54.08%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54.41%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54.53%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55.42%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55.42%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54.62%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67744" y="3705860"/>
            <a:ext cx="1535781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900" b="1" dirty="0">
                <a:solidFill>
                  <a:srgbClr val="0000FF"/>
                </a:solidFill>
              </a:rPr>
              <a:t>within</a:t>
            </a:r>
            <a:r>
              <a:rPr lang="en-US" sz="9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6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6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6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This table opposite shows the Data Completeness for Ambulance Turnarounds for the previous 9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shows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STP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areas performed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minute national standard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 1 Mean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 1 90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Four of the five STPs performed above the 18 minute standard for the C2 Mean.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North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South West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STPs saw slight increases in 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Mean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90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Centile response times.  Despite this they remain within the national standard.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C3 90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response time also increased across all STPs during December.  Despite this, the South East STP remained with in the 2 hour national standard.</a:t>
            </a: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336800" y="1166813"/>
            <a:ext cx="63436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5146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5146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455752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455753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139,478 calls were received into the EOC in December 2018 (M9).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1,184,783 calls have been received into the EOC for the YTD.</a:t>
            </a:r>
          </a:p>
          <a:p>
            <a:pPr defTabSz="534988"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M9 the median call answering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34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34 seconds.  An improvement of 5 seconds compared to M8.</a:t>
            </a:r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100,904 incidents received a face-to-face response in (M9).  The busiest month on record for LAS.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849,268 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M9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91%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An this is a slight improvement of 1% compared to M8.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upward trend.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825" y="6369485"/>
            <a:ext cx="37641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January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90365</TotalTime>
  <Words>1659</Words>
  <Application>Microsoft Office PowerPoint</Application>
  <PresentationFormat>On-screen Show (4:3)</PresentationFormat>
  <Paragraphs>329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Symbol</vt:lpstr>
      <vt:lpstr>Wingdings</vt:lpstr>
      <vt:lpstr>Blank</vt:lpstr>
      <vt:lpstr>1_Blank</vt:lpstr>
      <vt:lpstr>Monthly 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3582</cp:revision>
  <cp:lastPrinted>2018-10-15T09:44:59Z</cp:lastPrinted>
  <dcterms:created xsi:type="dcterms:W3CDTF">2007-03-16T18:44:37Z</dcterms:created>
  <dcterms:modified xsi:type="dcterms:W3CDTF">2019-11-24T17:25:23Z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