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7834" r:id="rId1"/>
  </p:sldMasterIdLst>
  <p:notesMasterIdLst>
    <p:notesMasterId r:id="rId8"/>
  </p:notesMasterIdLst>
  <p:handoutMasterIdLst>
    <p:handoutMasterId r:id="rId9"/>
  </p:handoutMasterIdLst>
  <p:sldIdLst>
    <p:sldId id="418" r:id="rId2"/>
    <p:sldId id="405" r:id="rId3"/>
    <p:sldId id="421" r:id="rId4"/>
    <p:sldId id="422" r:id="rId5"/>
    <p:sldId id="429" r:id="rId6"/>
    <p:sldId id="425" r:id="rId7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6" userDrawn="1">
          <p15:clr>
            <a:srgbClr val="A4A3A4"/>
          </p15:clr>
        </p15:guide>
        <p15:guide id="2" pos="2295" userDrawn="1">
          <p15:clr>
            <a:srgbClr val="A4A3A4"/>
          </p15:clr>
        </p15:guide>
        <p15:guide id="3" orient="horz" pos="2840" userDrawn="1">
          <p15:clr>
            <a:srgbClr val="A4A3A4"/>
          </p15:clr>
        </p15:guide>
        <p15:guide id="4" orient="horz" pos="2771" userDrawn="1">
          <p15:clr>
            <a:srgbClr val="A4A3A4"/>
          </p15:clr>
        </p15:guide>
        <p15:guide id="5" orient="horz" pos="2756" userDrawn="1">
          <p15:clr>
            <a:srgbClr val="A4A3A4"/>
          </p15:clr>
        </p15:guide>
        <p15:guide id="6" pos="2196" userDrawn="1">
          <p15:clr>
            <a:srgbClr val="A4A3A4"/>
          </p15:clr>
        </p15:guide>
        <p15:guide id="7" orient="horz" pos="3033" userDrawn="1">
          <p15:clr>
            <a:srgbClr val="A4A3A4"/>
          </p15:clr>
        </p15:guide>
        <p15:guide id="8" orient="horz" pos="3016" userDrawn="1">
          <p15:clr>
            <a:srgbClr val="A4A3A4"/>
          </p15:clr>
        </p15:guide>
        <p15:guide id="9" orient="horz" pos="2943" userDrawn="1">
          <p15:clr>
            <a:srgbClr val="A4A3A4"/>
          </p15:clr>
        </p15:guide>
        <p15:guide id="10" orient="horz" pos="2927" userDrawn="1">
          <p15:clr>
            <a:srgbClr val="A4A3A4"/>
          </p15:clr>
        </p15:guide>
        <p15:guide id="11" pos="2267" userDrawn="1">
          <p15:clr>
            <a:srgbClr val="A4A3A4"/>
          </p15:clr>
        </p15:guide>
        <p15:guide id="12" pos="216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3300"/>
    <a:srgbClr val="F8F8F8"/>
    <a:srgbClr val="737377"/>
    <a:srgbClr val="9900CC"/>
    <a:srgbClr val="3876C4"/>
    <a:srgbClr val="2C609A"/>
    <a:srgbClr val="2C6092"/>
    <a:srgbClr val="FF0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56" autoAdjust="0"/>
    <p:restoredTop sz="96433" autoAdjust="0"/>
  </p:normalViewPr>
  <p:slideViewPr>
    <p:cSldViewPr>
      <p:cViewPr varScale="1">
        <p:scale>
          <a:sx n="90" d="100"/>
          <a:sy n="90" d="100"/>
        </p:scale>
        <p:origin x="102" y="16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02" y="43"/>
      </p:cViewPr>
      <p:guideLst>
        <p:guide orient="horz" pos="2856"/>
        <p:guide pos="2295"/>
        <p:guide orient="horz" pos="2840"/>
        <p:guide orient="horz" pos="2771"/>
        <p:guide orient="horz" pos="2756"/>
        <p:guide pos="2196"/>
        <p:guide orient="horz" pos="3033"/>
        <p:guide orient="horz" pos="3016"/>
        <p:guide orient="horz" pos="2943"/>
        <p:guide orient="horz" pos="2927"/>
        <p:guide pos="2267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82869" cy="465340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39" y="3"/>
            <a:ext cx="2982869" cy="465340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r">
              <a:defRPr sz="1200"/>
            </a:lvl1pPr>
          </a:lstStyle>
          <a:p>
            <a:fld id="{DF736B3A-7E27-483F-8083-E11542816C89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577"/>
            <a:ext cx="2982869" cy="465339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39" y="8829577"/>
            <a:ext cx="2982869" cy="465339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r">
              <a:defRPr sz="1200"/>
            </a:lvl1pPr>
          </a:lstStyle>
          <a:p>
            <a:fld id="{DCF6BECE-49FA-4827-9A52-C278A286F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958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" y="7"/>
            <a:ext cx="2983145" cy="464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690" y="7"/>
            <a:ext cx="2983145" cy="464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696913"/>
            <a:ext cx="4649787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166" y="4415770"/>
            <a:ext cx="5047527" cy="418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" y="8831514"/>
            <a:ext cx="2983145" cy="464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690" y="8831514"/>
            <a:ext cx="2983145" cy="464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7198B5FF-C12B-4721-B835-15B796D12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6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45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847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509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261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335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237" y="1113726"/>
            <a:ext cx="8642838" cy="1177782"/>
          </a:xfrm>
        </p:spPr>
        <p:txBody>
          <a:bodyPr/>
          <a:lstStyle>
            <a:lvl1pPr marL="0" indent="0" algn="ctr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r>
              <a:rPr lang="en-GB" dirty="0"/>
              <a:t>This introduction should contain a brief one line summary with three supporting bullet points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Integrated Performance Report – Trust Board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9" name="Snip Single Corner Rectangle 8"/>
          <p:cNvSpPr/>
          <p:nvPr userDrawn="1"/>
        </p:nvSpPr>
        <p:spPr bwMode="auto">
          <a:xfrm>
            <a:off x="265239" y="2393651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PATIENTS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840075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840075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7" name="Snip Single Corner Rectangle 16"/>
          <p:cNvSpPr/>
          <p:nvPr userDrawn="1"/>
        </p:nvSpPr>
        <p:spPr bwMode="auto">
          <a:xfrm>
            <a:off x="4840077" y="2403180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PERFORMANCE</a:t>
            </a:r>
          </a:p>
        </p:txBody>
      </p:sp>
      <p:sp>
        <p:nvSpPr>
          <p:cNvPr id="18" name="Snip Single Corner Rectangle 17"/>
          <p:cNvSpPr/>
          <p:nvPr userDrawn="1"/>
        </p:nvSpPr>
        <p:spPr bwMode="auto">
          <a:xfrm>
            <a:off x="265239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MONEY</a:t>
            </a:r>
          </a:p>
        </p:txBody>
      </p:sp>
      <p:sp>
        <p:nvSpPr>
          <p:cNvPr id="19" name="Snip Single Corner Rectangle 18"/>
          <p:cNvSpPr/>
          <p:nvPr userDrawn="1"/>
        </p:nvSpPr>
        <p:spPr bwMode="auto">
          <a:xfrm>
            <a:off x="4840077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PEOPLE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109077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ingle Corner Rectangle 3"/>
          <p:cNvSpPr/>
          <p:nvPr userDrawn="1"/>
        </p:nvSpPr>
        <p:spPr bwMode="auto">
          <a:xfrm>
            <a:off x="251520" y="332656"/>
            <a:ext cx="7992888" cy="576064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23728" y="369069"/>
            <a:ext cx="4103688" cy="503238"/>
          </a:xfrm>
        </p:spPr>
        <p:txBody>
          <a:bodyPr anchor="ctr"/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9426" y="1196752"/>
            <a:ext cx="8561048" cy="482453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/>
              <a:t>Table listing the key areas of this section, along with RAG status for this month and previous month. Each section should have at least one supporting slide.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363115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126876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378904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840289" y="1268413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40289" y="3787990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366197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268760"/>
            <a:ext cx="4234755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716017" y="1269986"/>
            <a:ext cx="4192059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51520" y="3861048"/>
            <a:ext cx="4248472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7" y="3861048"/>
            <a:ext cx="4192059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282657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196752"/>
            <a:ext cx="5314875" cy="4968552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55766" y="1196752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55765" y="3860254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174386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89925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238" y="285750"/>
            <a:ext cx="796255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237" y="1254124"/>
            <a:ext cx="8642838" cy="493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2" name="Footer"/>
          <p:cNvSpPr txBox="1">
            <a:spLocks noChangeArrowheads="1"/>
          </p:cNvSpPr>
          <p:nvPr/>
        </p:nvSpPr>
        <p:spPr bwMode="auto">
          <a:xfrm>
            <a:off x="4482457" y="6473110"/>
            <a:ext cx="210374" cy="2325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1D0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anchor="ctr"/>
          <a:lstStyle/>
          <a:p>
            <a:pPr algn="ctr" eaLnBrk="0" hangingPunct="0">
              <a:buClr>
                <a:srgbClr val="3876BE"/>
              </a:buClr>
              <a:buFont typeface="Symbol" pitchFamily="18" charset="2"/>
              <a:buNone/>
            </a:pPr>
            <a:fld id="{D04CD2DE-D1CB-45D6-848D-2A0D08E7F844}" type="slidenum">
              <a:rPr lang="en-US" sz="1292" smtClean="0">
                <a:solidFill>
                  <a:srgbClr val="5E707D"/>
                </a:solidFill>
                <a:latin typeface="Arial"/>
                <a:ea typeface="+mn-ea"/>
                <a:cs typeface="+mn-cs"/>
              </a:rPr>
              <a:pPr algn="ctr" eaLnBrk="0" hangingPunct="0">
                <a:buClr>
                  <a:srgbClr val="3876BE"/>
                </a:buClr>
                <a:buFont typeface="Symbol" pitchFamily="18" charset="2"/>
                <a:buNone/>
              </a:pPr>
              <a:t>‹#›</a:t>
            </a:fld>
            <a:endParaRPr lang="en-US" sz="1292" dirty="0">
              <a:solidFill>
                <a:srgbClr val="5E707D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7432" y="996950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9" r="82553" b="11748"/>
          <a:stretch/>
        </p:blipFill>
        <p:spPr bwMode="auto">
          <a:xfrm>
            <a:off x="8404699" y="285665"/>
            <a:ext cx="559790" cy="6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57432" y="6366472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3678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39" r:id="rId1"/>
    <p:sldLayoutId id="2147487841" r:id="rId2"/>
    <p:sldLayoutId id="2147487847" r:id="rId3"/>
    <p:sldLayoutId id="2147487845" r:id="rId4"/>
    <p:sldLayoutId id="2147487846" r:id="rId5"/>
    <p:sldLayoutId id="2147487844" r:id="rId6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47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5pPr>
      <a:lvl6pPr marL="422031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6pPr>
      <a:lvl7pPr marL="84406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7pPr>
      <a:lvl8pPr marL="126609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8pPr>
      <a:lvl9pPr marL="1688123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Symbol" pitchFamily="18" charset="2"/>
        <a:tabLst>
          <a:tab pos="1160586" algn="l"/>
          <a:tab pos="2321169" algn="l"/>
          <a:tab pos="3481754" algn="l"/>
          <a:tab pos="4308231" algn="l"/>
          <a:tab pos="5134708" algn="l"/>
          <a:tab pos="6295293" algn="l"/>
          <a:tab pos="7455876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911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498230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745881" indent="-246185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99499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1417027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6pPr>
      <a:lvl7pPr marL="1839058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7pPr>
      <a:lvl8pPr marL="2261089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8pPr>
      <a:lvl9pPr marL="2683120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9pPr>
    </p:bodyStyle>
    <p:otherStyle>
      <a:defPPr>
        <a:defRPr lang="en-US"/>
      </a:defPPr>
      <a:lvl1pPr marL="0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6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/>
          <p:cNvSpPr/>
          <p:nvPr/>
        </p:nvSpPr>
        <p:spPr bwMode="auto">
          <a:xfrm>
            <a:off x="389646" y="2938177"/>
            <a:ext cx="4038339" cy="3320641"/>
          </a:xfrm>
          <a:prstGeom prst="roundRect">
            <a:avLst>
              <a:gd name="adj" fmla="val 5623"/>
            </a:avLst>
          </a:prstGeom>
          <a:solidFill>
            <a:schemeClr val="bg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6231830" y="2938175"/>
            <a:ext cx="1193281" cy="1083411"/>
            <a:chOff x="554721" y="2945646"/>
            <a:chExt cx="1142924" cy="1073768"/>
          </a:xfrm>
        </p:grpSpPr>
        <p:sp>
          <p:nvSpPr>
            <p:cNvPr id="34" name="TextBox 33"/>
            <p:cNvSpPr txBox="1">
              <a:spLocks/>
            </p:cNvSpPr>
            <p:nvPr/>
          </p:nvSpPr>
          <p:spPr>
            <a:xfrm>
              <a:off x="554721" y="3772334"/>
              <a:ext cx="1142924" cy="247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lvl="0" indent="0" defTabSz="956938" eaLnBrk="1" hangingPunct="1">
                <a:lnSpc>
                  <a:spcPct val="90000"/>
                </a:lnSpc>
                <a:buClr>
                  <a:schemeClr val="tx2"/>
                </a:buClr>
                <a:defRPr sz="1600" b="1" spc="-79" baseline="0">
                  <a:solidFill>
                    <a:schemeClr val="accent1"/>
                  </a:solidFill>
                  <a:latin typeface="+mn-lt"/>
                </a:defRPr>
              </a:lvl1pPr>
              <a:lvl2pPr marL="180975" lvl="1" indent="-179388" defTabSz="956938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28625" lvl="2" indent="-247650" defTabSz="956938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09600" lvl="3" indent="-180975" defTabSz="956938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71525" lvl="4" indent="-161925" defTabSz="956938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algn="ctr">
                <a:buClr>
                  <a:srgbClr val="293947"/>
                </a:buClr>
              </a:pPr>
              <a:r>
                <a:rPr lang="en-GB" sz="1800" dirty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Performance</a:t>
              </a:r>
              <a:endParaRPr lang="en-GB" sz="14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001" y="2945646"/>
              <a:ext cx="723619" cy="816179"/>
            </a:xfrm>
            <a:prstGeom prst="rect">
              <a:avLst/>
            </a:prstGeom>
          </p:spPr>
        </p:pic>
      </p:grpSp>
      <p:sp>
        <p:nvSpPr>
          <p:cNvPr id="36" name="Rounded Rectangle 35"/>
          <p:cNvSpPr/>
          <p:nvPr/>
        </p:nvSpPr>
        <p:spPr bwMode="auto">
          <a:xfrm>
            <a:off x="4716019" y="2924944"/>
            <a:ext cx="4104457" cy="3313027"/>
          </a:xfrm>
          <a:prstGeom prst="roundRect">
            <a:avLst>
              <a:gd name="adj" fmla="val 5623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752687" y="2938623"/>
            <a:ext cx="1168240" cy="1082963"/>
            <a:chOff x="963090" y="1408814"/>
            <a:chExt cx="1168240" cy="1082962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025726" y="1408814"/>
              <a:ext cx="1042967" cy="897613"/>
            </a:xfrm>
            <a:prstGeom prst="rect">
              <a:avLst/>
            </a:prstGeom>
          </p:spPr>
        </p:pic>
        <p:sp>
          <p:nvSpPr>
            <p:cNvPr id="40" name="TextBox 39"/>
            <p:cNvSpPr txBox="1">
              <a:spLocks/>
            </p:cNvSpPr>
            <p:nvPr/>
          </p:nvSpPr>
          <p:spPr>
            <a:xfrm>
              <a:off x="963090" y="2242477"/>
              <a:ext cx="1168240" cy="249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lvl="0" indent="0" defTabSz="956938" eaLnBrk="1" hangingPunct="1">
                <a:lnSpc>
                  <a:spcPct val="90000"/>
                </a:lnSpc>
                <a:buClr>
                  <a:schemeClr val="tx2"/>
                </a:buClr>
                <a:defRPr sz="1600" b="1" spc="-79" baseline="0">
                  <a:solidFill>
                    <a:schemeClr val="accent1"/>
                  </a:solidFill>
                  <a:latin typeface="+mn-lt"/>
                </a:defRPr>
              </a:lvl1pPr>
              <a:lvl2pPr marL="180975" lvl="1" indent="-179388" defTabSz="956938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28625" lvl="2" indent="-247650" defTabSz="956938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09600" lvl="3" indent="-180975" defTabSz="956938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71525" lvl="4" indent="-161925" defTabSz="956938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algn="ctr">
                <a:buClr>
                  <a:srgbClr val="293947"/>
                </a:buClr>
              </a:pPr>
              <a:r>
                <a:rPr lang="en-GB" sz="1800" dirty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Demand</a:t>
              </a: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389646" y="1045046"/>
            <a:ext cx="8430828" cy="1753327"/>
          </a:xfrm>
          <a:prstGeom prst="roundRect">
            <a:avLst>
              <a:gd name="adj" fmla="val 11339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6" name="TextBox 15"/>
          <p:cNvSpPr txBox="1"/>
          <p:nvPr/>
        </p:nvSpPr>
        <p:spPr>
          <a:xfrm>
            <a:off x="575136" y="4093989"/>
            <a:ext cx="3636824" cy="21439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total of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91,010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incidents were provided with a face to face response, a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reduction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4.1%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compared to M2.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Category 1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incidents reached a total of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8,943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2,680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incidents were categorised as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Category 4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provided with a face-to-face response.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GB" sz="800" dirty="0">
              <a:solidFill>
                <a:srgbClr val="0000FF"/>
              </a:solidFill>
            </a:endParaRPr>
          </a:p>
          <a:p>
            <a:endParaRPr lang="en-GB" sz="800" dirty="0">
              <a:solidFill>
                <a:srgbClr val="0000FF"/>
              </a:solidFill>
            </a:endParaRPr>
          </a:p>
          <a:p>
            <a:r>
              <a:rPr lang="en-GB" sz="700" dirty="0">
                <a:solidFill>
                  <a:srgbClr val="0000FF"/>
                </a:solidFill>
              </a:rPr>
              <a:t>Incident data is correct as of 12</a:t>
            </a:r>
            <a:r>
              <a:rPr lang="en-GB" sz="700" baseline="30000" dirty="0">
                <a:solidFill>
                  <a:srgbClr val="0000FF"/>
                </a:solidFill>
              </a:rPr>
              <a:t>th</a:t>
            </a:r>
            <a:r>
              <a:rPr lang="en-GB" sz="700" dirty="0">
                <a:solidFill>
                  <a:srgbClr val="0000FF"/>
                </a:solidFill>
              </a:rPr>
              <a:t> July and is subject to change due to data validation.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32040" y="4093989"/>
            <a:ext cx="3636824" cy="21439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C3 Mean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measure performed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marginally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above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hour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target.  The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year to date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position remains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within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target at 54 minute 51 seconds. 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C1 Mean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performed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marginally above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7 minute target at 7 minutes 17 seconds.  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C1 90</a:t>
            </a:r>
            <a:r>
              <a:rPr lang="en-US" sz="11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Centile continues to perform well within the 15 minute target.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Pentagon 19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0">
                <a:srgbClr val="003300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00" b="1" kern="0" dirty="0"/>
              <a:t>Ambulance Response Programme – Performance Summary</a:t>
            </a:r>
          </a:p>
        </p:txBody>
      </p:sp>
      <p:pic>
        <p:nvPicPr>
          <p:cNvPr id="4" name="Picture 3"/>
          <p:cNvPicPr/>
          <p:nvPr/>
        </p:nvPicPr>
        <p:blipFill>
          <a:blip r:embed="rId5"/>
          <a:stretch>
            <a:fillRect/>
          </a:stretch>
        </p:blipFill>
        <p:spPr>
          <a:xfrm>
            <a:off x="529848" y="1196752"/>
            <a:ext cx="8146608" cy="145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35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agon 11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 </a:t>
            </a:r>
            <a:br>
              <a:rPr lang="en-GB" sz="1800" b="1" dirty="0">
                <a:solidFill>
                  <a:schemeClr val="bg1"/>
                </a:solidFill>
              </a:rPr>
            </a:br>
            <a:r>
              <a:rPr lang="en-GB" sz="1800" b="1" dirty="0">
                <a:solidFill>
                  <a:schemeClr val="bg1"/>
                </a:solidFill>
              </a:rPr>
              <a:t>Key Metric Variation</a:t>
            </a:r>
            <a:endParaRPr lang="en-GB" sz="1800" b="1" kern="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539552" y="1268760"/>
            <a:ext cx="802957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92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2123727" y="3771456"/>
            <a:ext cx="6696761" cy="249544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8625377" y="6186628"/>
            <a:ext cx="288048" cy="119182"/>
          </a:xfrm>
          <a:prstGeom prst="round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 Fig 4.2 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4644010" y="1052736"/>
            <a:ext cx="4269415" cy="264809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50" indent="-171450" fontAlgn="ctr">
              <a:buFont typeface="Wingdings" panose="05000000000000000000" pitchFamily="2" charset="2"/>
              <a:buChar char="n"/>
            </a:pPr>
            <a:r>
              <a:rPr lang="en-GB" sz="9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 4.1 Illustrates the Category 1 Mean Response Performance for Ambulance Trusts across England.</a:t>
            </a:r>
          </a:p>
          <a:p>
            <a:pPr fontAlgn="ctr"/>
            <a:endParaRPr lang="en-GB" sz="500" dirty="0">
              <a:solidFill>
                <a:srgbClr val="7030A0"/>
              </a:solidFill>
            </a:endParaRPr>
          </a:p>
          <a:p>
            <a:pPr fontAlgn="ctr"/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information also displayed :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National Standard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average for England 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ranking position for each Trust</a:t>
            </a:r>
            <a:endParaRPr lang="en-GB" sz="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700" dirty="0"/>
          </a:p>
          <a:p>
            <a:pPr marL="228600" indent="-22860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700" dirty="0"/>
          </a:p>
          <a:p>
            <a:pPr marL="228600" indent="-22860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700" dirty="0"/>
          </a:p>
          <a:p>
            <a:pPr marL="228600" indent="-22860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900" dirty="0"/>
              <a:t>LAS achieved </a:t>
            </a:r>
            <a:r>
              <a:rPr lang="en-GB" sz="900" b="1" dirty="0"/>
              <a:t>7 minutes 17 seconds</a:t>
            </a:r>
            <a:r>
              <a:rPr lang="en-GB" sz="900" dirty="0">
                <a:solidFill>
                  <a:srgbClr val="00B050"/>
                </a:solidFill>
              </a:rPr>
              <a:t> </a:t>
            </a:r>
            <a:r>
              <a:rPr lang="en-GB" sz="900" dirty="0"/>
              <a:t>for the </a:t>
            </a:r>
            <a:r>
              <a:rPr lang="en-GB" sz="900" b="1" dirty="0"/>
              <a:t>mean</a:t>
            </a:r>
            <a:r>
              <a:rPr lang="en-GB" sz="900" dirty="0"/>
              <a:t> response time for </a:t>
            </a:r>
            <a:r>
              <a:rPr lang="en-GB" sz="900" b="1" dirty="0"/>
              <a:t>Category 1</a:t>
            </a:r>
            <a:r>
              <a:rPr lang="en-GB" sz="900" dirty="0"/>
              <a:t> patients.  This is </a:t>
            </a:r>
            <a:r>
              <a:rPr lang="en-GB" sz="900" b="1" dirty="0"/>
              <a:t>above </a:t>
            </a:r>
            <a:r>
              <a:rPr lang="en-GB" sz="900" dirty="0"/>
              <a:t>the 7 minute national standard.</a:t>
            </a:r>
            <a:endParaRPr lang="en-GB" sz="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700" dirty="0"/>
          </a:p>
          <a:p>
            <a:pPr marL="228600" indent="-22860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700" dirty="0"/>
          </a:p>
          <a:p>
            <a:pPr marL="228600" indent="-22860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700" dirty="0"/>
          </a:p>
          <a:p>
            <a:pPr marL="228600" indent="-22860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900" dirty="0"/>
              <a:t>LAS performed </a:t>
            </a:r>
            <a:r>
              <a:rPr lang="en-GB" sz="900" b="1" dirty="0"/>
              <a:t>within</a:t>
            </a:r>
            <a:r>
              <a:rPr lang="en-GB" sz="900" dirty="0"/>
              <a:t> the England average.</a:t>
            </a:r>
          </a:p>
          <a:p>
            <a:pPr fontAlgn="ctr"/>
            <a:endParaRPr lang="en-GB" sz="500" dirty="0"/>
          </a:p>
          <a:p>
            <a:pPr fontAlgn="ctr"/>
            <a:endParaRPr lang="en-GB" sz="500" dirty="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2051722" y="3728093"/>
            <a:ext cx="6853935" cy="2577717"/>
          </a:xfrm>
          <a:prstGeom prst="roundRect">
            <a:avLst>
              <a:gd name="adj" fmla="val 6693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4" name="Rounded Rectangle 13"/>
          <p:cNvSpPr/>
          <p:nvPr/>
        </p:nvSpPr>
        <p:spPr bwMode="auto">
          <a:xfrm>
            <a:off x="251522" y="3728093"/>
            <a:ext cx="1715019" cy="2577717"/>
          </a:xfrm>
          <a:prstGeom prst="roundRect">
            <a:avLst>
              <a:gd name="adj" fmla="val 66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/>
              <a:t>Fig. 4.2 Displays the six key ARP performance measures for each Ambulance Trust across England.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marL="171450" indent="-171450" eaLnBrk="0" hangingPunct="0">
              <a:spcBef>
                <a:spcPts val="0"/>
              </a:spcBef>
              <a:buClr>
                <a:srgbClr val="7030A0"/>
              </a:buClr>
              <a:buFont typeface="Wingdings" panose="05000000000000000000" pitchFamily="2" charset="2"/>
              <a:buChar char="n"/>
            </a:pPr>
            <a:r>
              <a:rPr lang="en-GB" sz="900" dirty="0"/>
              <a:t>This is the </a:t>
            </a:r>
            <a:r>
              <a:rPr lang="en-GB" sz="900" b="1" dirty="0"/>
              <a:t>fifth </a:t>
            </a:r>
            <a:r>
              <a:rPr lang="en-GB" sz="900" dirty="0"/>
              <a:t> </a:t>
            </a:r>
            <a:r>
              <a:rPr lang="en-GB" sz="900" b="1" dirty="0"/>
              <a:t>consecutive</a:t>
            </a:r>
            <a:r>
              <a:rPr lang="en-GB" sz="900" dirty="0"/>
              <a:t> month, </a:t>
            </a:r>
            <a:r>
              <a:rPr lang="en-GB" sz="900" b="1" dirty="0"/>
              <a:t>LAS ranked 2</a:t>
            </a:r>
            <a:r>
              <a:rPr lang="en-GB" sz="900" b="1" baseline="30000" dirty="0"/>
              <a:t>nd</a:t>
            </a:r>
            <a:r>
              <a:rPr lang="en-GB" sz="900" dirty="0"/>
              <a:t>  in the </a:t>
            </a:r>
            <a:r>
              <a:rPr lang="en-GB" sz="900" b="1" dirty="0">
                <a:solidFill>
                  <a:srgbClr val="7030A0"/>
                </a:solidFill>
              </a:rPr>
              <a:t>Category 1 </a:t>
            </a:r>
            <a:r>
              <a:rPr lang="en-GB" sz="900" b="1" dirty="0"/>
              <a:t>90</a:t>
            </a:r>
            <a:r>
              <a:rPr lang="en-GB" sz="900" b="1" baseline="30000" dirty="0"/>
              <a:t>th</a:t>
            </a:r>
            <a:r>
              <a:rPr lang="en-GB" sz="900" b="1" dirty="0"/>
              <a:t> Centile</a:t>
            </a:r>
            <a:r>
              <a:rPr lang="en-GB" sz="900" dirty="0"/>
              <a:t> performance measure, compared to the other Trusts.  </a:t>
            </a:r>
          </a:p>
          <a:p>
            <a:pPr marL="171450" indent="-171450" eaLnBrk="0" hangingPunct="0">
              <a:spcBef>
                <a:spcPts val="0"/>
              </a:spcBef>
              <a:buClr>
                <a:srgbClr val="7030A0"/>
              </a:buClr>
              <a:buFont typeface="Wingdings" panose="05000000000000000000" pitchFamily="2" charset="2"/>
              <a:buChar char="n"/>
            </a:pPr>
            <a:endParaRPr lang="en-GB" sz="900" dirty="0"/>
          </a:p>
          <a:p>
            <a:pPr marL="171450" indent="-171450" eaLnBrk="0" hangingPunct="0">
              <a:spcBef>
                <a:spcPts val="0"/>
              </a:spcBef>
              <a:buClr>
                <a:srgbClr val="7030A0"/>
              </a:buClr>
              <a:buFont typeface="Wingdings" panose="05000000000000000000" pitchFamily="2" charset="2"/>
              <a:buChar char="n"/>
            </a:pPr>
            <a:endParaRPr lang="en-GB" sz="900" dirty="0"/>
          </a:p>
          <a:p>
            <a:pPr marL="171450" indent="-171450" eaLnBrk="0" hangingPunct="0"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n"/>
            </a:pPr>
            <a:r>
              <a:rPr lang="en-GB" sz="900" dirty="0"/>
              <a:t>For the </a:t>
            </a:r>
            <a:r>
              <a:rPr lang="en-GB" sz="900" b="1" dirty="0">
                <a:solidFill>
                  <a:srgbClr val="00B050"/>
                </a:solidFill>
              </a:rPr>
              <a:t>Category 4</a:t>
            </a:r>
            <a:r>
              <a:rPr lang="en-GB" sz="900" b="1" dirty="0">
                <a:solidFill>
                  <a:srgbClr val="7030A0"/>
                </a:solidFill>
              </a:rPr>
              <a:t>  </a:t>
            </a:r>
            <a:r>
              <a:rPr lang="en-GB" sz="900" b="1" dirty="0"/>
              <a:t>90</a:t>
            </a:r>
            <a:r>
              <a:rPr lang="en-GB" sz="900" b="1" baseline="30000" dirty="0"/>
              <a:t>th</a:t>
            </a:r>
            <a:r>
              <a:rPr lang="en-GB" sz="900" b="1" dirty="0"/>
              <a:t> Centile</a:t>
            </a:r>
            <a:r>
              <a:rPr lang="en-GB" sz="900" dirty="0"/>
              <a:t>, LAS</a:t>
            </a:r>
            <a:r>
              <a:rPr lang="en-GB" sz="900" b="1" dirty="0"/>
              <a:t> </a:t>
            </a:r>
            <a:r>
              <a:rPr lang="en-GB" sz="900" dirty="0"/>
              <a:t>ranked </a:t>
            </a:r>
            <a:r>
              <a:rPr lang="en-GB" sz="900" b="1" dirty="0"/>
              <a:t>4</a:t>
            </a:r>
            <a:r>
              <a:rPr lang="en-GB" sz="900" b="1" baseline="30000" dirty="0"/>
              <a:t>th</a:t>
            </a:r>
            <a:r>
              <a:rPr lang="en-GB" sz="900" dirty="0"/>
              <a:t>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</p:txBody>
      </p:sp>
      <p:sp>
        <p:nvSpPr>
          <p:cNvPr id="11" name="Pentagon 10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1800" b="1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Performance Overview</a:t>
            </a:r>
            <a:endParaRPr lang="en-GB" sz="1800" b="1" kern="0" dirty="0">
              <a:solidFill>
                <a:schemeClr val="bg1"/>
              </a:solidFill>
              <a:latin typeface="Arial" charset="0"/>
              <a:ea typeface="MS PGothic" pitchFamily="34" charset="-128"/>
              <a:cs typeface="Arial" charset="0"/>
            </a:endParaRPr>
          </a:p>
          <a:p>
            <a:pPr lvl="0"/>
            <a:r>
              <a:rPr lang="en-GB" sz="1800" b="1" kern="0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Benchmarking - National Picture</a:t>
            </a:r>
            <a:r>
              <a:rPr lang="en-GB" sz="1847" b="1" kern="0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				               </a:t>
            </a:r>
            <a:r>
              <a:rPr lang="en-GB" sz="1200" b="1" kern="0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M3</a:t>
            </a:r>
            <a:endParaRPr lang="en-GB" sz="1800" b="1" kern="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72095" y="4437112"/>
            <a:ext cx="601318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8800" b="0" cap="none" spc="0" dirty="0">
                <a:ln w="0">
                  <a:noFill/>
                </a:ln>
                <a:solidFill>
                  <a:schemeClr val="bg1">
                    <a:lumMod val="75000"/>
                    <a:alpha val="2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(MONTH 3)</a:t>
            </a:r>
          </a:p>
        </p:txBody>
      </p:sp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254000" y="1058863"/>
            <a:ext cx="4286250" cy="2633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14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 bwMode="auto">
          <a:xfrm>
            <a:off x="2195739" y="1052736"/>
            <a:ext cx="6624733" cy="2448272"/>
          </a:xfrm>
          <a:prstGeom prst="roundRect">
            <a:avLst>
              <a:gd name="adj" fmla="val 14849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2195739" y="3573016"/>
            <a:ext cx="6624733" cy="2682732"/>
          </a:xfrm>
          <a:prstGeom prst="roundRect">
            <a:avLst>
              <a:gd name="adj" fmla="val 17844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fontAlgn="ctr">
              <a:buFont typeface="Wingdings" panose="05000000000000000000" pitchFamily="2" charset="2"/>
              <a:buChar char="n"/>
            </a:pPr>
            <a:endParaRPr lang="en-GB" sz="9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190125"/>
              </p:ext>
            </p:extLst>
          </p:nvPr>
        </p:nvGraphicFramePr>
        <p:xfrm>
          <a:off x="4571997" y="3789039"/>
          <a:ext cx="3788734" cy="23042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57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3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0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03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1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</a:rPr>
                        <a:t>Ambulance Turnaround</a:t>
                      </a:r>
                      <a:endParaRPr lang="en-GB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(M2)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(M3)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YTD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2018/19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Patient Handover to Green </a:t>
                      </a:r>
                      <a:endParaRPr lang="en-GB" sz="8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(</a:t>
                      </a:r>
                      <a:r>
                        <a:rPr lang="en-GB" sz="800" b="1" dirty="0">
                          <a:effectLst/>
                        </a:rPr>
                        <a:t>within </a:t>
                      </a:r>
                      <a:r>
                        <a:rPr lang="en-GB" sz="800" dirty="0">
                          <a:effectLst/>
                        </a:rPr>
                        <a:t>15 mins)</a:t>
                      </a:r>
                      <a:endParaRPr lang="en-GB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54.97%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effectLst/>
                          <a:latin typeface="Calibri" panose="020F0502020204030204" pitchFamily="34" charset="0"/>
                        </a:rPr>
                        <a:t>53.82%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54.77%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Data Completeness (arrival)</a:t>
                      </a:r>
                      <a:endParaRPr lang="en-GB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effectLst/>
                          <a:latin typeface="Calibri" panose="020F0502020204030204" pitchFamily="34" charset="0"/>
                        </a:rPr>
                        <a:t>99.88%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effectLst/>
                          <a:latin typeface="Calibri" panose="020F0502020204030204" pitchFamily="34" charset="0"/>
                        </a:rPr>
                        <a:t>99.96%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7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Data Completeness (green)</a:t>
                      </a:r>
                      <a:endParaRPr lang="en-GB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effectLst/>
                          <a:latin typeface="Calibri" panose="020F0502020204030204" pitchFamily="34" charset="0"/>
                        </a:rPr>
                        <a:t>99.98%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99.95%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99.97%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11761" y="3705860"/>
            <a:ext cx="2092094" cy="238743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900" b="1" dirty="0"/>
              <a:t>Ambulance Turnaround</a:t>
            </a:r>
          </a:p>
          <a:p>
            <a:endParaRPr lang="en-US" sz="900" dirty="0"/>
          </a:p>
          <a:p>
            <a:endParaRPr lang="en-US" sz="900" dirty="0"/>
          </a:p>
          <a:p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FF"/>
                </a:solidFill>
              </a:rPr>
              <a:t>The Patient Handover to Green measure demonstrates the percentage of handovers </a:t>
            </a:r>
            <a:r>
              <a:rPr lang="en-US" sz="900" b="1" dirty="0">
                <a:solidFill>
                  <a:srgbClr val="0000FF"/>
                </a:solidFill>
              </a:rPr>
              <a:t>within</a:t>
            </a:r>
            <a:r>
              <a:rPr lang="en-US" sz="900" dirty="0">
                <a:solidFill>
                  <a:srgbClr val="0000FF"/>
                </a:solidFill>
              </a:rPr>
              <a:t> 15 minutes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700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700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700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This table opposite shows the Data Completeness for Ambulance Turnarounds for the previous three months and the Year To Date position.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251523" y="1068959"/>
            <a:ext cx="1876071" cy="5168353"/>
          </a:xfrm>
          <a:prstGeom prst="roundRect">
            <a:avLst>
              <a:gd name="adj" fmla="val 12974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These tables show 7 key performance measures profiled by STP.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performance in M3 for the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C1 90</a:t>
            </a:r>
            <a:r>
              <a:rPr lang="en-GB" sz="9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Centile 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C4 90</a:t>
            </a:r>
            <a:r>
              <a:rPr lang="en-GB" sz="9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Centile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achieved responses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within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national standards across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STPs.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 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STPs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performed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within 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standard in 4 of the 7 key measures.</a:t>
            </a: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C1 Mean performed marginally above the 7 minute target, however, it remained within the 9 minute safety standard across all the STPs.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newly set standard of 60 minutes for the C3 Mean was achieved in three of the five STPs.</a:t>
            </a: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Performance by CCG &amp; STP</a:t>
            </a:r>
          </a:p>
        </p:txBody>
      </p:sp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2389188" y="1166242"/>
            <a:ext cx="623887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89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Performance by CCG &amp; STP</a:t>
            </a:r>
          </a:p>
        </p:txBody>
      </p:sp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309600" y="1052513"/>
            <a:ext cx="8315325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89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179512" y="1052736"/>
            <a:ext cx="8875242" cy="5184576"/>
          </a:xfrm>
          <a:prstGeom prst="rect">
            <a:avLst/>
          </a:prstGeom>
        </p:spPr>
      </p:pic>
      <p:sp>
        <p:nvSpPr>
          <p:cNvPr id="8" name="Pentagon 7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sz="1800" b="1" kern="0" dirty="0">
                <a:solidFill>
                  <a:schemeClr val="bg1"/>
                </a:solidFill>
              </a:rPr>
              <a:t>Hospital Conveyance Lost Hours</a:t>
            </a:r>
            <a:endParaRPr lang="en-GB" sz="105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71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Blank">
  <a:themeElements>
    <a:clrScheme name="01 NEW PA Blue">
      <a:dk1>
        <a:srgbClr val="000000"/>
      </a:dk1>
      <a:lt1>
        <a:srgbClr val="FFFFFF"/>
      </a:lt1>
      <a:dk2>
        <a:srgbClr val="293947"/>
      </a:dk2>
      <a:lt2>
        <a:srgbClr val="5E707D"/>
      </a:lt2>
      <a:accent1>
        <a:srgbClr val="3876BE"/>
      </a:accent1>
      <a:accent2>
        <a:srgbClr val="D78539"/>
      </a:accent2>
      <a:accent3>
        <a:srgbClr val="5D423E"/>
      </a:accent3>
      <a:accent4>
        <a:srgbClr val="45194F"/>
      </a:accent4>
      <a:accent5>
        <a:srgbClr val="2C4310"/>
      </a:accent5>
      <a:accent6>
        <a:srgbClr val="AED373"/>
      </a:accent6>
      <a:hlink>
        <a:srgbClr val="3876BE"/>
      </a:hlink>
      <a:folHlink>
        <a:srgbClr val="5E707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88812</TotalTime>
  <Words>479</Words>
  <Application>Microsoft Office PowerPoint</Application>
  <PresentationFormat>On-screen Show (4:3)</PresentationFormat>
  <Paragraphs>104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Calibri</vt:lpstr>
      <vt:lpstr>Symbol</vt:lpstr>
      <vt:lpstr>Wingdings</vt:lpstr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Ambulance Service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Constantinou</dc:creator>
  <cp:lastModifiedBy>Polly Healy</cp:lastModifiedBy>
  <cp:revision>3438</cp:revision>
  <cp:lastPrinted>2018-05-21T11:39:10Z</cp:lastPrinted>
  <dcterms:created xsi:type="dcterms:W3CDTF">2007-03-16T18:44:37Z</dcterms:created>
  <dcterms:modified xsi:type="dcterms:W3CDTF">2022-04-27T14:10:55Z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