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7834" r:id="rId1"/>
  </p:sldMasterIdLst>
  <p:notesMasterIdLst>
    <p:notesMasterId r:id="rId15"/>
  </p:notesMasterIdLst>
  <p:handoutMasterIdLst>
    <p:handoutMasterId r:id="rId16"/>
  </p:handoutMasterIdLst>
  <p:sldIdLst>
    <p:sldId id="276" r:id="rId2"/>
    <p:sldId id="391" r:id="rId3"/>
    <p:sldId id="418" r:id="rId4"/>
    <p:sldId id="434" r:id="rId5"/>
    <p:sldId id="413" r:id="rId6"/>
    <p:sldId id="419" r:id="rId7"/>
    <p:sldId id="421" r:id="rId8"/>
    <p:sldId id="424" r:id="rId9"/>
    <p:sldId id="429" r:id="rId10"/>
    <p:sldId id="423" r:id="rId11"/>
    <p:sldId id="430" r:id="rId12"/>
    <p:sldId id="425" r:id="rId13"/>
    <p:sldId id="422" r:id="rId14"/>
  </p:sldIdLst>
  <p:sldSz cx="9144000" cy="6858000" type="screen4x3"/>
  <p:notesSz cx="6742113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33" userDrawn="1">
          <p15:clr>
            <a:srgbClr val="A4A3A4"/>
          </p15:clr>
        </p15:guide>
        <p15:guide id="2" pos="2248" userDrawn="1">
          <p15:clr>
            <a:srgbClr val="A4A3A4"/>
          </p15:clr>
        </p15:guide>
        <p15:guide id="3" orient="horz" pos="3016" userDrawn="1">
          <p15:clr>
            <a:srgbClr val="A4A3A4"/>
          </p15:clr>
        </p15:guide>
        <p15:guide id="4" orient="horz" pos="2943" userDrawn="1">
          <p15:clr>
            <a:srgbClr val="A4A3A4"/>
          </p15:clr>
        </p15:guide>
        <p15:guide id="5" orient="horz" pos="2927" userDrawn="1">
          <p15:clr>
            <a:srgbClr val="A4A3A4"/>
          </p15:clr>
        </p15:guide>
        <p15:guide id="6" pos="2151" userDrawn="1">
          <p15:clr>
            <a:srgbClr val="A4A3A4"/>
          </p15:clr>
        </p15:guide>
        <p15:guide id="7" orient="horz" pos="3221" userDrawn="1">
          <p15:clr>
            <a:srgbClr val="A4A3A4"/>
          </p15:clr>
        </p15:guide>
        <p15:guide id="8" orient="horz" pos="3203" userDrawn="1">
          <p15:clr>
            <a:srgbClr val="A4A3A4"/>
          </p15:clr>
        </p15:guide>
        <p15:guide id="9" orient="horz" pos="3125" userDrawn="1">
          <p15:clr>
            <a:srgbClr val="A4A3A4"/>
          </p15:clr>
        </p15:guide>
        <p15:guide id="10" orient="horz" pos="3108" userDrawn="1">
          <p15:clr>
            <a:srgbClr val="A4A3A4"/>
          </p15:clr>
        </p15:guide>
        <p15:guide id="11" pos="2221" userDrawn="1">
          <p15:clr>
            <a:srgbClr val="A4A3A4"/>
          </p15:clr>
        </p15:guide>
        <p15:guide id="12" pos="212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00FF"/>
    <a:srgbClr val="003300"/>
    <a:srgbClr val="F8F8F8"/>
    <a:srgbClr val="737377"/>
    <a:srgbClr val="9900CC"/>
    <a:srgbClr val="3876C4"/>
    <a:srgbClr val="2C609A"/>
    <a:srgbClr val="2C6092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5" autoAdjust="0"/>
    <p:restoredTop sz="96433" autoAdjust="0"/>
  </p:normalViewPr>
  <p:slideViewPr>
    <p:cSldViewPr>
      <p:cViewPr varScale="1">
        <p:scale>
          <a:sx n="110" d="100"/>
          <a:sy n="110" d="100"/>
        </p:scale>
        <p:origin x="1830" y="9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02" y="43"/>
      </p:cViewPr>
      <p:guideLst>
        <p:guide orient="horz" pos="3033"/>
        <p:guide pos="2248"/>
        <p:guide orient="horz" pos="3016"/>
        <p:guide orient="horz" pos="2943"/>
        <p:guide orient="horz" pos="2927"/>
        <p:guide pos="2151"/>
        <p:guide orient="horz" pos="3221"/>
        <p:guide orient="horz" pos="3203"/>
        <p:guide orient="horz" pos="3125"/>
        <p:guide orient="horz" pos="3108"/>
        <p:guide pos="2221"/>
        <p:guide pos="2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22317" cy="49418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224" y="3"/>
            <a:ext cx="2922317" cy="49418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r">
              <a:defRPr sz="1200"/>
            </a:lvl1pPr>
          </a:lstStyle>
          <a:p>
            <a:fld id="{DF736B3A-7E27-483F-8083-E11542816C89}" type="datetimeFigureOut">
              <a:rPr lang="en-GB" smtClean="0"/>
              <a:t>24/11/2019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6903"/>
            <a:ext cx="2922317" cy="49418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224" y="9376903"/>
            <a:ext cx="2922317" cy="49418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r">
              <a:defRPr sz="1200"/>
            </a:lvl1pPr>
          </a:lstStyle>
          <a:p>
            <a:fld id="{DCF6BECE-49FA-4827-9A52-C278A286FD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0958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" y="8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47" y="8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48" y="4689494"/>
            <a:ext cx="4945063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" y="937896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47" y="937896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7198B5FF-C12B-4721-B835-15B796D12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6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45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293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806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509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587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261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969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335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237" y="1113726"/>
            <a:ext cx="8642838" cy="1177782"/>
          </a:xfrm>
        </p:spPr>
        <p:txBody>
          <a:bodyPr/>
          <a:lstStyle>
            <a:lvl1pPr marL="0" indent="0" algn="ctr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r>
              <a:rPr lang="en-GB" dirty="0"/>
              <a:t>This introduction should contain a brief one line summary with three supporting bullet points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Integrated Performance Report – Trust Board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9" name="Snip Single Corner Rectangle 8"/>
          <p:cNvSpPr/>
          <p:nvPr userDrawn="1"/>
        </p:nvSpPr>
        <p:spPr bwMode="auto">
          <a:xfrm>
            <a:off x="265239" y="2393651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PATIENTS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840075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840075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7" name="Snip Single Corner Rectangle 16"/>
          <p:cNvSpPr/>
          <p:nvPr userDrawn="1"/>
        </p:nvSpPr>
        <p:spPr bwMode="auto">
          <a:xfrm>
            <a:off x="4840077" y="2403180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PERFORMANCE</a:t>
            </a:r>
          </a:p>
        </p:txBody>
      </p:sp>
      <p:sp>
        <p:nvSpPr>
          <p:cNvPr id="18" name="Snip Single Corner Rectangle 17"/>
          <p:cNvSpPr/>
          <p:nvPr userDrawn="1"/>
        </p:nvSpPr>
        <p:spPr bwMode="auto">
          <a:xfrm>
            <a:off x="265239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MONEY</a:t>
            </a:r>
          </a:p>
        </p:txBody>
      </p:sp>
      <p:sp>
        <p:nvSpPr>
          <p:cNvPr id="19" name="Snip Single Corner Rectangle 18"/>
          <p:cNvSpPr/>
          <p:nvPr userDrawn="1"/>
        </p:nvSpPr>
        <p:spPr bwMode="auto">
          <a:xfrm>
            <a:off x="4840077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PEOPLE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109077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ingle Corner Rectangle 3"/>
          <p:cNvSpPr/>
          <p:nvPr userDrawn="1"/>
        </p:nvSpPr>
        <p:spPr bwMode="auto">
          <a:xfrm>
            <a:off x="251520" y="332656"/>
            <a:ext cx="7992888" cy="576064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23728" y="369069"/>
            <a:ext cx="4103688" cy="503238"/>
          </a:xfrm>
        </p:spPr>
        <p:txBody>
          <a:bodyPr anchor="ctr"/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9426" y="1196752"/>
            <a:ext cx="8561048" cy="482453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/>
              <a:t>Table listing the key areas of this section, along with RAG status for this month and previous month. Each section should have at least one supporting slide.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363115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126876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378904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840289" y="1268413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40289" y="3787990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366197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268760"/>
            <a:ext cx="4234755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716017" y="1269986"/>
            <a:ext cx="4192059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51520" y="3861048"/>
            <a:ext cx="4248472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7" y="3861048"/>
            <a:ext cx="4192059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282657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196752"/>
            <a:ext cx="5314875" cy="4968552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55766" y="1196752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55765" y="3860254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174386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89925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Untitled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9"/>
            <a:ext cx="91440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441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44900"/>
            <a:ext cx="4419600" cy="1752600"/>
          </a:xfrm>
        </p:spPr>
        <p:txBody>
          <a:bodyPr/>
          <a:lstStyle>
            <a:lvl1pPr marL="0" indent="0">
              <a:defRPr/>
            </a:lvl1pPr>
          </a:lstStyle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5727"/>
            <a:ext cx="8921214" cy="133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10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238" y="285750"/>
            <a:ext cx="796255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237" y="1254124"/>
            <a:ext cx="8642838" cy="493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2" name="Footer"/>
          <p:cNvSpPr txBox="1">
            <a:spLocks noChangeArrowheads="1"/>
          </p:cNvSpPr>
          <p:nvPr/>
        </p:nvSpPr>
        <p:spPr bwMode="auto">
          <a:xfrm>
            <a:off x="4482457" y="6473110"/>
            <a:ext cx="210374" cy="2325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1D0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anchor="ctr"/>
          <a:lstStyle/>
          <a:p>
            <a:pPr algn="ctr" eaLnBrk="0" hangingPunct="0">
              <a:buClr>
                <a:srgbClr val="3876BE"/>
              </a:buClr>
              <a:buFont typeface="Symbol" pitchFamily="18" charset="2"/>
              <a:buNone/>
            </a:pPr>
            <a:fld id="{D04CD2DE-D1CB-45D6-848D-2A0D08E7F844}" type="slidenum">
              <a:rPr lang="en-US" sz="1292" smtClean="0">
                <a:solidFill>
                  <a:srgbClr val="5E707D"/>
                </a:solidFill>
                <a:latin typeface="Arial"/>
                <a:ea typeface="+mn-ea"/>
                <a:cs typeface="+mn-cs"/>
              </a:rPr>
              <a:pPr algn="ctr" eaLnBrk="0" hangingPunct="0">
                <a:buClr>
                  <a:srgbClr val="3876BE"/>
                </a:buClr>
                <a:buFont typeface="Symbol" pitchFamily="18" charset="2"/>
                <a:buNone/>
              </a:pPr>
              <a:t>‹#›</a:t>
            </a:fld>
            <a:endParaRPr lang="en-US" sz="1292" dirty="0">
              <a:solidFill>
                <a:srgbClr val="5E707D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7432" y="996950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9" r="82553" b="11748"/>
          <a:stretch/>
        </p:blipFill>
        <p:spPr bwMode="auto">
          <a:xfrm>
            <a:off x="8404699" y="285665"/>
            <a:ext cx="559790" cy="6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57432" y="6366472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3678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39" r:id="rId1"/>
    <p:sldLayoutId id="2147487841" r:id="rId2"/>
    <p:sldLayoutId id="2147487847" r:id="rId3"/>
    <p:sldLayoutId id="2147487845" r:id="rId4"/>
    <p:sldLayoutId id="2147487846" r:id="rId5"/>
    <p:sldLayoutId id="2147487844" r:id="rId6"/>
    <p:sldLayoutId id="2147487838" r:id="rId7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47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5pPr>
      <a:lvl6pPr marL="422031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6pPr>
      <a:lvl7pPr marL="84406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7pPr>
      <a:lvl8pPr marL="126609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8pPr>
      <a:lvl9pPr marL="1688123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Symbol" pitchFamily="18" charset="2"/>
        <a:tabLst>
          <a:tab pos="1160586" algn="l"/>
          <a:tab pos="2321169" algn="l"/>
          <a:tab pos="3481754" algn="l"/>
          <a:tab pos="4308231" algn="l"/>
          <a:tab pos="5134708" algn="l"/>
          <a:tab pos="6295293" algn="l"/>
          <a:tab pos="7455876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911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498230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745881" indent="-246185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99499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1417027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6pPr>
      <a:lvl7pPr marL="1839058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7pPr>
      <a:lvl8pPr marL="2261089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8pPr>
      <a:lvl9pPr marL="2683120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9pPr>
    </p:bodyStyle>
    <p:otherStyle>
      <a:defPPr>
        <a:defRPr lang="en-US"/>
      </a:defPPr>
      <a:lvl1pPr marL="0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6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79931"/>
            <a:ext cx="2592288" cy="1143000"/>
          </a:xfrm>
        </p:spPr>
        <p:txBody>
          <a:bodyPr/>
          <a:lstStyle/>
          <a:p>
            <a:r>
              <a:rPr lang="en-GB" sz="2000" b="1" dirty="0">
                <a:solidFill>
                  <a:srgbClr val="0070C0"/>
                </a:solidFill>
              </a:rPr>
              <a:t>Patient Forum Pack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3368025"/>
            <a:ext cx="98745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GB" sz="1800" dirty="0"/>
              <a:t>July 2019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4149080"/>
            <a:ext cx="1824217" cy="64633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This report refers to June 2019 </a:t>
            </a:r>
            <a:r>
              <a:rPr lang="en-GB" sz="700" b="1" dirty="0">
                <a:solidFill>
                  <a:schemeClr val="bg1">
                    <a:lumMod val="50000"/>
                  </a:schemeClr>
                </a:solidFill>
              </a:rPr>
              <a:t>(M3)</a:t>
            </a:r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 data unless otherwise stated</a:t>
            </a:r>
          </a:p>
          <a:p>
            <a:endParaRPr lang="en-US" sz="700" dirty="0">
              <a:solidFill>
                <a:srgbClr val="FF0000"/>
              </a:solidFill>
            </a:endParaRPr>
          </a:p>
          <a:p>
            <a:r>
              <a:rPr lang="en-US" sz="700" dirty="0">
                <a:solidFill>
                  <a:srgbClr val="FF0000"/>
                </a:solidFill>
              </a:rPr>
              <a:t>All data is based on LONDON Clinical Commissioning Groups only, unless otherwise stated.</a:t>
            </a:r>
            <a:endParaRPr lang="en-GB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59" y="4905454"/>
            <a:ext cx="1824217" cy="10772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GB" sz="700" dirty="0">
                <a:solidFill>
                  <a:srgbClr val="0000FF"/>
                </a:solidFill>
              </a:rPr>
              <a:t>Data run and correct as of 14</a:t>
            </a:r>
            <a:r>
              <a:rPr lang="en-GB" sz="700" baseline="30000" dirty="0">
                <a:solidFill>
                  <a:srgbClr val="0000FF"/>
                </a:solidFill>
              </a:rPr>
              <a:t>th</a:t>
            </a:r>
            <a:r>
              <a:rPr lang="en-GB" sz="700" dirty="0">
                <a:solidFill>
                  <a:srgbClr val="0000FF"/>
                </a:solidFill>
              </a:rPr>
              <a:t> July 2019</a:t>
            </a:r>
          </a:p>
        </p:txBody>
      </p:sp>
    </p:spTree>
    <p:extLst>
      <p:ext uri="{BB962C8B-B14F-4D97-AF65-F5344CB8AC3E}">
        <p14:creationId xmlns:p14="http://schemas.microsoft.com/office/powerpoint/2010/main" val="3397505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4718050" y="1082675"/>
            <a:ext cx="4171950" cy="2418333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255588" y="1076325"/>
            <a:ext cx="4171950" cy="2418333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8555933" y="3501008"/>
            <a:ext cx="264539" cy="135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" tIns="7200" rIns="7200" bIns="720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 5.2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085050" y="3501009"/>
            <a:ext cx="264539" cy="135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" tIns="7200" rIns="7200" bIns="720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 5.1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251524" y="3717032"/>
            <a:ext cx="4176463" cy="253545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fontAlgn="ctr">
              <a:buFont typeface="Wingdings" panose="05000000000000000000" pitchFamily="2" charset="2"/>
              <a:buChar char="n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Figure 5.1 demonstrates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three key measures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call answering under the Ambulance Response Programme (ARP).</a:t>
            </a:r>
          </a:p>
          <a:p>
            <a:pPr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b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138,914 calls were received into the EOC in June 2019 (M3).</a:t>
            </a:r>
          </a:p>
          <a:p>
            <a:pPr marL="628650" lvl="1" indent="-171450" fontAlgn="b">
              <a:buFont typeface="Arial" panose="020B0604020202020204" pitchFamily="34" charset="0"/>
              <a:buChar char="•"/>
            </a:pPr>
            <a:r>
              <a:rPr lang="en-US" sz="900" dirty="0"/>
              <a:t>402,425 calls have been received into the EOC for the YTD.</a:t>
            </a:r>
            <a:endParaRPr lang="en-US" sz="9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534988" fontAlgn="ctr"/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534988" fontAlgn="ctr"/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defTabSz="534988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During M3 the median call answering was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zero seconds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  <a:endParaRPr lang="en-US" sz="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0363" lvl="1" indent="-171450" defTabSz="534988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means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50%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or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half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all calls received into the Emergency Operations Centre (EOC) were answered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immediately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ctr"/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ctr"/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95</a:t>
            </a:r>
            <a:r>
              <a:rPr lang="en-US" sz="9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centile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was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99 seconds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0363" lvl="1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other words 95 out of every 100 calls were answered in less than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99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seconds.</a:t>
            </a:r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ctr"/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ctr"/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graph continues to show a positive downward trend.   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4716017" y="3717032"/>
            <a:ext cx="4176463" cy="253545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fontAlgn="ctr">
              <a:buFont typeface="Wingdings" panose="05000000000000000000" pitchFamily="2" charset="2"/>
              <a:buChar char="n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Figure 5.2 shows the percentage of calls answered within five seconds.</a:t>
            </a:r>
          </a:p>
          <a:p>
            <a:pPr marL="171446" indent="-171446" fontAlgn="ctr">
              <a:buFont typeface="Wingdings" panose="05000000000000000000" pitchFamily="2" charset="2"/>
              <a:buChar char="n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95,679 incidents received a face-to-face response in June 2019 (M3).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290,905 incidents received a face-to-face response for the YTD.</a:t>
            </a:r>
          </a:p>
          <a:p>
            <a:pPr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ARP standards no longer use this performance measure and for that reason there is longer a requirement to report it.</a:t>
            </a:r>
          </a:p>
          <a:p>
            <a:pPr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However, to illustrate the graph shows the daily call taking performance in the month.</a:t>
            </a:r>
          </a:p>
          <a:p>
            <a:pPr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M3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80%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all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calls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received into the EOC were answered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within five seconds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</a:p>
          <a:p>
            <a:pPr marL="171450" indent="-171450" fontAlgn="ctr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graph continues to show a positive upward trend.</a:t>
            </a:r>
          </a:p>
        </p:txBody>
      </p:sp>
      <p:sp>
        <p:nvSpPr>
          <p:cNvPr id="13" name="Pentagon 12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Call Answering Performance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0825" y="6369485"/>
            <a:ext cx="366478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00" dirty="0">
                <a:solidFill>
                  <a:srgbClr val="0000FF"/>
                </a:solidFill>
              </a:rPr>
              <a:t>* Incident data is correct as of 14</a:t>
            </a:r>
            <a:r>
              <a:rPr lang="en-GB" sz="700" baseline="30000" dirty="0">
                <a:solidFill>
                  <a:srgbClr val="0000FF"/>
                </a:solidFill>
              </a:rPr>
              <a:t>th</a:t>
            </a:r>
            <a:r>
              <a:rPr lang="en-GB" sz="700" dirty="0">
                <a:solidFill>
                  <a:srgbClr val="0000FF"/>
                </a:solidFill>
              </a:rPr>
              <a:t> July and is subject to change due to data validation.</a:t>
            </a:r>
          </a:p>
        </p:txBody>
      </p:sp>
    </p:spTree>
    <p:extLst>
      <p:ext uri="{BB962C8B-B14F-4D97-AF65-F5344CB8AC3E}">
        <p14:creationId xmlns:p14="http://schemas.microsoft.com/office/powerpoint/2010/main" val="258097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entagon 19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 Activity Overview</a:t>
            </a:r>
            <a:br>
              <a:rPr lang="en-GB" sz="1800" b="1" dirty="0">
                <a:solidFill>
                  <a:schemeClr val="bg1"/>
                </a:solidFill>
              </a:rPr>
            </a:br>
            <a:r>
              <a:rPr lang="en-GB" sz="1800" b="1" dirty="0">
                <a:solidFill>
                  <a:schemeClr val="bg1"/>
                </a:solidFill>
              </a:rPr>
              <a:t> Activity vs. agreed Profiles</a:t>
            </a:r>
            <a:endParaRPr lang="en-GB" sz="1800" b="1" kern="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0824" y="6483965"/>
            <a:ext cx="2930610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Overall Activity here is all Hear &amp; Treat and to Face to Face incidents.</a:t>
            </a:r>
          </a:p>
        </p:txBody>
      </p:sp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062037" y="1471612"/>
            <a:ext cx="7019925" cy="39147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50825" y="6369485"/>
            <a:ext cx="366478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00" dirty="0">
                <a:solidFill>
                  <a:srgbClr val="0000FF"/>
                </a:solidFill>
              </a:rPr>
              <a:t>* Incident data is correct as of 14</a:t>
            </a:r>
            <a:r>
              <a:rPr lang="en-GB" sz="700" baseline="30000" dirty="0">
                <a:solidFill>
                  <a:srgbClr val="0000FF"/>
                </a:solidFill>
              </a:rPr>
              <a:t>th</a:t>
            </a:r>
            <a:r>
              <a:rPr lang="en-GB" sz="700" dirty="0">
                <a:solidFill>
                  <a:srgbClr val="0000FF"/>
                </a:solidFill>
              </a:rPr>
              <a:t> July and is subject to change due to data validation.</a:t>
            </a:r>
          </a:p>
        </p:txBody>
      </p:sp>
    </p:spTree>
    <p:extLst>
      <p:ext uri="{BB962C8B-B14F-4D97-AF65-F5344CB8AC3E}">
        <p14:creationId xmlns:p14="http://schemas.microsoft.com/office/powerpoint/2010/main" val="245601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179512" y="1052736"/>
            <a:ext cx="8875242" cy="5184576"/>
          </a:xfrm>
          <a:prstGeom prst="rect">
            <a:avLst/>
          </a:prstGeom>
        </p:spPr>
      </p:pic>
      <p:sp>
        <p:nvSpPr>
          <p:cNvPr id="8" name="Pentagon 7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sz="1800" b="1" kern="0" dirty="0">
                <a:solidFill>
                  <a:schemeClr val="bg1"/>
                </a:solidFill>
              </a:rPr>
              <a:t>Hospital Conveyance Lost Hours</a:t>
            </a:r>
            <a:endParaRPr lang="en-GB" sz="105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71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251524" y="1268760"/>
            <a:ext cx="8640956" cy="2952328"/>
          </a:xfrm>
          <a:prstGeom prst="roundRect">
            <a:avLst>
              <a:gd name="adj" fmla="val 10388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fontAlgn="ctr">
              <a:buFont typeface="Wingdings" panose="05000000000000000000" pitchFamily="2" charset="2"/>
              <a:buChar char="n"/>
            </a:pPr>
            <a:endParaRPr lang="en-GB" sz="9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037884"/>
              </p:ext>
            </p:extLst>
          </p:nvPr>
        </p:nvGraphicFramePr>
        <p:xfrm>
          <a:off x="1835701" y="1484783"/>
          <a:ext cx="6984771" cy="253581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17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151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5627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Ambulance Turnaround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(M1)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(M2)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(M3)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(M4)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(M5)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(M6)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(M7)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(M8)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(M9)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(M10)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(M11)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(M12)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YTD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2018/19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6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Patient Handover to Green 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within </a:t>
                      </a: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15 mins)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56.86%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56.32%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56.04%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6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Data Completeness (arrival)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76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Data Completeness (green)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</a:rPr>
                        <a:t>99.98%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84141" y="1484784"/>
            <a:ext cx="1374509" cy="253581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900" b="1" dirty="0"/>
              <a:t>Ambulance Turnaround</a:t>
            </a:r>
          </a:p>
          <a:p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0000FF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0000FF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FF"/>
                </a:solidFill>
              </a:rPr>
              <a:t>The Patient Handover to Green measure demonstrates the percentage of handovers </a:t>
            </a:r>
            <a:r>
              <a:rPr lang="en-US" sz="800" b="1" dirty="0">
                <a:solidFill>
                  <a:srgbClr val="0000FF"/>
                </a:solidFill>
              </a:rPr>
              <a:t>within</a:t>
            </a:r>
            <a:r>
              <a:rPr lang="en-US" sz="800" dirty="0">
                <a:solidFill>
                  <a:srgbClr val="0000FF"/>
                </a:solidFill>
              </a:rPr>
              <a:t> 15 minutes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500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This table opposite shows the Data Completeness for Ambulance Turnarounds for the previous 11 months and the Year To Date position.</a:t>
            </a:r>
          </a:p>
        </p:txBody>
      </p:sp>
      <p:sp>
        <p:nvSpPr>
          <p:cNvPr id="14" name="Pentagon 13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sz="1800" b="1" kern="0" dirty="0"/>
              <a:t>Ambulance Turnaround</a:t>
            </a:r>
          </a:p>
        </p:txBody>
      </p:sp>
    </p:spTree>
    <p:extLst>
      <p:ext uri="{BB962C8B-B14F-4D97-AF65-F5344CB8AC3E}">
        <p14:creationId xmlns:p14="http://schemas.microsoft.com/office/powerpoint/2010/main" val="310989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7"/>
          <p:cNvSpPr/>
          <p:nvPr/>
        </p:nvSpPr>
        <p:spPr>
          <a:xfrm>
            <a:off x="251523" y="28761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00" b="1" kern="0" dirty="0"/>
              <a:t>Ambulance Response Programme – Definition &amp; Overview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283369"/>
              </p:ext>
            </p:extLst>
          </p:nvPr>
        </p:nvGraphicFramePr>
        <p:xfrm>
          <a:off x="261703" y="1359932"/>
          <a:ext cx="8635969" cy="40132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48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9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9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12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4487"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Category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Percentage of calls per Category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National Standard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How long does the ambulance service have to make a decision?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What stops the clock?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465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1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8%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7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15 minutes 90</a:t>
                      </a:r>
                      <a:r>
                        <a:rPr lang="en-US" sz="900" baseline="30000" dirty="0"/>
                        <a:t>th</a:t>
                      </a:r>
                      <a:r>
                        <a:rPr lang="en-US" sz="90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 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30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first emergency vehicle that arrives on scene stops the clock (there is an additional Category 1 transport </a:t>
                      </a:r>
                      <a:r>
                        <a:rPr lang="en-US" sz="900" u="none" strike="noStrike" kern="1200" baseline="0" dirty="0"/>
                        <a:t>standard to ensure that these </a:t>
                      </a:r>
                      <a:r>
                        <a:rPr lang="en-GB" sz="900" u="none" strike="noStrike" kern="1200" baseline="0" dirty="0"/>
                        <a:t>patients also receive early ambulance transportation).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4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2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48%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18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40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vehicle stops the clock. If the </a:t>
                      </a:r>
                      <a:r>
                        <a:rPr lang="en-GB" sz="900" u="none" strike="noStrike" kern="1200" baseline="0" dirty="0"/>
                        <a:t>patient does not need transport, the first emergency vehicle </a:t>
                      </a:r>
                      <a:r>
                        <a:rPr lang="en-US" sz="900" u="none" strike="noStrike" kern="1200" baseline="0" dirty="0"/>
                        <a:t>arriving at the scene of the </a:t>
                      </a:r>
                      <a:r>
                        <a:rPr lang="en-GB" sz="900" u="none" strike="noStrike" kern="1200" baseline="0" dirty="0"/>
                        <a:t>incident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4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3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34%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120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vehicle stops the clock. If the </a:t>
                      </a:r>
                      <a:r>
                        <a:rPr lang="en-GB" sz="900" u="none" strike="noStrike" kern="1200" baseline="0" dirty="0"/>
                        <a:t>patient does not need transport, the first emergency vehicle </a:t>
                      </a:r>
                      <a:r>
                        <a:rPr lang="en-US" sz="900" u="none" strike="noStrike" kern="1200" baseline="0" dirty="0"/>
                        <a:t>arriving at the scene of the </a:t>
                      </a:r>
                      <a:r>
                        <a:rPr lang="en-GB" sz="900" u="none" strike="noStrike" kern="1200" baseline="0" dirty="0"/>
                        <a:t>incident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04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4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10%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180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4T:</a:t>
                      </a:r>
                    </a:p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</a:t>
                      </a:r>
                      <a:r>
                        <a:rPr lang="en-GB" sz="900" u="none" strike="noStrike" kern="1200" baseline="0" dirty="0"/>
                        <a:t>vehicle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" name="Rounded Rectangle 23"/>
          <p:cNvSpPr/>
          <p:nvPr/>
        </p:nvSpPr>
        <p:spPr bwMode="auto">
          <a:xfrm>
            <a:off x="261702" y="5374509"/>
            <a:ext cx="8635969" cy="926112"/>
          </a:xfrm>
          <a:prstGeom prst="roundRect">
            <a:avLst>
              <a:gd name="adj" fmla="val 20899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new standards are intended to:</a:t>
            </a:r>
          </a:p>
          <a:p>
            <a:pPr marL="171446" indent="-171446" eaLnBrk="0" hangingPunc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Prioritise the sickest patients quickly to ensure they receive the fastest response.</a:t>
            </a:r>
          </a:p>
          <a:p>
            <a:pPr marL="171446" indent="-171446" eaLnBrk="0" hangingPunc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Ensure national response targets to apply to every patient for the first time – so ending ‘hidden waits’ for patients in lower categories.</a:t>
            </a:r>
          </a:p>
          <a:p>
            <a:pPr marL="171446" indent="-171446" eaLnBrk="0" hangingPunc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Ensure more equitable response for patients across the call categories.</a:t>
            </a:r>
          </a:p>
          <a:p>
            <a:pPr marL="171446" indent="-171446" eaLnBrk="0" hangingPunc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Improve care for stroke and heart attack patients through sending the right resource first time.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61703" y="1089897"/>
            <a:ext cx="5040560" cy="157252"/>
          </a:xfrm>
          <a:prstGeom prst="roundRect">
            <a:avLst>
              <a:gd name="adj" fmla="val 20899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US" sz="900" b="1" dirty="0"/>
              <a:t>These are the </a:t>
            </a:r>
            <a:r>
              <a:rPr lang="en-US" sz="900" b="1" u="sng" dirty="0"/>
              <a:t>National Standards </a:t>
            </a:r>
            <a:r>
              <a:rPr lang="en-US" sz="900" b="1" dirty="0"/>
              <a:t>issued to all Ambulance Trusts by NHS England</a:t>
            </a:r>
          </a:p>
        </p:txBody>
      </p:sp>
    </p:spTree>
    <p:extLst>
      <p:ext uri="{BB962C8B-B14F-4D97-AF65-F5344CB8AC3E}">
        <p14:creationId xmlns:p14="http://schemas.microsoft.com/office/powerpoint/2010/main" val="159414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 bwMode="auto">
          <a:xfrm>
            <a:off x="215656" y="1124743"/>
            <a:ext cx="8713664" cy="2232249"/>
          </a:xfrm>
          <a:prstGeom prst="roundRect">
            <a:avLst>
              <a:gd name="adj" fmla="val 6004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20" name="Pentagon 19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0">
                <a:srgbClr val="003300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00" b="1" kern="0" dirty="0"/>
              <a:t>Performance Summary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0825" y="6369485"/>
            <a:ext cx="366478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00" dirty="0">
                <a:solidFill>
                  <a:srgbClr val="0000FF"/>
                </a:solidFill>
              </a:rPr>
              <a:t>* Incident data is correct as of 14</a:t>
            </a:r>
            <a:r>
              <a:rPr lang="en-GB" sz="700" baseline="30000" dirty="0">
                <a:solidFill>
                  <a:srgbClr val="0000FF"/>
                </a:solidFill>
              </a:rPr>
              <a:t>th</a:t>
            </a:r>
            <a:r>
              <a:rPr lang="en-GB" sz="700" dirty="0">
                <a:solidFill>
                  <a:srgbClr val="0000FF"/>
                </a:solidFill>
              </a:rPr>
              <a:t> July and is subject to change due to data validation.</a:t>
            </a:r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284187" y="1196752"/>
            <a:ext cx="8590709" cy="2027113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465138" y="3522663"/>
            <a:ext cx="3940175" cy="258445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 bwMode="auto">
          <a:xfrm>
            <a:off x="4788024" y="3528557"/>
            <a:ext cx="3934063" cy="2592293"/>
          </a:xfrm>
          <a:prstGeom prst="roundRect">
            <a:avLst>
              <a:gd name="adj" fmla="val 5132"/>
            </a:avLst>
          </a:prstGeom>
          <a:solidFill>
            <a:schemeClr val="bg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200" dirty="0"/>
              <a:t>YTD graph for C2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0825" y="6513789"/>
            <a:ext cx="115608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solidFill>
                  <a:srgbClr val="FF0000"/>
                </a:solidFill>
              </a:rPr>
              <a:t>Plan Not Yet Agreed</a:t>
            </a:r>
          </a:p>
        </p:txBody>
      </p:sp>
      <p:sp>
        <p:nvSpPr>
          <p:cNvPr id="4" name="Rectangle 3"/>
          <p:cNvSpPr/>
          <p:nvPr/>
        </p:nvSpPr>
        <p:spPr>
          <a:xfrm rot="2700000">
            <a:off x="3069026" y="2875003"/>
            <a:ext cx="300595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0" cap="none" spc="0" dirty="0">
                <a:ln w="0"/>
                <a:solidFill>
                  <a:srgbClr val="FF0000">
                    <a:alpha val="60000"/>
                  </a:srgbClr>
                </a:solidFill>
                <a:effectLst/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359235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 bwMode="auto">
          <a:xfrm>
            <a:off x="250825" y="1045046"/>
            <a:ext cx="8713663" cy="5192266"/>
          </a:xfrm>
          <a:prstGeom prst="roundRect">
            <a:avLst>
              <a:gd name="adj" fmla="val 4695"/>
            </a:avLst>
          </a:prstGeom>
          <a:solidFill>
            <a:schemeClr val="bg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US" sz="900" dirty="0"/>
          </a:p>
        </p:txBody>
      </p:sp>
      <p:sp>
        <p:nvSpPr>
          <p:cNvPr id="20" name="Pentagon 19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0">
                <a:srgbClr val="003300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00" b="1" kern="0" dirty="0"/>
              <a:t>Performance Summary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6876256" y="299014"/>
            <a:ext cx="601790" cy="540138"/>
          </a:xfrm>
          <a:prstGeom prst="round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>
                <a:solidFill>
                  <a:schemeClr val="bg1"/>
                </a:solidFill>
              </a:rPr>
              <a:t>_           _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kumimoji="0" lang="en-GB" sz="9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  </a:t>
            </a:r>
            <a:r>
              <a:rPr kumimoji="0" lang="en-GB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\_(‘-’)_/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kumimoji="0" lang="en-GB" sz="9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185091"/>
              </p:ext>
            </p:extLst>
          </p:nvPr>
        </p:nvGraphicFramePr>
        <p:xfrm>
          <a:off x="467544" y="3501008"/>
          <a:ext cx="8280926" cy="2592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8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5737">
                <a:tc gridSpan="4">
                  <a:txBody>
                    <a:bodyPr/>
                    <a:lstStyle/>
                    <a:p>
                      <a:pPr marL="0" marR="0" lvl="0" indent="0" algn="l" defTabSz="844062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n-lt"/>
                          <a:cs typeface="Arial" panose="020B0604020202020204" pitchFamily="34" charset="0"/>
                        </a:rPr>
                        <a:t>The table below shows a breakdown of Chief Complaints categorized as C4 in the outlier CCGs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279">
                <a:tc rowSpan="9">
                  <a:txBody>
                    <a:bodyPr/>
                    <a:lstStyle/>
                    <a:p>
                      <a:pPr marL="0" indent="0" eaLnBrk="0" hangingPunct="0">
                        <a:spcBef>
                          <a:spcPts val="0"/>
                        </a:spcBef>
                        <a:buClr>
                          <a:schemeClr val="tx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latin typeface="+mn-lt"/>
                          <a:cs typeface="Arial" panose="020B0604020202020204" pitchFamily="34" charset="0"/>
                        </a:rPr>
                        <a:t> C4 90</a:t>
                      </a:r>
                      <a:r>
                        <a:rPr lang="en-US" sz="1000" baseline="30000" dirty="0">
                          <a:latin typeface="+mn-lt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00" dirty="0">
                          <a:latin typeface="+mn-lt"/>
                          <a:cs typeface="Arial" panose="020B0604020202020204" pitchFamily="34" charset="0"/>
                        </a:rPr>
                        <a:t> Outliers</a:t>
                      </a:r>
                    </a:p>
                    <a:p>
                      <a:pPr marL="271463" lvl="1" indent="-169863" eaLnBrk="0" hangingPunct="0">
                        <a:spcBef>
                          <a:spcPts val="0"/>
                        </a:spcBef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+mn-lt"/>
                          <a:cs typeface="Arial" panose="020B0604020202020204" pitchFamily="34" charset="0"/>
                        </a:rPr>
                        <a:t>NHS Tower Hamlets CCG</a:t>
                      </a:r>
                    </a:p>
                    <a:p>
                      <a:pPr marL="271463" lvl="1" indent="-169863" eaLnBrk="0" hangingPunct="0">
                        <a:spcBef>
                          <a:spcPts val="0"/>
                        </a:spcBef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+mn-lt"/>
                          <a:cs typeface="Arial" panose="020B0604020202020204" pitchFamily="34" charset="0"/>
                        </a:rPr>
                        <a:t>NHS </a:t>
                      </a:r>
                      <a:r>
                        <a:rPr lang="en-US" sz="1000" dirty="0" err="1">
                          <a:latin typeface="+mn-lt"/>
                          <a:cs typeface="Arial" panose="020B0604020202020204" pitchFamily="34" charset="0"/>
                        </a:rPr>
                        <a:t>Ealing</a:t>
                      </a:r>
                      <a:r>
                        <a:rPr lang="en-US" sz="1000" dirty="0">
                          <a:latin typeface="+mn-lt"/>
                          <a:cs typeface="Arial" panose="020B0604020202020204" pitchFamily="34" charset="0"/>
                        </a:rPr>
                        <a:t> CCG</a:t>
                      </a:r>
                    </a:p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eaLnBrk="0" hangingPunct="0">
                        <a:spcBef>
                          <a:spcPts val="0"/>
                        </a:spcBef>
                        <a:buClr>
                          <a:schemeClr val="tx2"/>
                        </a:buClr>
                      </a:pPr>
                      <a:r>
                        <a:rPr lang="en-US" sz="1000" dirty="0">
                          <a:latin typeface="+mn-lt"/>
                          <a:cs typeface="Arial" panose="020B0604020202020204" pitchFamily="34" charset="0"/>
                        </a:rPr>
                        <a:t>These  outliers were primarily 111 Transfers</a:t>
                      </a:r>
                      <a:r>
                        <a:rPr lang="en-US" sz="1000" i="1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., where patients had already gone through the 111 triage.</a:t>
                      </a:r>
                    </a:p>
                    <a:p>
                      <a:pPr eaLnBrk="0" hangingPunct="0">
                        <a:spcBef>
                          <a:spcPts val="0"/>
                        </a:spcBef>
                        <a:buClr>
                          <a:schemeClr val="tx2"/>
                        </a:buClr>
                      </a:pPr>
                      <a:endParaRPr lang="en-US" sz="1000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eaLnBrk="0" hangingPunct="0">
                        <a:spcBef>
                          <a:spcPts val="0"/>
                        </a:spcBef>
                        <a:buClr>
                          <a:schemeClr val="tx2"/>
                        </a:buClr>
                      </a:pPr>
                      <a:r>
                        <a:rPr lang="en-US" sz="1000" i="1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June saw a number of calls being held due to the high number of calls coming into the EOC. There was also a 5% increase in calls compared to June 2018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CCG Name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Chief Complaint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Total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279">
                <a:tc vMerge="1"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NHS Ealing CCG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NHS 111 Transfer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31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Falls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26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Inter-facility Evaluation / Transfer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9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_unknown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279">
                <a:tc vMerge="1"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NHS Tower Hamlets CCG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Falls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11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NHS 111 Transfer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10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Inter-facility Evaluation / Transfer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32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Back Pain (Non-Traumatic or Non-Recent Trauma)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50825" y="6369485"/>
            <a:ext cx="366478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00" dirty="0">
                <a:solidFill>
                  <a:srgbClr val="0000FF"/>
                </a:solidFill>
              </a:rPr>
              <a:t>* Incident data is correct as of 14</a:t>
            </a:r>
            <a:r>
              <a:rPr lang="en-GB" sz="700" baseline="30000" dirty="0">
                <a:solidFill>
                  <a:srgbClr val="0000FF"/>
                </a:solidFill>
              </a:rPr>
              <a:t>th</a:t>
            </a:r>
            <a:r>
              <a:rPr lang="en-GB" sz="700" dirty="0">
                <a:solidFill>
                  <a:srgbClr val="0000FF"/>
                </a:solidFill>
              </a:rPr>
              <a:t> July and is subject to change due to data validation.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4779609" y="1286996"/>
            <a:ext cx="3814558" cy="1836283"/>
          </a:xfrm>
          <a:prstGeom prst="roundRect">
            <a:avLst>
              <a:gd name="adj" fmla="val 11698"/>
            </a:avLst>
          </a:prstGeom>
          <a:solidFill>
            <a:schemeClr val="bg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lvl="1"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C1 Mean and 90</a:t>
            </a:r>
            <a:r>
              <a:rPr lang="en-US" sz="900" baseline="30000" dirty="0"/>
              <a:t>th</a:t>
            </a:r>
            <a:r>
              <a:rPr lang="en-US" sz="900" dirty="0"/>
              <a:t> Centile continues to remain within the 7 minute National Standard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The C2 Mean increased in M3 to over 21 minutes. This is above the 18 minute National Standard by over 3 minutes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The C3 Mean deteriorated during M3 to 1 hour and 5 minutes.  This is over the 1 hour National Standard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562932" y="1286997"/>
            <a:ext cx="3814558" cy="1836283"/>
          </a:xfrm>
          <a:prstGeom prst="roundRect">
            <a:avLst>
              <a:gd name="adj" fmla="val 11698"/>
            </a:avLst>
          </a:prstGeom>
          <a:solidFill>
            <a:schemeClr val="bg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lvl="1"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Demand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95,679 incidents were provided with a face to face response in M3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C1 incidents increased by 4% when compared to the previous month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C4 incidents increased by 6% when compared to the previous month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900" dirty="0"/>
          </a:p>
        </p:txBody>
      </p:sp>
      <p:sp>
        <p:nvSpPr>
          <p:cNvPr id="10" name="Rectangle 9"/>
          <p:cNvSpPr/>
          <p:nvPr/>
        </p:nvSpPr>
        <p:spPr>
          <a:xfrm rot="2700000">
            <a:off x="3069026" y="2875003"/>
            <a:ext cx="300595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0" cap="none" spc="0" dirty="0">
                <a:ln w="0"/>
                <a:solidFill>
                  <a:srgbClr val="FF0000">
                    <a:alpha val="60000"/>
                  </a:srgbClr>
                </a:solidFill>
                <a:effectLst/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57183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254000" y="3798888"/>
            <a:ext cx="4216400" cy="2493962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4654550" y="3808413"/>
            <a:ext cx="4206875" cy="2474912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5"/>
          <a:stretch>
            <a:fillRect/>
          </a:stretch>
        </p:blipFill>
        <p:spPr>
          <a:xfrm>
            <a:off x="4651375" y="1106488"/>
            <a:ext cx="4214813" cy="2474912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6"/>
          <a:stretch>
            <a:fillRect/>
          </a:stretch>
        </p:blipFill>
        <p:spPr>
          <a:xfrm>
            <a:off x="257175" y="1096963"/>
            <a:ext cx="4217988" cy="2493962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4059090" y="6164143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1.2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060688" y="3429000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1.1</a:t>
            </a:r>
          </a:p>
        </p:txBody>
      </p:sp>
      <p:sp>
        <p:nvSpPr>
          <p:cNvPr id="17" name="Pentagon 16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Performance Overview</a:t>
            </a:r>
          </a:p>
          <a:p>
            <a:r>
              <a:rPr lang="en-GB" sz="1800" b="1" kern="0" dirty="0"/>
              <a:t>Response Times by Category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495447" y="6165304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1.4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8501427" y="3429000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1.3</a:t>
            </a:r>
          </a:p>
        </p:txBody>
      </p:sp>
    </p:spTree>
    <p:extLst>
      <p:ext uri="{BB962C8B-B14F-4D97-AF65-F5344CB8AC3E}">
        <p14:creationId xmlns:p14="http://schemas.microsoft.com/office/powerpoint/2010/main" val="377245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250825" y="3762375"/>
            <a:ext cx="4244975" cy="2540000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4670425" y="1069975"/>
            <a:ext cx="4237038" cy="2522538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4"/>
          <a:stretch>
            <a:fillRect/>
          </a:stretch>
        </p:blipFill>
        <p:spPr>
          <a:xfrm>
            <a:off x="250825" y="1062038"/>
            <a:ext cx="4243388" cy="254000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4077072" y="6184540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2.3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077072" y="3480818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2.1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8539404" y="3480818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2.2</a:t>
            </a:r>
          </a:p>
        </p:txBody>
      </p:sp>
      <p:sp>
        <p:nvSpPr>
          <p:cNvPr id="25" name="Pentagon 24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Performance Overview </a:t>
            </a:r>
          </a:p>
          <a:p>
            <a:r>
              <a:rPr lang="en-GB" sz="1800" b="1" kern="0" dirty="0"/>
              <a:t>Demand by Category</a:t>
            </a:r>
          </a:p>
        </p:txBody>
      </p:sp>
      <p:pic>
        <p:nvPicPr>
          <p:cNvPr id="11" name="Picture 10"/>
          <p:cNvPicPr/>
          <p:nvPr/>
        </p:nvPicPr>
        <p:blipFill>
          <a:blip r:embed="rId5"/>
          <a:stretch>
            <a:fillRect/>
          </a:stretch>
        </p:blipFill>
        <p:spPr>
          <a:xfrm>
            <a:off x="4673599" y="3773480"/>
            <a:ext cx="4212000" cy="1251311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6"/>
          <a:stretch>
            <a:fillRect/>
          </a:stretch>
        </p:blipFill>
        <p:spPr>
          <a:xfrm>
            <a:off x="4673599" y="5013176"/>
            <a:ext cx="4212000" cy="1251311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 bwMode="auto">
          <a:xfrm>
            <a:off x="4670425" y="3773488"/>
            <a:ext cx="4237038" cy="2522537"/>
          </a:xfrm>
          <a:prstGeom prst="roundRect">
            <a:avLst>
              <a:gd name="adj" fmla="val 5862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1400" b="0" i="0" u="none" strike="noStrike" cap="none" normalizeH="0" baseline="0">
              <a:ln>
                <a:noFill/>
              </a:ln>
              <a:solidFill>
                <a:srgbClr val="737377"/>
              </a:solidFill>
              <a:effectLst/>
              <a:latin typeface="Arial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539404" y="6184540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2.4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0825" y="6369485"/>
            <a:ext cx="366478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00" dirty="0">
                <a:solidFill>
                  <a:srgbClr val="0000FF"/>
                </a:solidFill>
              </a:rPr>
              <a:t>* Incident data is correct as of 14</a:t>
            </a:r>
            <a:r>
              <a:rPr lang="en-GB" sz="700" baseline="30000" dirty="0">
                <a:solidFill>
                  <a:srgbClr val="0000FF"/>
                </a:solidFill>
              </a:rPr>
              <a:t>th</a:t>
            </a:r>
            <a:r>
              <a:rPr lang="en-GB" sz="700" dirty="0">
                <a:solidFill>
                  <a:srgbClr val="0000FF"/>
                </a:solidFill>
              </a:rPr>
              <a:t> July and is subject to change due to data validation.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50825" y="6513789"/>
            <a:ext cx="115608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solidFill>
                  <a:srgbClr val="FF0000"/>
                </a:solidFill>
              </a:rPr>
              <a:t>Plan Not Yet Agreed</a:t>
            </a:r>
          </a:p>
        </p:txBody>
      </p:sp>
      <p:sp>
        <p:nvSpPr>
          <p:cNvPr id="18" name="Rectangle 17"/>
          <p:cNvSpPr/>
          <p:nvPr/>
        </p:nvSpPr>
        <p:spPr>
          <a:xfrm rot="2700000">
            <a:off x="3069026" y="2875003"/>
            <a:ext cx="300595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0" cap="none" spc="0" dirty="0">
                <a:ln w="0"/>
                <a:solidFill>
                  <a:srgbClr val="FF0000">
                    <a:alpha val="60000"/>
                  </a:srgbClr>
                </a:solidFill>
                <a:effectLst/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114352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72095" y="4437112"/>
            <a:ext cx="601318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8800" b="0" cap="none" spc="0" dirty="0">
                <a:ln w="0">
                  <a:noFill/>
                </a:ln>
                <a:solidFill>
                  <a:schemeClr val="bg1">
                    <a:lumMod val="75000"/>
                    <a:alpha val="2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(MONTH 3)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4644010" y="1052736"/>
            <a:ext cx="4269415" cy="264809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endParaRPr lang="en-GB" sz="500" dirty="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2051722" y="3728093"/>
            <a:ext cx="6853935" cy="2577717"/>
          </a:xfrm>
          <a:prstGeom prst="roundRect">
            <a:avLst>
              <a:gd name="adj" fmla="val 6693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4" name="Rounded Rectangle 13"/>
          <p:cNvSpPr/>
          <p:nvPr/>
        </p:nvSpPr>
        <p:spPr bwMode="auto">
          <a:xfrm>
            <a:off x="251522" y="3728093"/>
            <a:ext cx="1715019" cy="2577717"/>
          </a:xfrm>
          <a:prstGeom prst="roundRect">
            <a:avLst>
              <a:gd name="adj" fmla="val 66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1800" b="1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Performance Overview</a:t>
            </a:r>
            <a:endParaRPr lang="en-GB" sz="1800" b="1" kern="0" dirty="0">
              <a:solidFill>
                <a:schemeClr val="bg1"/>
              </a:solidFill>
              <a:latin typeface="Arial" charset="0"/>
              <a:ea typeface="MS PGothic" pitchFamily="34" charset="-128"/>
              <a:cs typeface="Arial" charset="0"/>
            </a:endParaRPr>
          </a:p>
          <a:p>
            <a:pPr lvl="0"/>
            <a:r>
              <a:rPr lang="en-GB" sz="1800" b="1" kern="0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Benchmarking - National Picture</a:t>
            </a:r>
            <a:r>
              <a:rPr lang="en-GB" sz="1847" b="1" kern="0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				               </a:t>
            </a:r>
            <a:endParaRPr lang="en-GB" sz="1800" b="1" kern="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2130733" y="3808972"/>
            <a:ext cx="6717573" cy="242834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239713" y="1076325"/>
            <a:ext cx="4316412" cy="2598738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8604448" y="6190138"/>
            <a:ext cx="288048" cy="119182"/>
          </a:xfrm>
          <a:prstGeom prst="round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 Fig 4.2 </a:t>
            </a:r>
          </a:p>
        </p:txBody>
      </p:sp>
      <p:pic>
        <p:nvPicPr>
          <p:cNvPr id="9" name="Picture 8"/>
          <p:cNvPicPr/>
          <p:nvPr/>
        </p:nvPicPr>
        <p:blipFill>
          <a:blip r:embed="rId5"/>
          <a:stretch>
            <a:fillRect/>
          </a:stretch>
        </p:blipFill>
        <p:spPr>
          <a:xfrm>
            <a:off x="357453" y="3891012"/>
            <a:ext cx="1550251" cy="2240464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6"/>
          <a:stretch>
            <a:fillRect/>
          </a:stretch>
        </p:blipFill>
        <p:spPr>
          <a:xfrm>
            <a:off x="4788024" y="1196752"/>
            <a:ext cx="3916266" cy="2369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14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Performance by CCG &amp; STP</a:t>
            </a:r>
          </a:p>
        </p:txBody>
      </p:sp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306388" y="1052513"/>
            <a:ext cx="8316912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13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Performance by CCG &amp; STP</a:t>
            </a:r>
          </a:p>
        </p:txBody>
      </p:sp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309600" y="1052513"/>
            <a:ext cx="8315325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89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Blank">
  <a:themeElements>
    <a:clrScheme name="01 NEW PA Blue">
      <a:dk1>
        <a:srgbClr val="000000"/>
      </a:dk1>
      <a:lt1>
        <a:srgbClr val="FFFFFF"/>
      </a:lt1>
      <a:dk2>
        <a:srgbClr val="293947"/>
      </a:dk2>
      <a:lt2>
        <a:srgbClr val="5E707D"/>
      </a:lt2>
      <a:accent1>
        <a:srgbClr val="3876BE"/>
      </a:accent1>
      <a:accent2>
        <a:srgbClr val="D78539"/>
      </a:accent2>
      <a:accent3>
        <a:srgbClr val="5D423E"/>
      </a:accent3>
      <a:accent4>
        <a:srgbClr val="45194F"/>
      </a:accent4>
      <a:accent5>
        <a:srgbClr val="2C4310"/>
      </a:accent5>
      <a:accent6>
        <a:srgbClr val="AED373"/>
      </a:accent6>
      <a:hlink>
        <a:srgbClr val="3876BE"/>
      </a:hlink>
      <a:folHlink>
        <a:srgbClr val="5E707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94148</TotalTime>
  <Words>1218</Words>
  <Application>Microsoft Office PowerPoint</Application>
  <PresentationFormat>On-screen Show (4:3)</PresentationFormat>
  <Paragraphs>226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Narrow</vt:lpstr>
      <vt:lpstr>Calibri</vt:lpstr>
      <vt:lpstr>Symbol</vt:lpstr>
      <vt:lpstr>Wingdings</vt:lpstr>
      <vt:lpstr>Blank</vt:lpstr>
      <vt:lpstr>Patient Forum Pack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Ambulance Service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Constantinou</dc:creator>
  <cp:lastModifiedBy>polly healy</cp:lastModifiedBy>
  <cp:revision>3721</cp:revision>
  <cp:lastPrinted>2019-03-19T18:07:01Z</cp:lastPrinted>
  <dcterms:created xsi:type="dcterms:W3CDTF">2007-03-16T18:44:37Z</dcterms:created>
  <dcterms:modified xsi:type="dcterms:W3CDTF">2019-11-24T17:36:40Z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