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14"/>
  </p:notesMasterIdLst>
  <p:handoutMasterIdLst>
    <p:handoutMasterId r:id="rId15"/>
  </p:handoutMasterIdLst>
  <p:sldIdLst>
    <p:sldId id="276" r:id="rId2"/>
    <p:sldId id="391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003300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6433" autoAdjust="0"/>
  </p:normalViewPr>
  <p:slideViewPr>
    <p:cSldViewPr>
      <p:cViewPr varScale="1">
        <p:scale>
          <a:sx n="110" d="100"/>
          <a:sy n="110" d="100"/>
        </p:scale>
        <p:origin x="1830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pos="2248"/>
        <p:guide orient="horz" pos="3016"/>
        <p:guide orient="horz" pos="2943"/>
        <p:guide orient="horz" pos="2927"/>
        <p:guide pos="2151"/>
        <p:guide orient="horz" pos="3221"/>
        <p:guide orient="horz" pos="3203"/>
        <p:guide orient="horz" pos="3125"/>
        <p:guide orient="horz" pos="3108"/>
        <p:guide pos="222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24/11/2019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6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31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06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33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40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88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858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13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2592288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129522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August 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July 2019 </a:t>
            </a:r>
            <a:r>
              <a:rPr lang="en-GB" sz="700" b="1" dirty="0">
                <a:solidFill>
                  <a:schemeClr val="bg1">
                    <a:lumMod val="50000"/>
                  </a:schemeClr>
                </a:solidFill>
              </a:rPr>
              <a:t>(M4)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 data unless otherwise stated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All data is based on LONDON Clinical Commissioning Groups only, unless otherwise stated.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59" y="4905454"/>
            <a:ext cx="1824217" cy="10772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Data run and correct as of 14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July 2019</a:t>
            </a: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 Activity Overview</a:t>
            </a:r>
            <a:br>
              <a:rPr lang="en-GB" sz="1800" b="1" dirty="0">
                <a:solidFill>
                  <a:srgbClr val="FFFFFF"/>
                </a:solidFill>
              </a:rPr>
            </a:br>
            <a:r>
              <a:rPr lang="en-GB" sz="1800" b="1" dirty="0">
                <a:solidFill>
                  <a:srgbClr val="FFFFFF"/>
                </a:solidFill>
              </a:rPr>
              <a:t> Activity vs. agreed Profiles</a:t>
            </a:r>
            <a:endParaRPr lang="en-GB" sz="1800" b="1" kern="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0824" y="6483965"/>
            <a:ext cx="293061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FFFFFF">
                    <a:lumMod val="50000"/>
                  </a:srgbClr>
                </a:solidFill>
              </a:rPr>
              <a:t>Overall Activity here is all Hear &amp; Treat and to Face to Face incidents.</a:t>
            </a:r>
          </a:p>
        </p:txBody>
      </p:sp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062037" y="1471612"/>
            <a:ext cx="7019925" cy="39147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0825" y="6369485"/>
            <a:ext cx="372409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12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August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117491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rgbClr val="FFFFFF"/>
                </a:solidFill>
              </a:rPr>
              <a:t>Hospital Conveyance Lost Hours</a:t>
            </a:r>
            <a:endParaRPr lang="en-GB" sz="1050" b="1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1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412622" y="1124744"/>
            <a:ext cx="8331055" cy="3096344"/>
          </a:xfrm>
          <a:prstGeom prst="roundRect">
            <a:avLst>
              <a:gd name="adj" fmla="val 702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The table below shows the hospital handover measures for ambulance turnaround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3876BE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3876BE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876BE"/>
                </a:solidFill>
              </a:rPr>
              <a:t>The </a:t>
            </a:r>
            <a:r>
              <a:rPr lang="en-US" sz="900" u="sng" dirty="0">
                <a:solidFill>
                  <a:srgbClr val="3876BE"/>
                </a:solidFill>
              </a:rPr>
              <a:t>Patient Handover to Green</a:t>
            </a:r>
            <a:r>
              <a:rPr lang="en-US" sz="900" dirty="0">
                <a:solidFill>
                  <a:srgbClr val="3876BE"/>
                </a:solidFill>
              </a:rPr>
              <a:t> measure demonstrates the percentage of handovers </a:t>
            </a:r>
            <a:r>
              <a:rPr lang="en-US" sz="900" b="1" u="sng" dirty="0">
                <a:solidFill>
                  <a:srgbClr val="3876BE"/>
                </a:solidFill>
              </a:rPr>
              <a:t>within</a:t>
            </a:r>
            <a:r>
              <a:rPr lang="en-US" sz="900" dirty="0">
                <a:solidFill>
                  <a:srgbClr val="3876BE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FF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</a:rPr>
              <a:t>The </a:t>
            </a:r>
            <a:r>
              <a:rPr lang="en-US" sz="900" u="sng" dirty="0">
                <a:solidFill>
                  <a:srgbClr val="000000"/>
                </a:solidFill>
              </a:rPr>
              <a:t>Data Completeness</a:t>
            </a:r>
            <a:r>
              <a:rPr lang="en-US" sz="900" dirty="0">
                <a:solidFill>
                  <a:srgbClr val="000000"/>
                </a:solidFill>
              </a:rPr>
              <a:t> measures demonstrate the accuracy of the data recorded on the PRF for conveyed patients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rgbClr val="FFFFFF"/>
                </a:solidFill>
              </a:rPr>
              <a:t>Ambulance Turnaround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937457" y="2564904"/>
            <a:ext cx="7416824" cy="151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72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83369"/>
              </p:ext>
            </p:extLst>
          </p:nvPr>
        </p:nvGraphicFramePr>
        <p:xfrm>
          <a:off x="261703" y="1359932"/>
          <a:ext cx="8635969" cy="4013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487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465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 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 bwMode="auto">
          <a:xfrm>
            <a:off x="261702" y="5374509"/>
            <a:ext cx="8635969" cy="926112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new standards are intended to: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Prioritise the sickest patients quickly to ensure they receive the fastest response.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Ensure national response targets to apply to every patient for the first time – so ending ‘hidden waits’ for patients in lower categories.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Ensure more equitable response for patients across the call categories.</a:t>
            </a:r>
          </a:p>
          <a:p>
            <a:pPr marL="171446" indent="-171446" eaLnBrk="0" hangingPunct="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 care for stroke and heart attack patients through sending the right resource first time.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61703" y="1089897"/>
            <a:ext cx="5040560" cy="157252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b="1" dirty="0"/>
              <a:t>These are the </a:t>
            </a:r>
            <a:r>
              <a:rPr lang="en-US" sz="900" b="1" u="sng" dirty="0"/>
              <a:t>National Standards </a:t>
            </a:r>
            <a:r>
              <a:rPr lang="en-US" sz="900" b="1" dirty="0"/>
              <a:t>issued to all Ambulance Trusts by NHS England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 bwMode="auto">
          <a:xfrm>
            <a:off x="215656" y="1124743"/>
            <a:ext cx="8713664" cy="2232249"/>
          </a:xfrm>
          <a:prstGeom prst="roundRect">
            <a:avLst>
              <a:gd name="adj" fmla="val 600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rgbClr val="FFFFFF"/>
                </a:solidFill>
              </a:rPr>
              <a:t>EXECUTIVE SUMMARY</a:t>
            </a:r>
          </a:p>
          <a:p>
            <a:r>
              <a:rPr lang="en-GB" sz="1800" b="1" kern="0" dirty="0">
                <a:solidFill>
                  <a:srgbClr val="FFFFFF"/>
                </a:solidFill>
              </a:rPr>
              <a:t>Performance Summary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825" y="6369485"/>
            <a:ext cx="372409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12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August and is subject to change due to data validation.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84187" y="1196752"/>
            <a:ext cx="8590709" cy="202711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65138" y="3522663"/>
            <a:ext cx="3940175" cy="25844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0825" y="6513789"/>
            <a:ext cx="11560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F0000"/>
                </a:solidFill>
              </a:rPr>
              <a:t>Plan Not Yet Agreed</a:t>
            </a:r>
          </a:p>
        </p:txBody>
      </p:sp>
      <p:pic>
        <p:nvPicPr>
          <p:cNvPr id="7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4784725" y="3529013"/>
            <a:ext cx="3946525" cy="257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7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rgbClr val="FFFFFF"/>
                </a:solidFill>
              </a:rPr>
              <a:t>EXECUTIVE SUMMARY</a:t>
            </a:r>
          </a:p>
          <a:p>
            <a:r>
              <a:rPr lang="en-GB" sz="1800" b="1" kern="0" dirty="0">
                <a:solidFill>
                  <a:srgbClr val="FFFFFF"/>
                </a:solidFill>
              </a:rPr>
              <a:t>Performance Summary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0825" y="1045046"/>
            <a:ext cx="8641655" cy="5192266"/>
          </a:xfrm>
          <a:prstGeom prst="roundRect">
            <a:avLst>
              <a:gd name="adj" fmla="val 401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rgbClr val="293947"/>
              </a:buClr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53147" y="1286995"/>
            <a:ext cx="4032417" cy="2016849"/>
          </a:xfrm>
          <a:prstGeom prst="roundRect">
            <a:avLst>
              <a:gd name="adj" fmla="val 1169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60363" lvl="1" eaLnBrk="0" hangingPunct="0">
              <a:spcBef>
                <a:spcPts val="0"/>
              </a:spcBef>
              <a:buClr>
                <a:srgbClr val="293947"/>
              </a:buClr>
            </a:pPr>
            <a:r>
              <a:rPr lang="en-GB" sz="9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C1 Mean and 90</a:t>
            </a:r>
            <a:r>
              <a:rPr lang="en-US" sz="900" baseline="30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Centile continues to remain within the 7 minute National Standard.</a:t>
            </a: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Although the C2 Mean decreased by 28 seconds in M4, it remains above the 18 minute National Standard by just over 3 minutes.</a:t>
            </a: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The 95</a:t>
            </a:r>
            <a:r>
              <a:rPr lang="en-US" sz="900" baseline="30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centile in Call Answering has seen a continued increase since April 2019 reaching 2 minutes 4 seconds.  This is the highest since ARP began.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67544" y="1286995"/>
            <a:ext cx="4032417" cy="2016849"/>
          </a:xfrm>
          <a:prstGeom prst="roundRect">
            <a:avLst>
              <a:gd name="adj" fmla="val 11698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60363" lvl="1" eaLnBrk="0" hangingPunct="0">
              <a:spcBef>
                <a:spcPts val="0"/>
              </a:spcBef>
              <a:buClr>
                <a:srgbClr val="293947"/>
              </a:buClr>
            </a:pPr>
            <a:r>
              <a:rPr lang="en-GB" sz="9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100,294 incidents were provided with a face to face response in M4.  This was the 3</a:t>
            </a:r>
            <a:r>
              <a:rPr lang="en-GB" sz="900" baseline="300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9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busiest month on record for LAS.</a:t>
            </a: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C1 incidents remained relatively steady compared to the previous month.</a:t>
            </a: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C2 and C3 saw noticeably high increases in face to face incidents. C2 increased by 5% and C3 increased by 7% when compared to the previous month.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0825" y="6369485"/>
            <a:ext cx="372409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12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August and is subject to change due to data validation.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67544" y="3436017"/>
            <a:ext cx="4032418" cy="2657279"/>
          </a:xfrm>
          <a:prstGeom prst="roundRect">
            <a:avLst>
              <a:gd name="adj" fmla="val 7932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60363" lvl="1" eaLnBrk="0" hangingPunct="0">
              <a:spcBef>
                <a:spcPts val="0"/>
              </a:spcBef>
              <a:buClr>
                <a:srgbClr val="293947"/>
              </a:buClr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cs typeface="Arial" panose="020B0604020202020204" pitchFamily="34" charset="0"/>
              </a:rPr>
              <a:t>OUTLIERS</a:t>
            </a:r>
          </a:p>
          <a:p>
            <a:pPr marL="360363" lvl="1" eaLnBrk="0" hangingPunct="0">
              <a:spcBef>
                <a:spcPts val="0"/>
              </a:spcBef>
              <a:buClr>
                <a:srgbClr val="293947"/>
              </a:buClr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cs typeface="Arial" panose="020B0604020202020204" pitchFamily="34" charset="0"/>
            </a:endParaRPr>
          </a:p>
          <a:p>
            <a:pPr marL="360363" lvl="1" eaLnBrk="0" hangingPunct="0">
              <a:spcBef>
                <a:spcPts val="0"/>
              </a:spcBef>
              <a:buClr>
                <a:srgbClr val="293947"/>
              </a:buClr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cs typeface="Arial" panose="020B0604020202020204" pitchFamily="34" charset="0"/>
            </a:endParaRPr>
          </a:p>
          <a:p>
            <a:pPr marL="0" lvl="1" eaLnBrk="0" hangingPunct="0">
              <a:spcBef>
                <a:spcPts val="0"/>
              </a:spcBef>
              <a:buClr>
                <a:srgbClr val="293947"/>
              </a:buClr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cs typeface="Arial" panose="020B0604020202020204" pitchFamily="34" charset="0"/>
              </a:rPr>
              <a:t>The outlier CCGs for the C4 90</a:t>
            </a:r>
            <a:r>
              <a:rPr lang="en-US" sz="900" baseline="30000" dirty="0">
                <a:solidFill>
                  <a:srgbClr val="000000">
                    <a:lumMod val="75000"/>
                    <a:lumOff val="25000"/>
                  </a:srgbClr>
                </a:solidFill>
                <a:cs typeface="Arial" panose="020B0604020202020204" pitchFamily="34" charset="0"/>
              </a:rPr>
              <a:t>th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cs typeface="Arial" panose="020B0604020202020204" pitchFamily="34" charset="0"/>
              </a:rPr>
              <a:t> centile measure in M4 were :</a:t>
            </a:r>
          </a:p>
          <a:p>
            <a:pPr marL="0" lvl="1" eaLnBrk="0" hangingPunct="0">
              <a:spcBef>
                <a:spcPts val="0"/>
              </a:spcBef>
              <a:buClr>
                <a:srgbClr val="293947"/>
              </a:buClr>
            </a:pPr>
            <a:endParaRPr lang="en-US" sz="500" dirty="0">
              <a:solidFill>
                <a:srgbClr val="000000">
                  <a:lumMod val="75000"/>
                  <a:lumOff val="25000"/>
                </a:srgbClr>
              </a:solidFill>
              <a:cs typeface="Arial" panose="020B0604020202020204" pitchFamily="34" charset="0"/>
            </a:endParaRPr>
          </a:p>
          <a:p>
            <a:pPr marL="171450" lvl="1" indent="-171450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cs typeface="Arial" panose="020B0604020202020204" pitchFamily="34" charset="0"/>
              </a:rPr>
              <a:t>NHS Waltham Forest CCG</a:t>
            </a:r>
          </a:p>
          <a:p>
            <a:pPr marL="171450" lvl="1" indent="-171450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cs typeface="Arial" panose="020B0604020202020204" pitchFamily="34" charset="0"/>
              </a:rPr>
              <a:t>NHS Enfield CCG</a:t>
            </a:r>
          </a:p>
          <a:p>
            <a:pPr marL="171450" lvl="1" indent="-171450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cs typeface="Arial" panose="020B0604020202020204" pitchFamily="34" charset="0"/>
              </a:rPr>
              <a:t>NHS Islington CCG</a:t>
            </a:r>
          </a:p>
          <a:p>
            <a:pPr marL="0" lvl="1" eaLnBrk="0" hangingPunct="0">
              <a:spcBef>
                <a:spcPts val="0"/>
              </a:spcBef>
              <a:buClr>
                <a:srgbClr val="293947"/>
              </a:buClr>
            </a:pPr>
            <a:endParaRPr lang="en-US" sz="500" dirty="0">
              <a:solidFill>
                <a:srgbClr val="000000">
                  <a:lumMod val="75000"/>
                  <a:lumOff val="25000"/>
                </a:srgbClr>
              </a:solidFill>
              <a:cs typeface="Arial" panose="020B0604020202020204" pitchFamily="34" charset="0"/>
            </a:endParaRPr>
          </a:p>
          <a:p>
            <a:pPr marL="0" lvl="1" eaLnBrk="0" hangingPunct="0">
              <a:spcBef>
                <a:spcPts val="0"/>
              </a:spcBef>
              <a:buClr>
                <a:srgbClr val="293947"/>
              </a:buClr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cs typeface="Arial" panose="020B0604020202020204" pitchFamily="34" charset="0"/>
              </a:rPr>
              <a:t>Two of which are situation in the North Central Sector.</a:t>
            </a:r>
          </a:p>
          <a:p>
            <a:pPr marL="0" lvl="1" eaLnBrk="0" hangingPunct="0">
              <a:spcBef>
                <a:spcPts val="0"/>
              </a:spcBef>
              <a:buClr>
                <a:srgbClr val="293947"/>
              </a:buClr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cs typeface="Arial" panose="020B0604020202020204" pitchFamily="34" charset="0"/>
            </a:endParaRPr>
          </a:p>
          <a:p>
            <a:pPr marL="0" lvl="1" eaLnBrk="0" hangingPunct="0">
              <a:spcBef>
                <a:spcPts val="0"/>
              </a:spcBef>
              <a:buClr>
                <a:srgbClr val="293947"/>
              </a:buClr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lvl="1" eaLnBrk="0" hangingPunct="0">
              <a:spcBef>
                <a:spcPts val="0"/>
              </a:spcBef>
              <a:buClr>
                <a:srgbClr val="293947"/>
              </a:buClr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lvl="1" eaLnBrk="0" hangingPunct="0">
              <a:spcBef>
                <a:spcPts val="0"/>
              </a:spcBef>
              <a:buClr>
                <a:srgbClr val="293947"/>
              </a:buClr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lvl="1" eaLnBrk="0" hangingPunct="0">
              <a:spcBef>
                <a:spcPts val="0"/>
              </a:spcBef>
              <a:buClr>
                <a:srgbClr val="293947"/>
              </a:buClr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The table opposite displays the chief complaint of these long response for each CCG above.</a:t>
            </a:r>
            <a:endParaRPr lang="en-GB" sz="9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653147" y="3436017"/>
            <a:ext cx="4032418" cy="2657279"/>
          </a:xfrm>
          <a:prstGeom prst="roundRect">
            <a:avLst>
              <a:gd name="adj" fmla="val 7932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60363" lvl="1" eaLnBrk="0" hangingPunct="0">
              <a:spcBef>
                <a:spcPts val="0"/>
              </a:spcBef>
              <a:buClr>
                <a:srgbClr val="293947"/>
              </a:buClr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cs typeface="Arial" panose="020B0604020202020204" pitchFamily="34" charset="0"/>
              </a:rPr>
              <a:t>CHIEF COMPLAINTS</a:t>
            </a:r>
          </a:p>
          <a:p>
            <a:pPr marL="360363" lvl="1" eaLnBrk="0" hangingPunct="0">
              <a:spcBef>
                <a:spcPts val="0"/>
              </a:spcBef>
              <a:buClr>
                <a:srgbClr val="293947"/>
              </a:buClr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cs typeface="Arial" panose="020B0604020202020204" pitchFamily="34" charset="0"/>
            </a:endParaRPr>
          </a:p>
          <a:p>
            <a:pPr marL="360363" lvl="1" eaLnBrk="0" hangingPunct="0">
              <a:spcBef>
                <a:spcPts val="0"/>
              </a:spcBef>
              <a:buClr>
                <a:srgbClr val="293947"/>
              </a:buClr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88024" y="3789040"/>
          <a:ext cx="3747977" cy="2160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666"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CCG Name</a:t>
                      </a:r>
                      <a:endParaRPr lang="en-GB" sz="8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Chief Complaint</a:t>
                      </a:r>
                      <a:endParaRPr lang="en-GB" sz="8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Total</a:t>
                      </a:r>
                      <a:endParaRPr lang="en-GB" sz="8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35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NHS Enfield CCG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Falls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19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357">
                <a:tc v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NHS 111 Transfer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18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357">
                <a:tc vMerge="1"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Inter-facility Evaluation / Transfer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16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35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NHS Islington CCG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NHS 111 Transfer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357">
                <a:tc vMerge="1"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Falls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357">
                <a:tc vMerge="1"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Inter-facility Evaluation / Transfer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357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NHS Waltham Forest CCG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Falls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18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357">
                <a:tc vMerge="1"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Inter-facility Evaluation / Transfer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11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357">
                <a:tc vMerge="1"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NHS 111 Transfer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357">
                <a:tc vMerge="1"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Health Care Professional Admission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en-GB" sz="8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4681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98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4000" y="3798888"/>
            <a:ext cx="4216400" cy="249396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654550" y="3808413"/>
            <a:ext cx="4206875" cy="2474912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4651375" y="1106488"/>
            <a:ext cx="4214813" cy="247491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/>
          <a:stretch>
            <a:fillRect/>
          </a:stretch>
        </p:blipFill>
        <p:spPr>
          <a:xfrm>
            <a:off x="257175" y="1096963"/>
            <a:ext cx="4217988" cy="2493962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59090" y="6164143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rgbClr val="000000"/>
                </a:solidFill>
                <a:latin typeface="Arial Narrow" panose="020B0606020202030204" pitchFamily="34" charset="0"/>
              </a:rPr>
              <a:t>Fig 1.2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60688" y="342900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rgbClr val="000000"/>
                </a:solidFill>
                <a:latin typeface="Arial Narrow" panose="020B0606020202030204" pitchFamily="34" charset="0"/>
              </a:rPr>
              <a:t>Fig 1.1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rgbClr val="FFFFFF"/>
                </a:solidFill>
              </a:rPr>
              <a:t>Performance Overview</a:t>
            </a:r>
          </a:p>
          <a:p>
            <a:r>
              <a:rPr lang="en-GB" sz="1800" b="1" kern="0" dirty="0">
                <a:solidFill>
                  <a:srgbClr val="FFFFFF"/>
                </a:solidFill>
              </a:rPr>
              <a:t>Response Times by Category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495447" y="6165304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rgbClr val="000000"/>
                </a:solidFill>
                <a:latin typeface="Arial Narrow" panose="020B0606020202030204" pitchFamily="34" charset="0"/>
              </a:rPr>
              <a:t>Fig 1.4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501427" y="342900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rgbClr val="000000"/>
                </a:solidFill>
                <a:latin typeface="Arial Narrow" panose="020B0606020202030204" pitchFamily="34" charset="0"/>
              </a:rPr>
              <a:t>Fig 1.3</a:t>
            </a:r>
          </a:p>
        </p:txBody>
      </p:sp>
    </p:spTree>
    <p:extLst>
      <p:ext uri="{BB962C8B-B14F-4D97-AF65-F5344CB8AC3E}">
        <p14:creationId xmlns:p14="http://schemas.microsoft.com/office/powerpoint/2010/main" val="12999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2095" y="4437112"/>
            <a:ext cx="60131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dirty="0">
                <a:ln w="0">
                  <a:noFill/>
                </a:ln>
                <a:solidFill>
                  <a:srgbClr val="FFFFFF">
                    <a:lumMod val="75000"/>
                    <a:alpha val="2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(MONTH 4)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GB" sz="500" dirty="0">
              <a:solidFill>
                <a:srgbClr val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rgbClr val="293947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rgbClr val="293947"/>
              </a:buClr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rgbClr val="FFFFFF"/>
              </a:solidFill>
              <a:ea typeface="MS PGothic" pitchFamily="34" charset="-128"/>
              <a:cs typeface="Arial" charset="0"/>
            </a:endParaRPr>
          </a:p>
          <a:p>
            <a:r>
              <a:rPr lang="en-GB" sz="1800" b="1" kern="0" dirty="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rgbClr val="FFFFFF"/>
                </a:solidFill>
                <a:ea typeface="MS PGothic" pitchFamily="34" charset="-128"/>
                <a:cs typeface="Arial" charset="0"/>
              </a:rPr>
              <a:t>				               </a:t>
            </a:r>
            <a:endParaRPr lang="en-GB" sz="1800" b="1" kern="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130733" y="3808972"/>
            <a:ext cx="6717573" cy="242834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39713" y="1076325"/>
            <a:ext cx="4316412" cy="2598738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8604448" y="619013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rgbClr val="000000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357453" y="3891012"/>
            <a:ext cx="1550251" cy="224046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/>
          <a:stretch>
            <a:fillRect/>
          </a:stretch>
        </p:blipFill>
        <p:spPr>
          <a:xfrm>
            <a:off x="4788024" y="1196752"/>
            <a:ext cx="3916266" cy="236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80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Performance Overview</a:t>
            </a:r>
            <a:endParaRPr lang="en-GB" sz="1800" b="1" kern="0" dirty="0">
              <a:solidFill>
                <a:srgbClr val="FFFFFF"/>
              </a:solidFill>
            </a:endParaRPr>
          </a:p>
          <a:p>
            <a:r>
              <a:rPr lang="en-GB" sz="1800" b="1" kern="0" dirty="0">
                <a:solidFill>
                  <a:srgbClr val="FFFFFF"/>
                </a:solidFill>
              </a:rPr>
              <a:t>Performance by CCG &amp; STP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8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Performance Overview</a:t>
            </a:r>
            <a:endParaRPr lang="en-GB" sz="1800" b="1" kern="0" dirty="0">
              <a:solidFill>
                <a:srgbClr val="FFFFFF"/>
              </a:solidFill>
            </a:endParaRPr>
          </a:p>
          <a:p>
            <a:r>
              <a:rPr lang="en-GB" sz="1800" b="1" kern="0" dirty="0">
                <a:solidFill>
                  <a:srgbClr val="FFFFFF"/>
                </a:solidFill>
              </a:rPr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84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718050" y="1082675"/>
            <a:ext cx="4171950" cy="241833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5588" y="1076325"/>
            <a:ext cx="4171950" cy="2418333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501008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5050" y="3501009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Figure 5.1 demonstrates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three key measures 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for call answering under the Ambulance Response Programme (ARP).</a:t>
            </a:r>
          </a:p>
          <a:p>
            <a:pPr fontAlgn="ctr"/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144,848 calls were received into the EOC in July 2019 (M4).</a:t>
            </a:r>
          </a:p>
          <a:p>
            <a:pPr marL="628650" lvl="1" indent="-171450" fontAlgn="b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/>
                </a:solidFill>
              </a:rPr>
              <a:t>536,558 calls have been received into the EOC for the YTD.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534988" fontAlgn="ctr"/>
            <a:endParaRPr lang="en-US" sz="7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defTabSz="534988" fontAlgn="ctr"/>
            <a:endParaRPr lang="en-US" sz="7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171450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During M4 the median call answering was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zero seconds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 </a:t>
            </a:r>
            <a:endParaRPr lang="en-US" sz="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360363" lvl="1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This means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50%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or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half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of all calls received into the Emergency Operations Centre (EOC) were answered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immediately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</a:t>
            </a:r>
            <a:endParaRPr lang="en-US" sz="4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fontAlgn="ctr"/>
            <a:endParaRPr lang="en-US" sz="7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fontAlgn="ctr"/>
            <a:endParaRPr lang="en-US" sz="7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The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95</a:t>
            </a:r>
            <a:r>
              <a:rPr lang="en-US" sz="900" b="1" baseline="30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th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centile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was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124 seconds 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(just over 2 minutes).</a:t>
            </a:r>
            <a:endParaRPr lang="en-US" sz="900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360363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In other words 95 out of every 100 calls were answered in less than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124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seconds.</a:t>
            </a:r>
            <a:endParaRPr lang="en-US" sz="3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Figure 5.2 shows the percentage of calls answered within five seconds.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100,294 incidents received a face-to-face response in July 2019 (M4).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391,182 incidents received a face-to-face response for the YTD.</a:t>
            </a:r>
          </a:p>
          <a:p>
            <a:pPr fontAlgn="ctr"/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ARP standards no longer use this performance measure and for that reason there is longer a requirement to report it.</a:t>
            </a:r>
          </a:p>
          <a:p>
            <a:pPr fontAlgn="ctr"/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to illustrate the graph shows the daily call taking performance in the month.</a:t>
            </a:r>
          </a:p>
          <a:p>
            <a:pPr fontAlgn="ctr"/>
            <a:endParaRPr lang="en-US" sz="9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In M4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78%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of all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calls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received into the EOC were answered </a:t>
            </a:r>
            <a:r>
              <a:rPr lang="en-US" sz="9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within five seconds</a:t>
            </a:r>
            <a:r>
              <a:rPr lang="en-US" sz="9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 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Performance Overview</a:t>
            </a:r>
            <a:endParaRPr lang="en-GB" sz="1800" b="1" kern="0" dirty="0">
              <a:solidFill>
                <a:srgbClr val="FFFFFF"/>
              </a:solidFill>
            </a:endParaRPr>
          </a:p>
          <a:p>
            <a:r>
              <a:rPr lang="en-GB" sz="1800" b="1" kern="0" dirty="0">
                <a:solidFill>
                  <a:srgbClr val="FFFFFF"/>
                </a:solidFill>
              </a:rPr>
              <a:t>Call Answering Performance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0825" y="6369485"/>
            <a:ext cx="372409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12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August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381521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94152</TotalTime>
  <Words>1106</Words>
  <Application>Microsoft Office PowerPoint</Application>
  <PresentationFormat>On-screen Show (4:3)</PresentationFormat>
  <Paragraphs>189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Symbol</vt:lpstr>
      <vt:lpstr>Wingdings</vt:lpstr>
      <vt:lpstr>Blank</vt:lpstr>
      <vt:lpstr>Patient Forum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3723</cp:revision>
  <cp:lastPrinted>2019-03-19T18:07:01Z</cp:lastPrinted>
  <dcterms:created xsi:type="dcterms:W3CDTF">2007-03-16T18:44:37Z</dcterms:created>
  <dcterms:modified xsi:type="dcterms:W3CDTF">2019-11-24T17:39:35Z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