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14"/>
  </p:notesMasterIdLst>
  <p:handoutMasterIdLst>
    <p:handoutMasterId r:id="rId15"/>
  </p:handoutMasterIdLst>
  <p:sldIdLst>
    <p:sldId id="276" r:id="rId2"/>
    <p:sldId id="391" r:id="rId3"/>
    <p:sldId id="418" r:id="rId4"/>
    <p:sldId id="434" r:id="rId5"/>
    <p:sldId id="413" r:id="rId6"/>
    <p:sldId id="421" r:id="rId7"/>
    <p:sldId id="424" r:id="rId8"/>
    <p:sldId id="429" r:id="rId9"/>
    <p:sldId id="423" r:id="rId10"/>
    <p:sldId id="430" r:id="rId11"/>
    <p:sldId id="425" r:id="rId12"/>
    <p:sldId id="422" r:id="rId13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003300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35" autoAdjust="0"/>
    <p:restoredTop sz="96433" autoAdjust="0"/>
  </p:normalViewPr>
  <p:slideViewPr>
    <p:cSldViewPr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pos="2248"/>
        <p:guide orient="horz" pos="3016"/>
        <p:guide orient="horz" pos="2943"/>
        <p:guide orient="horz" pos="2927"/>
        <p:guide pos="2151"/>
        <p:guide orient="horz" pos="3221"/>
        <p:guide orient="horz" pos="3203"/>
        <p:guide orient="horz" pos="3125"/>
        <p:guide orient="horz" pos="3108"/>
        <p:guide pos="222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10/11/2019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9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0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7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3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3168352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170559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September 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August 2019 </a:t>
            </a:r>
            <a:r>
              <a:rPr lang="en-GB" sz="700" b="1" dirty="0">
                <a:solidFill>
                  <a:schemeClr val="bg1">
                    <a:lumMod val="50000"/>
                  </a:schemeClr>
                </a:solidFill>
              </a:rPr>
              <a:t>(M5)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 data unless otherwise stated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All data is based on LONDON Clinical Commissioning Groups only, unless otherwise stated.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59" y="4905454"/>
            <a:ext cx="1872209" cy="10772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Data run and correct as of 9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 Activity Overview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chemeClr val="bg1"/>
                </a:solidFill>
              </a:rPr>
              <a:t> Activity vs. agreed Profiles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0824" y="6483965"/>
            <a:ext cx="293061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Overall Activity here is all Hear &amp; Treat and to Face to Face incidents.</a:t>
            </a:r>
          </a:p>
        </p:txBody>
      </p:sp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062037" y="1471612"/>
            <a:ext cx="7019925" cy="39147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0825" y="6369485"/>
            <a:ext cx="386035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9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September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245601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251523" y="1124744"/>
            <a:ext cx="8712965" cy="3672408"/>
          </a:xfrm>
          <a:prstGeom prst="roundRect">
            <a:avLst>
              <a:gd name="adj" fmla="val 6477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/>
              <a:t>The table below shows the hospital handover measures for ambulance turnaround </a:t>
            </a:r>
          </a:p>
          <a:p>
            <a:endParaRPr lang="en-US" sz="900" b="1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b="1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accent1"/>
                </a:solidFill>
              </a:rPr>
              <a:t>The </a:t>
            </a:r>
            <a:r>
              <a:rPr lang="en-US" sz="900" u="sng" dirty="0">
                <a:solidFill>
                  <a:schemeClr val="accent1"/>
                </a:solidFill>
              </a:rPr>
              <a:t>Patient Handover to Green</a:t>
            </a:r>
            <a:r>
              <a:rPr lang="en-US" sz="900" dirty="0">
                <a:solidFill>
                  <a:schemeClr val="accent1"/>
                </a:solidFill>
              </a:rPr>
              <a:t> measure, demonstrates the percentage of handovers </a:t>
            </a:r>
            <a:r>
              <a:rPr lang="en-US" sz="900" b="1" u="sng" dirty="0">
                <a:solidFill>
                  <a:schemeClr val="accent1"/>
                </a:solidFill>
              </a:rPr>
              <a:t>within</a:t>
            </a:r>
            <a:r>
              <a:rPr lang="en-US" sz="900" dirty="0">
                <a:solidFill>
                  <a:schemeClr val="accent1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The </a:t>
            </a:r>
            <a:r>
              <a:rPr lang="en-US" sz="900" u="sng" dirty="0"/>
              <a:t>Data Completeness</a:t>
            </a:r>
            <a:r>
              <a:rPr lang="en-US" sz="900" dirty="0"/>
              <a:t> measures, demonstrate the accuracy of the data recorded on the PRF for conveyed patients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/>
              <a:t>Ambulance Turnaround</a:t>
            </a: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21164" y="2960948"/>
            <a:ext cx="7983284" cy="168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83369"/>
              </p:ext>
            </p:extLst>
          </p:nvPr>
        </p:nvGraphicFramePr>
        <p:xfrm>
          <a:off x="261703" y="1359932"/>
          <a:ext cx="8635969" cy="4013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487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465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 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 bwMode="auto">
          <a:xfrm>
            <a:off x="261702" y="5374509"/>
            <a:ext cx="8635969" cy="926112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new standards are intended to: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Prioritise the sickest patients quickly to ensure they receive the fastest response.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Ensure national response targets to apply to every patient for the first time – so ending ‘hidden waits’ for patients in lower categories.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Ensure more equitable response for patients across the call categories.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 care for stroke and heart attack patients through sending the right resource first time.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61703" y="1089897"/>
            <a:ext cx="5040560" cy="157252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b="1" dirty="0"/>
              <a:t>These are the </a:t>
            </a:r>
            <a:r>
              <a:rPr lang="en-US" sz="900" b="1" u="sng" dirty="0"/>
              <a:t>National Standards </a:t>
            </a:r>
            <a:r>
              <a:rPr lang="en-US" sz="900" b="1" dirty="0"/>
              <a:t>issued to all Ambulance Trusts by NHS England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 bwMode="auto">
          <a:xfrm>
            <a:off x="215656" y="1124743"/>
            <a:ext cx="8713664" cy="2232249"/>
          </a:xfrm>
          <a:prstGeom prst="roundRect">
            <a:avLst>
              <a:gd name="adj" fmla="val 600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825" y="6369485"/>
            <a:ext cx="386035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9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September and is subject to change due to data validation.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84187" y="1196752"/>
            <a:ext cx="8590709" cy="202711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65138" y="3522663"/>
            <a:ext cx="3940175" cy="25844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0825" y="6513789"/>
            <a:ext cx="11560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Plan Not Yet Agreed</a:t>
            </a:r>
          </a:p>
        </p:txBody>
      </p:sp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4784725" y="3529013"/>
            <a:ext cx="3946525" cy="257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0825" y="1045046"/>
            <a:ext cx="8713663" cy="5192266"/>
          </a:xfrm>
          <a:prstGeom prst="roundRect">
            <a:avLst>
              <a:gd name="adj" fmla="val 4695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4779609" y="1286996"/>
            <a:ext cx="3814558" cy="1836283"/>
          </a:xfrm>
          <a:prstGeom prst="roundRect">
            <a:avLst>
              <a:gd name="adj" fmla="val 1169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1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Performance</a:t>
            </a: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C1 Mean and 90</a:t>
            </a:r>
            <a:r>
              <a:rPr lang="en-US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Centile continues to remain within the 7 minute National Standard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C2 90</a:t>
            </a:r>
            <a:r>
              <a:rPr lang="en-US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Centile has reduced to within the 40 minute National Standard following two months above 40 minutes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C3 and C4 90</a:t>
            </a:r>
            <a:r>
              <a:rPr lang="en-US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Centile measures remain challenged and above the National Standards of 2 and 3 hours respectively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62932" y="1286997"/>
            <a:ext cx="3814558" cy="1836283"/>
          </a:xfrm>
          <a:prstGeom prst="roundRect">
            <a:avLst>
              <a:gd name="adj" fmla="val 1169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1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Demand</a:t>
            </a: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97,418 incidents were provided with a face to face response in M5, an overall decrease of 2.9% compared to the previous month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C1 incidents decreased a considerable 18% compared to the previous month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C3 incidents increased by 4.5% compared to the previous month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0825" y="6369485"/>
            <a:ext cx="386035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9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September and is subject to change due to data validation.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62932" y="3501008"/>
            <a:ext cx="3814558" cy="2592285"/>
          </a:xfrm>
          <a:prstGeom prst="roundRect">
            <a:avLst>
              <a:gd name="adj" fmla="val 1169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1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Outliers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The table opposite shows the breakdown of chief complaints categorised as C4 in the outlier CCG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The C4 90</a:t>
            </a:r>
            <a:r>
              <a:rPr lang="en-GB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th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 outliers :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Enfield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Bexley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Tower Hamlets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Waltham Forest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Lambeth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Merton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6213" lvl="1" indent="-176213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The table demonstrates the outliers for the C4 90th measure are largely due to Inter-Facility Transfers or calls transferred from NHS 111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316865"/>
              </p:ext>
            </p:extLst>
          </p:nvPr>
        </p:nvGraphicFramePr>
        <p:xfrm>
          <a:off x="4779609" y="3501003"/>
          <a:ext cx="3814558" cy="2423241"/>
        </p:xfrm>
        <a:graphic>
          <a:graphicData uri="http://schemas.openxmlformats.org/drawingml/2006/table">
            <a:tbl>
              <a:tblPr/>
              <a:tblGrid>
                <a:gridCol w="872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CCG Name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Chief Complaint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Bexley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111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65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Enfield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Inter-facility Evaluation /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111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65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Lambeth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Inter-facility Evaluation /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111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Merton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111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Tower Hamlets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111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Waltham Forest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Inter-facility Evaluation /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83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4000" y="3798888"/>
            <a:ext cx="4216400" cy="249396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654550" y="3808413"/>
            <a:ext cx="4206875" cy="247491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4651375" y="1106488"/>
            <a:ext cx="4214813" cy="247491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257175" y="1096963"/>
            <a:ext cx="4217988" cy="2493962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59090" y="6164143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60688" y="342900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1.1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495447" y="6165304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501427" y="342900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1.3</a:t>
            </a:r>
          </a:p>
        </p:txBody>
      </p:sp>
    </p:spTree>
    <p:extLst>
      <p:ext uri="{BB962C8B-B14F-4D97-AF65-F5344CB8AC3E}">
        <p14:creationId xmlns:p14="http://schemas.microsoft.com/office/powerpoint/2010/main" val="37724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/>
          <p:nvPr/>
        </p:nvPicPr>
        <p:blipFill>
          <a:blip r:embed="rId3"/>
          <a:stretch>
            <a:fillRect/>
          </a:stretch>
        </p:blipFill>
        <p:spPr>
          <a:xfrm>
            <a:off x="2178460" y="3825729"/>
            <a:ext cx="6615118" cy="23913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72095" y="4437112"/>
            <a:ext cx="60131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GB" sz="8800" b="0" cap="none" spc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MONTH 5)</a:t>
            </a:r>
            <a:endParaRPr lang="en-GB" sz="8800" b="0" cap="none" spc="0" dirty="0">
              <a:ln w="0">
                <a:noFill/>
              </a:ln>
              <a:solidFill>
                <a:schemeClr val="bg1">
                  <a:lumMod val="75000"/>
                  <a:alpha val="2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GB" sz="700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      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604448" y="619013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pic>
        <p:nvPicPr>
          <p:cNvPr id="17" name="Picture 16"/>
          <p:cNvPicPr/>
          <p:nvPr/>
        </p:nvPicPr>
        <p:blipFill>
          <a:blip r:embed="rId4"/>
          <a:stretch>
            <a:fillRect/>
          </a:stretch>
        </p:blipFill>
        <p:spPr>
          <a:xfrm>
            <a:off x="239713" y="1096963"/>
            <a:ext cx="4327525" cy="2578100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5"/>
          <a:stretch>
            <a:fillRect/>
          </a:stretch>
        </p:blipFill>
        <p:spPr>
          <a:xfrm>
            <a:off x="4788024" y="1119554"/>
            <a:ext cx="4001036" cy="2109496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6"/>
          <a:stretch>
            <a:fillRect/>
          </a:stretch>
        </p:blipFill>
        <p:spPr>
          <a:xfrm>
            <a:off x="323528" y="3891012"/>
            <a:ext cx="1566160" cy="213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718050" y="1079500"/>
            <a:ext cx="4171950" cy="24257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255588" y="1073150"/>
            <a:ext cx="4171950" cy="24257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501008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5050" y="3501009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>
              <a:solidFill>
                <a:srgbClr val="FF0000"/>
              </a:solidFill>
            </a:endParaRPr>
          </a:p>
          <a:p>
            <a:pPr fontAlgn="ctr"/>
            <a:r>
              <a:rPr lang="en-US" sz="900" dirty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Call Answering Performance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0825" y="6369485"/>
            <a:ext cx="391004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9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September and is subject to change due to data validation.</a:t>
            </a:r>
          </a:p>
        </p:txBody>
      </p:sp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323528" y="3789040"/>
            <a:ext cx="4026061" cy="2165346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6"/>
          <a:stretch>
            <a:fillRect/>
          </a:stretch>
        </p:blipFill>
        <p:spPr>
          <a:xfrm>
            <a:off x="4787900" y="3789363"/>
            <a:ext cx="4030663" cy="216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95377</TotalTime>
  <Words>912</Words>
  <Application>Microsoft Office PowerPoint</Application>
  <PresentationFormat>On-screen Show (4:3)</PresentationFormat>
  <Paragraphs>177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Symbol</vt:lpstr>
      <vt:lpstr>Wingdings</vt:lpstr>
      <vt:lpstr>Blank</vt:lpstr>
      <vt:lpstr>Patient Forum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3756</cp:revision>
  <cp:lastPrinted>2019-03-19T18:07:01Z</cp:lastPrinted>
  <dcterms:created xsi:type="dcterms:W3CDTF">2007-03-16T18:44:37Z</dcterms:created>
  <dcterms:modified xsi:type="dcterms:W3CDTF">2019-11-10T10:39:13Z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