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4" r:id="rId2"/>
    <p:sldMasterId id="2147483760" r:id="rId3"/>
  </p:sldMasterIdLst>
  <p:notesMasterIdLst>
    <p:notesMasterId r:id="rId15"/>
  </p:notesMasterIdLst>
  <p:handoutMasterIdLst>
    <p:handoutMasterId r:id="rId16"/>
  </p:handoutMasterIdLst>
  <p:sldIdLst>
    <p:sldId id="524" r:id="rId4"/>
    <p:sldId id="537" r:id="rId5"/>
    <p:sldId id="538" r:id="rId6"/>
    <p:sldId id="536" r:id="rId7"/>
    <p:sldId id="467" r:id="rId8"/>
    <p:sldId id="486" r:id="rId9"/>
    <p:sldId id="470" r:id="rId10"/>
    <p:sldId id="501" r:id="rId11"/>
    <p:sldId id="503" r:id="rId12"/>
    <p:sldId id="507" r:id="rId13"/>
    <p:sldId id="508" r:id="rId14"/>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10">
          <p15:clr>
            <a:srgbClr val="A4A3A4"/>
          </p15:clr>
        </p15:guide>
        <p15:guide id="2" orient="horz" pos="4201">
          <p15:clr>
            <a:srgbClr val="A4A3A4"/>
          </p15:clr>
        </p15:guide>
        <p15:guide id="3" orient="horz" pos="4020">
          <p15:clr>
            <a:srgbClr val="A4A3A4"/>
          </p15:clr>
        </p15:guide>
        <p15:guide id="4" orient="horz" pos="119">
          <p15:clr>
            <a:srgbClr val="A4A3A4"/>
          </p15:clr>
        </p15:guide>
        <p15:guide id="5" orient="horz" pos="845">
          <p15:clr>
            <a:srgbClr val="A4A3A4"/>
          </p15:clr>
        </p15:guide>
        <p15:guide id="6" pos="158">
          <p15:clr>
            <a:srgbClr val="A4A3A4"/>
          </p15:clr>
        </p15:guide>
        <p15:guide id="7" pos="5602">
          <p15:clr>
            <a:srgbClr val="A4A3A4"/>
          </p15:clr>
        </p15:guide>
        <p15:guide id="8" pos="2835">
          <p15:clr>
            <a:srgbClr val="A4A3A4"/>
          </p15:clr>
        </p15:guide>
        <p15:guide id="9" pos="2925">
          <p15:clr>
            <a:srgbClr val="A4A3A4"/>
          </p15:clr>
        </p15:guide>
        <p15:guide id="10" pos="2880">
          <p15:clr>
            <a:srgbClr val="A4A3A4"/>
          </p15:clr>
        </p15:guide>
        <p15:guide id="11" pos="2018">
          <p15:clr>
            <a:srgbClr val="A4A3A4"/>
          </p15:clr>
        </p15:guide>
        <p15:guide id="12" pos="1973">
          <p15:clr>
            <a:srgbClr val="A4A3A4"/>
          </p15:clr>
        </p15:guide>
        <p15:guide id="13" pos="3787">
          <p15:clr>
            <a:srgbClr val="A4A3A4"/>
          </p15:clr>
        </p15:guide>
        <p15:guide id="14" pos="3742">
          <p15:clr>
            <a:srgbClr val="A4A3A4"/>
          </p15:clr>
        </p15:guide>
        <p15:guide id="15" pos="3833">
          <p15:clr>
            <a:srgbClr val="A4A3A4"/>
          </p15:clr>
        </p15:guide>
        <p15:guide id="16" pos="19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AFF"/>
    <a:srgbClr val="0072C6"/>
    <a:srgbClr val="4F81BD"/>
    <a:srgbClr val="33BBB1"/>
    <a:srgbClr val="E32486"/>
    <a:srgbClr val="A25BA0"/>
    <a:srgbClr val="0091C9"/>
    <a:srgbClr val="003893"/>
    <a:srgbClr val="04AAA2"/>
    <a:srgbClr val="E1E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4" autoAdjust="0"/>
    <p:restoredTop sz="96819" autoAdjust="0"/>
  </p:normalViewPr>
  <p:slideViewPr>
    <p:cSldViewPr showGuides="1">
      <p:cViewPr>
        <p:scale>
          <a:sx n="90" d="100"/>
          <a:sy n="90" d="100"/>
        </p:scale>
        <p:origin x="-4144" y="-1136"/>
      </p:cViewPr>
      <p:guideLst>
        <p:guide orient="horz" pos="4110"/>
        <p:guide orient="horz" pos="4201"/>
        <p:guide orient="horz" pos="4020"/>
        <p:guide orient="horz" pos="119"/>
        <p:guide orient="horz" pos="845"/>
        <p:guide pos="158"/>
        <p:guide pos="5602"/>
        <p:guide pos="2835"/>
        <p:guide pos="2925"/>
        <p:guide pos="2880"/>
        <p:guide pos="2018"/>
        <p:guide pos="1973"/>
        <p:guide pos="3787"/>
        <p:guide pos="3742"/>
        <p:guide pos="3833"/>
        <p:guide pos="1927"/>
      </p:guideLst>
    </p:cSldViewPr>
  </p:slideViewPr>
  <p:outlineViewPr>
    <p:cViewPr>
      <p:scale>
        <a:sx n="33" d="100"/>
        <a:sy n="33" d="100"/>
      </p:scale>
      <p:origin x="0" y="3084"/>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2" d="100"/>
          <a:sy n="62" d="100"/>
        </p:scale>
        <p:origin x="-2850" y="-72"/>
      </p:cViewPr>
      <p:guideLst>
        <p:guide orient="horz" pos="3132"/>
        <p:guide pos="214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661335618783"/>
          <c:y val="0.11176682123039"/>
          <c:w val="0.320198188956517"/>
          <c:h val="0.623975990971763"/>
        </c:manualLayout>
      </c:layout>
      <c:pieChart>
        <c:varyColors val="1"/>
        <c:ser>
          <c:idx val="0"/>
          <c:order val="0"/>
          <c:dLbls>
            <c:dLbl>
              <c:idx val="2"/>
              <c:spPr/>
              <c:txPr>
                <a:bodyPr/>
                <a:lstStyle/>
                <a:p>
                  <a:pPr>
                    <a:defRPr sz="1100">
                      <a:solidFill>
                        <a:schemeClr val="accent5"/>
                      </a:solidFill>
                    </a:defRPr>
                  </a:pPr>
                  <a:endParaRPr lang="en-US"/>
                </a:p>
              </c:txPr>
              <c:showLegendKey val="0"/>
              <c:showVal val="0"/>
              <c:showCatName val="0"/>
              <c:showSerName val="0"/>
              <c:showPercent val="1"/>
              <c:showBubbleSize val="0"/>
            </c:dLbl>
            <c:dLbl>
              <c:idx val="3"/>
              <c:spPr/>
              <c:txPr>
                <a:bodyPr/>
                <a:lstStyle/>
                <a:p>
                  <a:pPr>
                    <a:defRPr sz="1100">
                      <a:solidFill>
                        <a:schemeClr val="accent5"/>
                      </a:solidFill>
                    </a:defRPr>
                  </a:pPr>
                  <a:endParaRPr lang="en-US"/>
                </a:p>
              </c:txPr>
              <c:showLegendKey val="0"/>
              <c:showVal val="0"/>
              <c:showCatName val="0"/>
              <c:showSerName val="0"/>
              <c:showPercent val="1"/>
              <c:showBubbleSize val="0"/>
            </c:dLbl>
            <c:dLbl>
              <c:idx val="4"/>
              <c:spPr/>
              <c:txPr>
                <a:bodyPr/>
                <a:lstStyle/>
                <a:p>
                  <a:pPr>
                    <a:defRPr sz="1100">
                      <a:solidFill>
                        <a:schemeClr val="accent5"/>
                      </a:solidFill>
                    </a:defRPr>
                  </a:pPr>
                  <a:endParaRPr lang="en-US"/>
                </a:p>
              </c:txPr>
              <c:showLegendKey val="0"/>
              <c:showVal val="0"/>
              <c:showCatName val="0"/>
              <c:showSerName val="0"/>
              <c:showPercent val="1"/>
              <c:showBubbleSize val="0"/>
            </c:dLbl>
            <c:dLbl>
              <c:idx val="5"/>
              <c:spPr/>
              <c:txPr>
                <a:bodyPr/>
                <a:lstStyle/>
                <a:p>
                  <a:pPr>
                    <a:defRPr sz="1100">
                      <a:solidFill>
                        <a:schemeClr val="accent5"/>
                      </a:solidFill>
                    </a:defRPr>
                  </a:pPr>
                  <a:endParaRPr lang="en-US"/>
                </a:p>
              </c:txPr>
              <c:showLegendKey val="0"/>
              <c:showVal val="0"/>
              <c:showCatName val="0"/>
              <c:showSerName val="0"/>
              <c:showPercent val="1"/>
              <c:showBubbleSize val="0"/>
            </c:dLbl>
            <c:dLbl>
              <c:idx val="6"/>
              <c:spPr/>
              <c:txPr>
                <a:bodyPr/>
                <a:lstStyle/>
                <a:p>
                  <a:pPr>
                    <a:defRPr sz="1100">
                      <a:solidFill>
                        <a:schemeClr val="accent5"/>
                      </a:solidFill>
                    </a:defRPr>
                  </a:pPr>
                  <a:endParaRPr lang="en-US"/>
                </a:p>
              </c:txPr>
              <c:showLegendKey val="0"/>
              <c:showVal val="0"/>
              <c:showCatName val="0"/>
              <c:showSerName val="0"/>
              <c:showPercent val="1"/>
              <c:showBubbleSize val="0"/>
            </c:dLbl>
            <c:txPr>
              <a:bodyPr/>
              <a:lstStyle/>
              <a:p>
                <a:pPr>
                  <a:defRPr sz="1100">
                    <a:solidFill>
                      <a:schemeClr val="bg1"/>
                    </a:solidFill>
                  </a:defRPr>
                </a:pPr>
                <a:endParaRPr lang="en-US"/>
              </a:p>
            </c:txPr>
            <c:showLegendKey val="0"/>
            <c:showVal val="0"/>
            <c:showCatName val="0"/>
            <c:showSerName val="0"/>
            <c:showPercent val="1"/>
            <c:showBubbleSize val="0"/>
            <c:showLeaderLines val="1"/>
          </c:dLbls>
          <c:cat>
            <c:strRef>
              <c:f>Sheet1!$A$1:$A$6</c:f>
              <c:strCache>
                <c:ptCount val="6"/>
                <c:pt idx="0">
                  <c:v>Patients Conveyed to ED</c:v>
                </c:pt>
                <c:pt idx="1">
                  <c:v>Patients Not Conveyed</c:v>
                </c:pt>
                <c:pt idx="2">
                  <c:v>Patients Referred &amp; Not Conveyed</c:v>
                </c:pt>
                <c:pt idx="3">
                  <c:v>Patients Conveyed to Urgent ACP</c:v>
                </c:pt>
                <c:pt idx="4">
                  <c:v>Other Conveyance</c:v>
                </c:pt>
                <c:pt idx="5">
                  <c:v>Patients Conveyed to Acute ACP</c:v>
                </c:pt>
              </c:strCache>
            </c:strRef>
          </c:cat>
          <c:val>
            <c:numRef>
              <c:f>Sheet1!$B$1:$B$6</c:f>
              <c:numCache>
                <c:formatCode>#,##0</c:formatCode>
                <c:ptCount val="6"/>
                <c:pt idx="0">
                  <c:v>687266.0</c:v>
                </c:pt>
                <c:pt idx="1">
                  <c:v>218643.0</c:v>
                </c:pt>
                <c:pt idx="2">
                  <c:v>50652.0</c:v>
                </c:pt>
                <c:pt idx="3">
                  <c:v>36213.0</c:v>
                </c:pt>
                <c:pt idx="4">
                  <c:v>34134.0</c:v>
                </c:pt>
                <c:pt idx="5">
                  <c:v>20459.0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54039609660774"/>
          <c:y val="0.137702901432005"/>
          <c:w val="0.405166265494061"/>
          <c:h val="0.600516974722107"/>
        </c:manualLayout>
      </c:layout>
      <c:overlay val="0"/>
      <c:txPr>
        <a:bodyPr/>
        <a:lstStyle/>
        <a:p>
          <a:pPr>
            <a:defRPr sz="10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217" cy="497127"/>
          </a:xfrm>
          <a:prstGeom prst="rect">
            <a:avLst/>
          </a:prstGeom>
        </p:spPr>
        <p:txBody>
          <a:bodyPr vert="horz" lIns="91870" tIns="45935" rIns="91870" bIns="45935" rtlCol="0"/>
          <a:lstStyle>
            <a:lvl1pPr algn="l">
              <a:defRPr sz="1200"/>
            </a:lvl1pPr>
          </a:lstStyle>
          <a:p>
            <a:endParaRPr lang="en-GB"/>
          </a:p>
        </p:txBody>
      </p:sp>
      <p:sp>
        <p:nvSpPr>
          <p:cNvPr id="3" name="Date Placeholder 2"/>
          <p:cNvSpPr>
            <a:spLocks noGrp="1"/>
          </p:cNvSpPr>
          <p:nvPr>
            <p:ph type="dt" sz="quarter" idx="1"/>
          </p:nvPr>
        </p:nvSpPr>
        <p:spPr>
          <a:xfrm>
            <a:off x="3855981" y="0"/>
            <a:ext cx="2951217" cy="497127"/>
          </a:xfrm>
          <a:prstGeom prst="rect">
            <a:avLst/>
          </a:prstGeom>
        </p:spPr>
        <p:txBody>
          <a:bodyPr vert="horz" lIns="91870" tIns="45935" rIns="91870" bIns="45935" rtlCol="0"/>
          <a:lstStyle>
            <a:lvl1pPr algn="r">
              <a:defRPr sz="1200"/>
            </a:lvl1pPr>
          </a:lstStyle>
          <a:p>
            <a:fld id="{148C96B7-EBA4-42AA-B9E9-AD5B6EC0B88D}" type="datetimeFigureOut">
              <a:rPr lang="en-GB" smtClean="0"/>
              <a:t>25/06/17</a:t>
            </a:fld>
            <a:endParaRPr lang="en-GB"/>
          </a:p>
        </p:txBody>
      </p:sp>
      <p:sp>
        <p:nvSpPr>
          <p:cNvPr id="4" name="Footer Placeholder 3"/>
          <p:cNvSpPr>
            <a:spLocks noGrp="1"/>
          </p:cNvSpPr>
          <p:nvPr>
            <p:ph type="ftr" sz="quarter" idx="2"/>
          </p:nvPr>
        </p:nvSpPr>
        <p:spPr>
          <a:xfrm>
            <a:off x="0" y="9442200"/>
            <a:ext cx="2951217" cy="497126"/>
          </a:xfrm>
          <a:prstGeom prst="rect">
            <a:avLst/>
          </a:prstGeom>
        </p:spPr>
        <p:txBody>
          <a:bodyPr vert="horz" lIns="91870" tIns="45935" rIns="91870" bIns="45935" rtlCol="0" anchor="b"/>
          <a:lstStyle>
            <a:lvl1pPr algn="l">
              <a:defRPr sz="1200"/>
            </a:lvl1pPr>
          </a:lstStyle>
          <a:p>
            <a:endParaRPr lang="en-GB"/>
          </a:p>
        </p:txBody>
      </p:sp>
      <p:sp>
        <p:nvSpPr>
          <p:cNvPr id="5" name="Slide Number Placeholder 4"/>
          <p:cNvSpPr>
            <a:spLocks noGrp="1"/>
          </p:cNvSpPr>
          <p:nvPr>
            <p:ph type="sldNum" sz="quarter" idx="3"/>
          </p:nvPr>
        </p:nvSpPr>
        <p:spPr>
          <a:xfrm>
            <a:off x="3855981" y="9442200"/>
            <a:ext cx="2951217" cy="497126"/>
          </a:xfrm>
          <a:prstGeom prst="rect">
            <a:avLst/>
          </a:prstGeom>
        </p:spPr>
        <p:txBody>
          <a:bodyPr vert="horz" lIns="91870" tIns="45935" rIns="91870" bIns="45935" rtlCol="0" anchor="b"/>
          <a:lstStyle>
            <a:lvl1pPr algn="r">
              <a:defRPr sz="1200"/>
            </a:lvl1pPr>
          </a:lstStyle>
          <a:p>
            <a:fld id="{F57525DF-0D40-4AD4-BCB9-D3D78D504504}" type="slidenum">
              <a:rPr lang="en-GB" smtClean="0"/>
              <a:t>‹#›</a:t>
            </a:fld>
            <a:endParaRPr lang="en-GB"/>
          </a:p>
        </p:txBody>
      </p:sp>
    </p:spTree>
    <p:extLst>
      <p:ext uri="{BB962C8B-B14F-4D97-AF65-F5344CB8AC3E}">
        <p14:creationId xmlns:p14="http://schemas.microsoft.com/office/powerpoint/2010/main" val="3173728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0475" cy="497046"/>
          </a:xfrm>
          <a:prstGeom prst="rect">
            <a:avLst/>
          </a:prstGeom>
        </p:spPr>
        <p:txBody>
          <a:bodyPr vert="horz" lIns="96222" tIns="48111" rIns="96222" bIns="48111" rtlCol="0"/>
          <a:lstStyle>
            <a:lvl1pPr algn="l">
              <a:defRPr sz="1300"/>
            </a:lvl1pPr>
          </a:lstStyle>
          <a:p>
            <a:endParaRPr lang="en-GB"/>
          </a:p>
        </p:txBody>
      </p:sp>
      <p:sp>
        <p:nvSpPr>
          <p:cNvPr id="3" name="Date Placeholder 2"/>
          <p:cNvSpPr>
            <a:spLocks noGrp="1"/>
          </p:cNvSpPr>
          <p:nvPr>
            <p:ph type="dt" idx="1"/>
          </p:nvPr>
        </p:nvSpPr>
        <p:spPr>
          <a:xfrm>
            <a:off x="3856738" y="1"/>
            <a:ext cx="2950475" cy="497046"/>
          </a:xfrm>
          <a:prstGeom prst="rect">
            <a:avLst/>
          </a:prstGeom>
        </p:spPr>
        <p:txBody>
          <a:bodyPr vert="horz" lIns="96222" tIns="48111" rIns="96222" bIns="48111" rtlCol="0"/>
          <a:lstStyle>
            <a:lvl1pPr algn="r">
              <a:defRPr sz="1300"/>
            </a:lvl1pPr>
          </a:lstStyle>
          <a:p>
            <a:fld id="{32B44091-A4D1-4654-AD67-10CC05CE485F}" type="datetimeFigureOut">
              <a:rPr lang="en-GB" smtClean="0"/>
              <a:t>25/06/17</a:t>
            </a:fld>
            <a:endParaRPr lang="en-GB"/>
          </a:p>
        </p:txBody>
      </p:sp>
      <p:sp>
        <p:nvSpPr>
          <p:cNvPr id="4" name="Slide Image Placeholder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6222" tIns="48111" rIns="96222" bIns="48111" rtlCol="0" anchor="ctr"/>
          <a:lstStyle/>
          <a:p>
            <a:endParaRPr lang="en-GB"/>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6222" tIns="48111" rIns="96222" bIns="481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42155"/>
            <a:ext cx="2950475" cy="497046"/>
          </a:xfrm>
          <a:prstGeom prst="rect">
            <a:avLst/>
          </a:prstGeom>
        </p:spPr>
        <p:txBody>
          <a:bodyPr vert="horz" lIns="96222" tIns="48111" rIns="96222" bIns="48111" rtlCol="0" anchor="b"/>
          <a:lstStyle>
            <a:lvl1pPr algn="l">
              <a:defRPr sz="1300"/>
            </a:lvl1pPr>
          </a:lstStyle>
          <a:p>
            <a:endParaRPr lang="en-GB"/>
          </a:p>
        </p:txBody>
      </p:sp>
      <p:sp>
        <p:nvSpPr>
          <p:cNvPr id="7" name="Slide Number Placeholder 6"/>
          <p:cNvSpPr>
            <a:spLocks noGrp="1"/>
          </p:cNvSpPr>
          <p:nvPr>
            <p:ph type="sldNum" sz="quarter" idx="5"/>
          </p:nvPr>
        </p:nvSpPr>
        <p:spPr>
          <a:xfrm>
            <a:off x="3856738" y="9442155"/>
            <a:ext cx="2950475" cy="497046"/>
          </a:xfrm>
          <a:prstGeom prst="rect">
            <a:avLst/>
          </a:prstGeom>
        </p:spPr>
        <p:txBody>
          <a:bodyPr vert="horz" lIns="96222" tIns="48111" rIns="96222" bIns="48111" rtlCol="0" anchor="b"/>
          <a:lstStyle>
            <a:lvl1pPr algn="r">
              <a:defRPr sz="1300"/>
            </a:lvl1pPr>
          </a:lstStyle>
          <a:p>
            <a:fld id="{5EF00A87-77B9-4372-8F89-E17ACE83D287}" type="slidenum">
              <a:rPr lang="en-GB" smtClean="0"/>
              <a:t>‹#›</a:t>
            </a:fld>
            <a:endParaRPr lang="en-GB"/>
          </a:p>
        </p:txBody>
      </p:sp>
    </p:spTree>
    <p:extLst>
      <p:ext uri="{BB962C8B-B14F-4D97-AF65-F5344CB8AC3E}">
        <p14:creationId xmlns:p14="http://schemas.microsoft.com/office/powerpoint/2010/main" val="44108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73638" cy="37290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EF00A87-77B9-4372-8F89-E17ACE83D287}" type="slidenum">
              <a:rPr lang="en-GB" smtClean="0"/>
              <a:t>5</a:t>
            </a:fld>
            <a:endParaRPr lang="en-GB"/>
          </a:p>
        </p:txBody>
      </p:sp>
    </p:spTree>
    <p:extLst>
      <p:ext uri="{BB962C8B-B14F-4D97-AF65-F5344CB8AC3E}">
        <p14:creationId xmlns:p14="http://schemas.microsoft.com/office/powerpoint/2010/main" val="326452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 Id="rId3"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124744"/>
            <a:ext cx="8241688" cy="1008112"/>
          </a:xfrm>
          <a:prstGeom prst="rect">
            <a:avLst/>
          </a:prstGeom>
          <a:noFill/>
        </p:spPr>
        <p:txBody>
          <a:bodyPr lIns="0" tIns="0" rIns="0" bIns="0">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55" y="2204882"/>
            <a:ext cx="7344815" cy="504825"/>
          </a:xfrm>
          <a:prstGeom prst="rect">
            <a:avLst/>
          </a:prstGeo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9306" y="476672"/>
            <a:ext cx="1067159" cy="432048"/>
          </a:xfrm>
          <a:prstGeom prst="rect">
            <a:avLst/>
          </a:prstGeom>
        </p:spPr>
      </p:pic>
      <p:sp>
        <p:nvSpPr>
          <p:cNvPr id="4" name="Slide Number Placeholder 3"/>
          <p:cNvSpPr>
            <a:spLocks noGrp="1"/>
          </p:cNvSpPr>
          <p:nvPr>
            <p:ph type="sldNum" sz="quarter" idx="11"/>
          </p:nvPr>
        </p:nvSpPr>
        <p:spPr/>
        <p:txBody>
          <a:bodyPr/>
          <a:lstStyle/>
          <a:p>
            <a:fld id="{8FC524A1-7B6A-464D-B8BC-8FE2E057339E}" type="slidenum">
              <a:rPr lang="en-GB" smtClean="0"/>
              <a:pPr/>
              <a:t>‹#›</a:t>
            </a:fld>
            <a:endParaRPr lang="en-GB" dirty="0"/>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852936"/>
            <a:ext cx="9144000" cy="4033332"/>
          </a:xfrm>
          <a:prstGeom prst="rect">
            <a:avLst/>
          </a:prstGeom>
        </p:spPr>
      </p:pic>
      <p:sp>
        <p:nvSpPr>
          <p:cNvPr id="2" name="Footer Placeholder 1"/>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1798130384"/>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p:spPr>
        <p:txBody>
          <a:bodyPr/>
          <a:lstStyle/>
          <a:p>
            <a:r>
              <a:rPr lang="en-US" smtClean="0"/>
              <a:t>Click to edit Master title style</a:t>
            </a:r>
            <a:endParaRPr lang="en-GB"/>
          </a:p>
        </p:txBody>
      </p:sp>
      <p:sp>
        <p:nvSpPr>
          <p:cNvPr id="4" name="Text Placeholder 7"/>
          <p:cNvSpPr>
            <a:spLocks noGrp="1"/>
          </p:cNvSpPr>
          <p:nvPr>
            <p:ph type="body" sz="quarter" idx="14"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5"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mtClean="0">
                <a:solidFill>
                  <a:prstClr val="white"/>
                </a:solidFill>
              </a:rPr>
              <a:t>Click to edit Master title style</a:t>
            </a:r>
            <a:endParaRPr lang="en-GB" dirty="0">
              <a:solidFill>
                <a:prstClr val="white"/>
              </a:solidFill>
            </a:endParaRPr>
          </a:p>
        </p:txBody>
      </p:sp>
    </p:spTree>
    <p:extLst>
      <p:ext uri="{BB962C8B-B14F-4D97-AF65-F5344CB8AC3E}">
        <p14:creationId xmlns:p14="http://schemas.microsoft.com/office/powerpoint/2010/main" val="2150040107"/>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2" name="TextBox 1"/>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6" name="Straight Connector 5"/>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01</a:t>
            </a:r>
            <a:endParaRPr lang="en-GB" sz="8800" dirty="0">
              <a:solidFill>
                <a:prstClr val="white"/>
              </a:solidFill>
            </a:endParaRPr>
          </a:p>
        </p:txBody>
      </p:sp>
    </p:spTree>
    <p:extLst>
      <p:ext uri="{BB962C8B-B14F-4D97-AF65-F5344CB8AC3E}">
        <p14:creationId xmlns:p14="http://schemas.microsoft.com/office/powerpoint/2010/main" val="1219776911"/>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91C9"/>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rgbClr val="0091C9"/>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42"/>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93284567"/>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02</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263475"/>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E32486"/>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rgbClr val="E32486"/>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42"/>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47338411"/>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03</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133820"/>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A25BA0"/>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rgbClr val="A25BA0"/>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42"/>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43760643"/>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04</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9691913"/>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33BBB1"/>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rgbClr val="33BBB1"/>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42"/>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67208637"/>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03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9" y="188912"/>
            <a:ext cx="1656879" cy="1152526"/>
          </a:xfrm>
          <a:prstGeom prst="rect">
            <a:avLst/>
          </a:prstGeom>
        </p:spPr>
        <p:txBody>
          <a:bodyPr wrap="square" lIns="0" tIns="0" rIns="0" bIns="0" anchor="ctr">
            <a:noAutofit/>
          </a:bodyPr>
          <a:lstStyle/>
          <a:p>
            <a:r>
              <a:rPr lang="en-GB" sz="8800" dirty="0">
                <a:solidFill>
                  <a:prstClr val="white"/>
                </a:solidFill>
                <a:latin typeface="Arial Black"/>
              </a:rPr>
              <a:t>05</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391045"/>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72C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a:prstGeom prst="rect">
            <a:avLst/>
          </a:prstGeo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196752"/>
            <a:ext cx="8642350" cy="5256584"/>
          </a:xfrm>
          <a:prstGeom prst="rect">
            <a:avLst/>
          </a:prstGeom>
        </p:spPr>
        <p:txBody>
          <a:bodyPr>
            <a:normAutofit/>
          </a:bodyPr>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1"/>
          <p:cNvSpPr>
            <a:spLocks noGrp="1"/>
          </p:cNvSpPr>
          <p:nvPr>
            <p:ph type="ftr" sz="quarter" idx="16"/>
          </p:nvPr>
        </p:nvSpPr>
        <p:spPr>
          <a:xfrm>
            <a:off x="251520" y="6525344"/>
            <a:ext cx="2895600" cy="216000"/>
          </a:xfrm>
        </p:spPr>
        <p:txBody>
          <a:bodyPr/>
          <a:lstStyle/>
          <a:p>
            <a:endParaRPr lang="en-GB"/>
          </a:p>
        </p:txBody>
      </p:sp>
    </p:spTree>
    <p:extLst>
      <p:ext uri="{BB962C8B-B14F-4D97-AF65-F5344CB8AC3E}">
        <p14:creationId xmlns:p14="http://schemas.microsoft.com/office/powerpoint/2010/main" val="2170524370"/>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3893"/>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rgbClr val="003893"/>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42"/>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608321"/>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E324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50829" y="188912"/>
            <a:ext cx="1656879" cy="1152526"/>
          </a:xfrm>
          <a:prstGeom prst="rect">
            <a:avLst/>
          </a:prstGeom>
        </p:spPr>
        <p:txBody>
          <a:bodyPr wrap="square" lIns="0" tIns="0" rIns="0" bIns="0" anchor="ctr">
            <a:noAutofit/>
          </a:bodyPr>
          <a:lstStyle/>
          <a:p>
            <a:r>
              <a:rPr lang="en-GB" sz="8800" dirty="0">
                <a:solidFill>
                  <a:prstClr val="white"/>
                </a:solidFill>
                <a:latin typeface="Arial Black"/>
              </a:rPr>
              <a:t>06</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9487069"/>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A25B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07</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792542"/>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Devider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33BB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Text Placeholder 10"/>
          <p:cNvSpPr>
            <a:spLocks noGrp="1"/>
          </p:cNvSpPr>
          <p:nvPr>
            <p:ph type="body" sz="quarter" idx="10" hasCustomPrompt="1"/>
          </p:nvPr>
        </p:nvSpPr>
        <p:spPr>
          <a:xfrm>
            <a:off x="250825" y="1340768"/>
            <a:ext cx="6985000" cy="504056"/>
          </a:xfrm>
        </p:spPr>
        <p:txBody>
          <a:bodyPr>
            <a:noAutofit/>
          </a:bodyPr>
          <a:lstStyle>
            <a:lvl1pPr>
              <a:defRPr sz="3600" baseline="0">
                <a:solidFill>
                  <a:schemeClr val="bg1"/>
                </a:solidFill>
                <a:latin typeface="+mj-lt"/>
              </a:defRPr>
            </a:lvl1pPr>
            <a:lvl2pPr>
              <a:defRPr sz="3600">
                <a:solidFill>
                  <a:schemeClr val="bg1"/>
                </a:solidFill>
                <a:latin typeface="+mj-lt"/>
              </a:defRPr>
            </a:lvl2pPr>
            <a:lvl3pPr>
              <a:defRPr sz="3600">
                <a:solidFill>
                  <a:schemeClr val="bg1"/>
                </a:solidFill>
                <a:latin typeface="+mj-lt"/>
              </a:defRPr>
            </a:lvl3pPr>
            <a:lvl4pPr>
              <a:defRPr sz="3600">
                <a:solidFill>
                  <a:schemeClr val="bg1"/>
                </a:solidFill>
                <a:latin typeface="+mj-lt"/>
              </a:defRPr>
            </a:lvl4pPr>
            <a:lvl5pPr>
              <a:defRPr sz="3600">
                <a:solidFill>
                  <a:schemeClr val="bg1"/>
                </a:solidFill>
                <a:latin typeface="+mj-lt"/>
              </a:defRPr>
            </a:lvl5pPr>
          </a:lstStyle>
          <a:p>
            <a:pPr lvl="0"/>
            <a:r>
              <a:rPr lang="en-US" dirty="0" smtClean="0"/>
              <a:t>Divider Slide </a:t>
            </a:r>
            <a:endParaRPr lang="en-GB" dirty="0"/>
          </a:p>
        </p:txBody>
      </p:sp>
      <p:sp>
        <p:nvSpPr>
          <p:cNvPr id="6" name="Rectangle 5"/>
          <p:cNvSpPr/>
          <p:nvPr userDrawn="1"/>
        </p:nvSpPr>
        <p:spPr>
          <a:xfrm>
            <a:off x="232916" y="188912"/>
            <a:ext cx="1674788" cy="1152526"/>
          </a:xfrm>
          <a:prstGeom prst="rect">
            <a:avLst/>
          </a:prstGeom>
        </p:spPr>
        <p:txBody>
          <a:bodyPr wrap="square" lIns="0" tIns="0" rIns="0" bIns="0" anchor="ctr">
            <a:noAutofit/>
          </a:bodyPr>
          <a:lstStyle/>
          <a:p>
            <a:r>
              <a:rPr lang="en-GB" sz="8800" dirty="0">
                <a:solidFill>
                  <a:prstClr val="white"/>
                </a:solidFill>
                <a:latin typeface="Arial Black"/>
              </a:rPr>
              <a:t>09</a:t>
            </a:r>
            <a:endParaRPr lang="en-GB" sz="8800" dirty="0">
              <a:solidFill>
                <a:prstClr val="white"/>
              </a:solidFill>
            </a:endParaRPr>
          </a:p>
        </p:txBody>
      </p:sp>
      <p:sp>
        <p:nvSpPr>
          <p:cNvPr id="7" name="TextBox 6"/>
          <p:cNvSpPr txBox="1"/>
          <p:nvPr userDrawn="1"/>
        </p:nvSpPr>
        <p:spPr>
          <a:xfrm>
            <a:off x="232916" y="6165304"/>
            <a:ext cx="8587556" cy="369332"/>
          </a:xfrm>
          <a:prstGeom prst="rect">
            <a:avLst/>
          </a:prstGeom>
          <a:noFill/>
        </p:spPr>
        <p:txBody>
          <a:bodyPr wrap="square" rtlCol="0">
            <a:spAutoFit/>
          </a:bodyPr>
          <a:lstStyle/>
          <a:p>
            <a:r>
              <a:rPr lang="en-GB" i="1" dirty="0">
                <a:solidFill>
                  <a:prstClr val="white"/>
                </a:solidFill>
              </a:rPr>
              <a:t>Transforming London’s health and care together</a:t>
            </a:r>
          </a:p>
        </p:txBody>
      </p:sp>
      <p:cxnSp>
        <p:nvCxnSpPr>
          <p:cNvPr id="8" name="Straight Connector 7"/>
          <p:cNvCxnSpPr/>
          <p:nvPr userDrawn="1"/>
        </p:nvCxnSpPr>
        <p:spPr>
          <a:xfrm>
            <a:off x="232916" y="6165304"/>
            <a:ext cx="85875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8819875"/>
      </p:ext>
    </p:extLst>
  </p:cSld>
  <p:clrMapOvr>
    <a:masterClrMapping/>
  </p:clrMapOvr>
  <p:timing>
    <p:tnLst>
      <p:par>
        <p:cTn xmlns:p14="http://schemas.microsoft.com/office/powerpoint/2010/mai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7384"/>
            <a:ext cx="9144000" cy="1687711"/>
          </a:xfrm>
          <a:prstGeom prst="rect">
            <a:avLst/>
          </a:prstGeom>
        </p:spPr>
      </p:pic>
      <p:sp>
        <p:nvSpPr>
          <p:cNvPr id="5" name="Text Placeholder 4"/>
          <p:cNvSpPr>
            <a:spLocks noGrp="1"/>
          </p:cNvSpPr>
          <p:nvPr>
            <p:ph type="body" sz="quarter" idx="10"/>
          </p:nvPr>
        </p:nvSpPr>
        <p:spPr>
          <a:xfrm>
            <a:off x="251792" y="1660327"/>
            <a:ext cx="7848600" cy="576648"/>
          </a:xfrm>
        </p:spPr>
        <p:txBody>
          <a:bodyPr>
            <a:normAutofit/>
          </a:bodyPr>
          <a:lstStyle>
            <a:lvl1pPr>
              <a:defRPr sz="2400" b="1">
                <a:solidFill>
                  <a:srgbClr val="0072C6"/>
                </a:solidFill>
              </a:defRPr>
            </a:lvl1pPr>
          </a:lstStyle>
          <a:p>
            <a:pPr lvl="0"/>
            <a:r>
              <a:rPr lang="en-US" smtClean="0"/>
              <a:t>Click to edit Master text styles</a:t>
            </a:r>
          </a:p>
        </p:txBody>
      </p:sp>
      <p:sp>
        <p:nvSpPr>
          <p:cNvPr id="7" name="Text Placeholder 6"/>
          <p:cNvSpPr>
            <a:spLocks noGrp="1"/>
          </p:cNvSpPr>
          <p:nvPr>
            <p:ph type="body" sz="quarter" idx="11"/>
          </p:nvPr>
        </p:nvSpPr>
        <p:spPr>
          <a:xfrm>
            <a:off x="252009" y="2276624"/>
            <a:ext cx="878522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05906331"/>
      </p:ext>
    </p:extLst>
  </p:cSld>
  <p:clrMapOvr>
    <a:masterClrMapping/>
  </p:clrMapOvr>
  <p:timing>
    <p:tnLst>
      <p:par>
        <p:cTn xmlns:p14="http://schemas.microsoft.com/office/powerpoint/2010/mai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33BBB1"/>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a:xfrm>
            <a:off x="6758880" y="6381346"/>
            <a:ext cx="2133600" cy="365125"/>
          </a:xfrm>
          <a:prstGeom prst="rect">
            <a:avLst/>
          </a:prstGeom>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44"/>
            <a:ext cx="8642350" cy="4967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08176674"/>
      </p:ext>
    </p:extLst>
  </p:cSld>
  <p:clrMapOvr>
    <a:masterClrMapping/>
  </p:clrMapOvr>
  <p:timing>
    <p:tnLst>
      <p:par>
        <p:cTn xmlns:p14="http://schemas.microsoft.com/office/powerpoint/2010/mai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124744"/>
            <a:ext cx="8241688" cy="1008112"/>
          </a:xfrm>
          <a:prstGeom prst="rect">
            <a:avLst/>
          </a:prstGeom>
          <a:noFill/>
        </p:spPr>
        <p:txBody>
          <a:bodyPr lIns="0" tIns="0" rIns="0" bIns="0">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55" y="2204882"/>
            <a:ext cx="7344815" cy="504825"/>
          </a:xfrm>
          <a:prstGeom prst="rect">
            <a:avLst/>
          </a:prstGeo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9306" y="476672"/>
            <a:ext cx="1067159" cy="432048"/>
          </a:xfrm>
          <a:prstGeom prst="rect">
            <a:avLst/>
          </a:prstGeom>
        </p:spPr>
      </p:pic>
      <p:sp>
        <p:nvSpPr>
          <p:cNvPr id="4" name="Slide Number Placeholder 3"/>
          <p:cNvSpPr>
            <a:spLocks noGrp="1"/>
          </p:cNvSpPr>
          <p:nvPr>
            <p:ph type="sldNum" sz="quarter" idx="11"/>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2852936"/>
            <a:ext cx="9144000" cy="4033332"/>
          </a:xfrm>
          <a:prstGeom prst="rect">
            <a:avLst/>
          </a:prstGeom>
        </p:spPr>
      </p:pic>
      <p:sp>
        <p:nvSpPr>
          <p:cNvPr id="2" name="Footer Placeholder 1"/>
          <p:cNvSpPr>
            <a:spLocks noGrp="1"/>
          </p:cNvSpPr>
          <p:nvPr>
            <p:ph type="ftr" sz="quarter" idx="12"/>
          </p:nvPr>
        </p:nvSpPr>
        <p:spPr/>
        <p:txBody>
          <a:bodyPr/>
          <a:lstStyle/>
          <a:p>
            <a:endParaRPr lang="en-GB">
              <a:solidFill>
                <a:srgbClr val="3F3F3F">
                  <a:tint val="75000"/>
                </a:srgbClr>
              </a:solidFill>
            </a:endParaRPr>
          </a:p>
        </p:txBody>
      </p:sp>
    </p:spTree>
    <p:extLst>
      <p:ext uri="{BB962C8B-B14F-4D97-AF65-F5344CB8AC3E}">
        <p14:creationId xmlns:p14="http://schemas.microsoft.com/office/powerpoint/2010/main" val="1074001885"/>
      </p:ext>
    </p:extLst>
  </p:cSld>
  <p:clrMapOvr>
    <a:masterClrMapping/>
  </p:clrMapOvr>
  <p:timing>
    <p:tnLst>
      <p:par>
        <p:cTn xmlns:p14="http://schemas.microsoft.com/office/powerpoint/2010/mai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72C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a:prstGeom prst="rect">
            <a:avLst/>
          </a:prstGeo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196752"/>
            <a:ext cx="8642350" cy="5256584"/>
          </a:xfrm>
          <a:prstGeom prst="rect">
            <a:avLst/>
          </a:prstGeom>
        </p:spPr>
        <p:txBody>
          <a:bodyPr>
            <a:normAutofit/>
          </a:bodyPr>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1"/>
          <p:cNvSpPr>
            <a:spLocks noGrp="1"/>
          </p:cNvSpPr>
          <p:nvPr>
            <p:ph type="ftr" sz="quarter" idx="16"/>
          </p:nvPr>
        </p:nvSpPr>
        <p:spPr>
          <a:xfrm>
            <a:off x="251520" y="6525344"/>
            <a:ext cx="2895600" cy="216000"/>
          </a:xfrm>
        </p:spPr>
        <p:txBody>
          <a:bodyPr/>
          <a:lstStyle/>
          <a:p>
            <a:endParaRPr lang="en-GB">
              <a:solidFill>
                <a:srgbClr val="3F3F3F">
                  <a:tint val="75000"/>
                </a:srgbClr>
              </a:solidFill>
            </a:endParaRPr>
          </a:p>
        </p:txBody>
      </p:sp>
    </p:spTree>
    <p:extLst>
      <p:ext uri="{BB962C8B-B14F-4D97-AF65-F5344CB8AC3E}">
        <p14:creationId xmlns:p14="http://schemas.microsoft.com/office/powerpoint/2010/main" val="916532369"/>
      </p:ext>
    </p:extLst>
  </p:cSld>
  <p:clrMapOvr>
    <a:masterClrMapping/>
  </p:clrMapOvr>
  <p:timing>
    <p:tnLst>
      <p:par>
        <p:cTn xmlns:p14="http://schemas.microsoft.com/office/powerpoint/2010/mai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72C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196753"/>
            <a:ext cx="4249738" cy="5259385"/>
          </a:xfrm>
          <a:prstGeom prst="rect">
            <a:avLst/>
          </a:prstGeom>
        </p:spPr>
        <p:txBody>
          <a:bodyPr>
            <a:normAutofit/>
          </a:bodyPr>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6"/>
          <p:cNvSpPr>
            <a:spLocks noGrp="1"/>
          </p:cNvSpPr>
          <p:nvPr>
            <p:ph sz="quarter" idx="16"/>
          </p:nvPr>
        </p:nvSpPr>
        <p:spPr>
          <a:xfrm>
            <a:off x="4572001" y="1195435"/>
            <a:ext cx="4320480" cy="5257753"/>
          </a:xfrm>
          <a:prstGeom prst="rect">
            <a:avLst/>
          </a:prstGeom>
        </p:spPr>
        <p:txBody>
          <a:bodyPr>
            <a:normAutofit/>
          </a:bodyPr>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1"/>
          <p:cNvSpPr>
            <a:spLocks noGrp="1"/>
          </p:cNvSpPr>
          <p:nvPr>
            <p:ph type="ftr" sz="quarter" idx="12"/>
          </p:nvPr>
        </p:nvSpPr>
        <p:spPr>
          <a:xfrm>
            <a:off x="251520" y="6525344"/>
            <a:ext cx="2895600" cy="216000"/>
          </a:xfrm>
        </p:spPr>
        <p:txBody>
          <a:bodyPr/>
          <a:lstStyle/>
          <a:p>
            <a:endParaRPr lang="en-GB">
              <a:solidFill>
                <a:srgbClr val="3F3F3F">
                  <a:tint val="75000"/>
                </a:srgbClr>
              </a:solidFill>
            </a:endParaRPr>
          </a:p>
        </p:txBody>
      </p:sp>
      <p:sp>
        <p:nvSpPr>
          <p:cNvPr id="9" name="Text Placeholder 7"/>
          <p:cNvSpPr>
            <a:spLocks noGrp="1"/>
          </p:cNvSpPr>
          <p:nvPr>
            <p:ph type="body" sz="quarter" idx="17" hasCustomPrompt="1"/>
          </p:nvPr>
        </p:nvSpPr>
        <p:spPr>
          <a:xfrm>
            <a:off x="250825" y="692697"/>
            <a:ext cx="8642350" cy="432047"/>
          </a:xfrm>
          <a:prstGeom prst="rect">
            <a:avLst/>
          </a:prstGeo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Tree>
    <p:extLst>
      <p:ext uri="{BB962C8B-B14F-4D97-AF65-F5344CB8AC3E}">
        <p14:creationId xmlns:p14="http://schemas.microsoft.com/office/powerpoint/2010/main" val="3278475768"/>
      </p:ext>
    </p:extLst>
  </p:cSld>
  <p:clrMapOvr>
    <a:masterClrMapping/>
  </p:clrMapOvr>
  <p:timing>
    <p:tnLst>
      <p:par>
        <p:cTn xmlns:p14="http://schemas.microsoft.com/office/powerpoint/2010/mai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E3248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a:prstGeom prst="rect">
            <a:avLst/>
          </a:prstGeo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5" name="Content Placeholder 4"/>
          <p:cNvSpPr>
            <a:spLocks noGrp="1"/>
          </p:cNvSpPr>
          <p:nvPr>
            <p:ph sz="quarter" idx="15"/>
          </p:nvPr>
        </p:nvSpPr>
        <p:spPr>
          <a:xfrm>
            <a:off x="250825" y="1341444"/>
            <a:ext cx="8642350" cy="49672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5030418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72C6"/>
          </a:solidFill>
        </p:spPr>
        <p:txBody>
          <a:bodyPr/>
          <a:lstStyle>
            <a:lvl1pPr marL="95250" indent="0">
              <a:defRPr>
                <a:solidFill>
                  <a:schemeClr val="bg1"/>
                </a:solidFill>
              </a:defRPr>
            </a:lvl1pPr>
          </a:lstStyle>
          <a:p>
            <a:r>
              <a:rPr lang="en-US" smtClean="0"/>
              <a:t>Click to edit Master title style</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196753"/>
            <a:ext cx="4249738" cy="5259385"/>
          </a:xfrm>
          <a:prstGeom prst="rect">
            <a:avLst/>
          </a:prstGeom>
        </p:spPr>
        <p:txBody>
          <a:bodyPr>
            <a:normAutofit/>
          </a:bodyPr>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Content Placeholder 6"/>
          <p:cNvSpPr>
            <a:spLocks noGrp="1"/>
          </p:cNvSpPr>
          <p:nvPr>
            <p:ph sz="quarter" idx="16"/>
          </p:nvPr>
        </p:nvSpPr>
        <p:spPr>
          <a:xfrm>
            <a:off x="4572001" y="1195435"/>
            <a:ext cx="4320480" cy="5257753"/>
          </a:xfrm>
          <a:prstGeom prst="rect">
            <a:avLst/>
          </a:prstGeom>
        </p:spPr>
        <p:txBody>
          <a:bodyPr>
            <a:normAutofit/>
          </a:bodyPr>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1"/>
          <p:cNvSpPr>
            <a:spLocks noGrp="1"/>
          </p:cNvSpPr>
          <p:nvPr>
            <p:ph type="ftr" sz="quarter" idx="12"/>
          </p:nvPr>
        </p:nvSpPr>
        <p:spPr>
          <a:xfrm>
            <a:off x="251520" y="6525344"/>
            <a:ext cx="2895600" cy="216000"/>
          </a:xfrm>
        </p:spPr>
        <p:txBody>
          <a:bodyPr/>
          <a:lstStyle/>
          <a:p>
            <a:endParaRPr lang="en-GB"/>
          </a:p>
        </p:txBody>
      </p:sp>
      <p:sp>
        <p:nvSpPr>
          <p:cNvPr id="9" name="Text Placeholder 7"/>
          <p:cNvSpPr>
            <a:spLocks noGrp="1"/>
          </p:cNvSpPr>
          <p:nvPr>
            <p:ph type="body" sz="quarter" idx="17" hasCustomPrompt="1"/>
          </p:nvPr>
        </p:nvSpPr>
        <p:spPr>
          <a:xfrm>
            <a:off x="250825" y="692697"/>
            <a:ext cx="8642350" cy="432047"/>
          </a:xfrm>
          <a:prstGeom prst="rect">
            <a:avLst/>
          </a:prstGeo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Tree>
    <p:extLst>
      <p:ext uri="{BB962C8B-B14F-4D97-AF65-F5344CB8AC3E}">
        <p14:creationId xmlns:p14="http://schemas.microsoft.com/office/powerpoint/2010/main" val="3699053168"/>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E32486"/>
          </a:solidFill>
        </p:spPr>
        <p:txBody>
          <a:bodyPr/>
          <a:lstStyle>
            <a:lvl1pPr marL="9525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a:prstGeom prst="rect">
            <a:avLst/>
          </a:prstGeom>
        </p:spPr>
        <p:txBody>
          <a:bodyPr>
            <a:normAutofit/>
          </a:bodyPr>
          <a:lstStyle>
            <a:lvl1pPr marL="177800" indent="0">
              <a:defRPr sz="2200" baseline="0">
                <a:solidFill>
                  <a:schemeClr val="accent5"/>
                </a:solidFill>
                <a:latin typeface="+mn-lt"/>
              </a:defRPr>
            </a:lvl1pPr>
          </a:lstStyle>
          <a:p>
            <a:pPr lvl="0"/>
            <a:r>
              <a:rPr lang="en-GB" dirty="0" smtClean="0"/>
              <a:t>Subtitle </a:t>
            </a:r>
            <a:endParaRPr lang="en-GB" dirty="0"/>
          </a:p>
        </p:txBody>
      </p:sp>
      <p:sp>
        <p:nvSpPr>
          <p:cNvPr id="3" name="Slide Number Placeholder 2"/>
          <p:cNvSpPr>
            <a:spLocks noGrp="1"/>
          </p:cNvSpPr>
          <p:nvPr>
            <p:ph type="sldNum" sz="quarter" idx="14"/>
          </p:nvPr>
        </p:nvSpPr>
        <p:spPr/>
        <p:txBody>
          <a:bodyPr/>
          <a:lstStyle/>
          <a:p>
            <a:fld id="{8FC524A1-7B6A-464D-B8BC-8FE2E057339E}" type="slidenum">
              <a:rPr lang="en-GB" smtClean="0"/>
              <a:pPr/>
              <a:t>‹#›</a:t>
            </a:fld>
            <a:endParaRPr lang="en-GB" dirty="0"/>
          </a:p>
        </p:txBody>
      </p:sp>
      <p:sp>
        <p:nvSpPr>
          <p:cNvPr id="5" name="Content Placeholder 4"/>
          <p:cNvSpPr>
            <a:spLocks noGrp="1"/>
          </p:cNvSpPr>
          <p:nvPr>
            <p:ph sz="quarter" idx="15"/>
          </p:nvPr>
        </p:nvSpPr>
        <p:spPr>
          <a:xfrm>
            <a:off x="250825" y="1341444"/>
            <a:ext cx="8642350" cy="49672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4426350"/>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25871" b="12239"/>
          <a:stretch/>
        </p:blipFill>
        <p:spPr>
          <a:xfrm>
            <a:off x="0" y="2636918"/>
            <a:ext cx="9144000" cy="4244455"/>
          </a:xfrm>
          <a:prstGeom prst="rect">
            <a:avLst/>
          </a:prstGeom>
        </p:spPr>
      </p:pic>
      <p:sp>
        <p:nvSpPr>
          <p:cNvPr id="6" name="Title 5"/>
          <p:cNvSpPr>
            <a:spLocks noGrp="1"/>
          </p:cNvSpPr>
          <p:nvPr>
            <p:ph type="title" hasCustomPrompt="1"/>
          </p:nvPr>
        </p:nvSpPr>
        <p:spPr>
          <a:xfrm>
            <a:off x="251520" y="1124744"/>
            <a:ext cx="8241688" cy="1008112"/>
          </a:xfrm>
          <a:prstGeom prst="rect">
            <a:avLst/>
          </a:prstGeom>
          <a:noFill/>
        </p:spPr>
        <p:txBody>
          <a:bodyPr>
            <a:normAutofit/>
          </a:bodyPr>
          <a:lstStyle>
            <a:lvl1pPr algn="l">
              <a:defRPr sz="3600" baseline="0">
                <a:solidFill>
                  <a:srgbClr val="0072C6"/>
                </a:solidFill>
              </a:defRPr>
            </a:lvl1pPr>
          </a:lstStyle>
          <a:p>
            <a:r>
              <a:rPr lang="en-GB" dirty="0" smtClean="0"/>
              <a:t>Document Title</a:t>
            </a:r>
            <a:endParaRPr lang="en-GB" dirty="0"/>
          </a:p>
        </p:txBody>
      </p:sp>
      <p:sp>
        <p:nvSpPr>
          <p:cNvPr id="8" name="Text Placeholder 7"/>
          <p:cNvSpPr>
            <a:spLocks noGrp="1"/>
          </p:cNvSpPr>
          <p:nvPr>
            <p:ph type="body" sz="quarter" idx="10" hasCustomPrompt="1"/>
          </p:nvPr>
        </p:nvSpPr>
        <p:spPr>
          <a:xfrm>
            <a:off x="264055" y="2204882"/>
            <a:ext cx="7344815" cy="504825"/>
          </a:xfrm>
        </p:spPr>
        <p:txBody>
          <a:bodyPr>
            <a:normAutofit/>
          </a:bodyPr>
          <a:lstStyle>
            <a:lvl1pPr algn="l">
              <a:defRPr sz="2400" baseline="0">
                <a:solidFill>
                  <a:srgbClr val="0072C6"/>
                </a:solidFill>
                <a:latin typeface="+mn-lt"/>
              </a:defRPr>
            </a:lvl1pPr>
          </a:lstStyle>
          <a:p>
            <a:pPr lvl="0"/>
            <a:r>
              <a:rPr lang="en-GB" dirty="0" smtClean="0"/>
              <a:t>Subtitle </a:t>
            </a:r>
            <a:endParaRPr lang="en-GB"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9306" y="476672"/>
            <a:ext cx="1067159" cy="432048"/>
          </a:xfrm>
          <a:prstGeom prst="rect">
            <a:avLst/>
          </a:prstGeom>
        </p:spPr>
      </p:pic>
    </p:spTree>
    <p:extLst>
      <p:ext uri="{BB962C8B-B14F-4D97-AF65-F5344CB8AC3E}">
        <p14:creationId xmlns:p14="http://schemas.microsoft.com/office/powerpoint/2010/main" val="72004328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72C6"/>
          </a:solidFill>
        </p:spPr>
        <p:txBody>
          <a:bodyPr/>
          <a:lstStyle>
            <a:lvl1pPr marL="177800" indent="0">
              <a:defRPr baseline="0">
                <a:solidFill>
                  <a:schemeClr val="bg1"/>
                </a:solidFill>
              </a:defRPr>
            </a:lvl1pPr>
          </a:lstStyle>
          <a:p>
            <a:r>
              <a:rPr lang="en-US" smtClean="0"/>
              <a:t>Click to edit Master title style</a:t>
            </a:r>
            <a:endParaRPr lang="en-GB" dirty="0"/>
          </a:p>
        </p:txBody>
      </p:sp>
      <p:sp>
        <p:nvSpPr>
          <p:cNvPr id="6" name="Text Placeholder 7"/>
          <p:cNvSpPr>
            <a:spLocks noGrp="1"/>
          </p:cNvSpPr>
          <p:nvPr>
            <p:ph type="body" sz="quarter" idx="12" hasCustomPrompt="1"/>
          </p:nvPr>
        </p:nvSpPr>
        <p:spPr>
          <a:xfrm>
            <a:off x="250825" y="692697"/>
            <a:ext cx="8642350" cy="432047"/>
          </a:xfrm>
        </p:spPr>
        <p:txBody>
          <a:bodyPr>
            <a:normAutofit/>
          </a:bodyPr>
          <a:lstStyle>
            <a:lvl1pPr marL="177800" indent="0">
              <a:defRPr sz="2200" baseline="0">
                <a:solidFill>
                  <a:srgbClr val="0072C6"/>
                </a:solidFill>
                <a:latin typeface="+mn-lt"/>
              </a:defRPr>
            </a:lvl1pPr>
          </a:lstStyle>
          <a:p>
            <a:pPr lvl="0"/>
            <a:r>
              <a:rPr lang="en-GB" dirty="0" smtClean="0"/>
              <a:t>Subtitle </a:t>
            </a:r>
            <a:endParaRPr lang="en-GB" dirty="0"/>
          </a:p>
        </p:txBody>
      </p:sp>
      <p:sp>
        <p:nvSpPr>
          <p:cNvPr id="7" name="Text Placeholder 6"/>
          <p:cNvSpPr>
            <a:spLocks noGrp="1"/>
          </p:cNvSpPr>
          <p:nvPr>
            <p:ph type="body" sz="quarter" idx="13"/>
          </p:nvPr>
        </p:nvSpPr>
        <p:spPr>
          <a:xfrm>
            <a:off x="250825" y="1341442"/>
            <a:ext cx="8642350" cy="518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188192320"/>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nd Two Column">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a:solidFill>
            <a:srgbClr val="0072C6"/>
          </a:solidFill>
        </p:spPr>
        <p:txBody>
          <a:bodyPr/>
          <a:lstStyle>
            <a:lvl1pPr>
              <a:defRPr>
                <a:solidFill>
                  <a:schemeClr val="bg1"/>
                </a:solidFill>
              </a:defRPr>
            </a:lvl1pPr>
          </a:lstStyle>
          <a:p>
            <a:r>
              <a:rPr lang="en-US" smtClean="0"/>
              <a:t>Click to edit Master title style</a:t>
            </a:r>
            <a:endParaRPr lang="en-GB" dirty="0"/>
          </a:p>
        </p:txBody>
      </p:sp>
      <p:sp>
        <p:nvSpPr>
          <p:cNvPr id="10" name="Text Placeholder 9"/>
          <p:cNvSpPr>
            <a:spLocks noGrp="1"/>
          </p:cNvSpPr>
          <p:nvPr>
            <p:ph type="body" sz="quarter" idx="11"/>
          </p:nvPr>
        </p:nvSpPr>
        <p:spPr>
          <a:xfrm>
            <a:off x="250825" y="1341438"/>
            <a:ext cx="424973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4643444" y="1341438"/>
            <a:ext cx="424973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3" name="Text Placeholder 7"/>
          <p:cNvSpPr>
            <a:spLocks noGrp="1"/>
          </p:cNvSpPr>
          <p:nvPr>
            <p:ph type="body" sz="quarter" idx="13"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Tree>
    <p:extLst>
      <p:ext uri="{BB962C8B-B14F-4D97-AF65-F5344CB8AC3E}">
        <p14:creationId xmlns:p14="http://schemas.microsoft.com/office/powerpoint/2010/main" val="820057341"/>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hre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0825" y="188916"/>
            <a:ext cx="8642350" cy="503783"/>
          </a:xfrm>
          <a:prstGeom prst="rect">
            <a:avLst/>
          </a:prstGeom>
        </p:spPr>
        <p:txBody>
          <a:bodyPr/>
          <a:lstStyle>
            <a:lvl1pPr>
              <a:defRPr/>
            </a:lvl1pPr>
          </a:lstStyle>
          <a:p>
            <a:r>
              <a:rPr lang="en-US" dirty="0" smtClean="0"/>
              <a:t> Click to edit Master title style</a:t>
            </a:r>
            <a:endParaRPr lang="en-GB" dirty="0"/>
          </a:p>
        </p:txBody>
      </p:sp>
      <p:sp>
        <p:nvSpPr>
          <p:cNvPr id="10" name="Text Placeholder 9"/>
          <p:cNvSpPr>
            <a:spLocks noGrp="1"/>
          </p:cNvSpPr>
          <p:nvPr>
            <p:ph type="body"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2"/>
          </p:nvPr>
        </p:nvSpPr>
        <p:spPr>
          <a:xfrm>
            <a:off x="3203581" y="1341438"/>
            <a:ext cx="273685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3"/>
          </p:nvPr>
        </p:nvSpPr>
        <p:spPr>
          <a:xfrm>
            <a:off x="6084897" y="1341438"/>
            <a:ext cx="2808287"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Text Placeholder 7"/>
          <p:cNvSpPr>
            <a:spLocks noGrp="1"/>
          </p:cNvSpPr>
          <p:nvPr>
            <p:ph type="body" sz="quarter" idx="14"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8" name="Title 1"/>
          <p:cNvSpPr txBox="1">
            <a:spLocks/>
          </p:cNvSpPr>
          <p:nvPr userDrawn="1"/>
        </p:nvSpPr>
        <p:spPr>
          <a:xfrm>
            <a:off x="25200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mtClean="0">
                <a:solidFill>
                  <a:prstClr val="white"/>
                </a:solidFill>
              </a:rPr>
              <a:t>Click to edit Master title style</a:t>
            </a:r>
            <a:endParaRPr lang="en-GB" dirty="0">
              <a:solidFill>
                <a:prstClr val="white"/>
              </a:solidFill>
            </a:endParaRPr>
          </a:p>
        </p:txBody>
      </p:sp>
    </p:spTree>
    <p:extLst>
      <p:ext uri="{BB962C8B-B14F-4D97-AF65-F5344CB8AC3E}">
        <p14:creationId xmlns:p14="http://schemas.microsoft.com/office/powerpoint/2010/main" val="2502108097"/>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key message">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6"/>
            <a:ext cx="8642350" cy="503783"/>
          </a:xfrm>
          <a:prstGeom prst="rect">
            <a:avLst/>
          </a:prstGeom>
        </p:spPr>
        <p:txBody>
          <a:bodyPr/>
          <a:lstStyle/>
          <a:p>
            <a:r>
              <a:rPr lang="en-US" smtClean="0"/>
              <a:t>Click to edit Master title style</a:t>
            </a:r>
            <a:endParaRPr lang="en-GB"/>
          </a:p>
        </p:txBody>
      </p:sp>
      <p:sp>
        <p:nvSpPr>
          <p:cNvPr id="5" name="Content Placeholder 4"/>
          <p:cNvSpPr>
            <a:spLocks noGrp="1"/>
          </p:cNvSpPr>
          <p:nvPr>
            <p:ph sz="quarter" idx="11"/>
          </p:nvPr>
        </p:nvSpPr>
        <p:spPr>
          <a:xfrm>
            <a:off x="250825" y="1341438"/>
            <a:ext cx="2808288"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6"/>
          <p:cNvSpPr>
            <a:spLocks noGrp="1"/>
          </p:cNvSpPr>
          <p:nvPr>
            <p:ph type="body" sz="quarter" idx="12"/>
          </p:nvPr>
        </p:nvSpPr>
        <p:spPr>
          <a:xfrm>
            <a:off x="3203578" y="1341438"/>
            <a:ext cx="5689600" cy="5040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Text Placeholder 7"/>
          <p:cNvSpPr>
            <a:spLocks noGrp="1"/>
          </p:cNvSpPr>
          <p:nvPr>
            <p:ph type="body" sz="quarter" idx="13" hasCustomPrompt="1"/>
          </p:nvPr>
        </p:nvSpPr>
        <p:spPr>
          <a:xfrm>
            <a:off x="250825" y="692697"/>
            <a:ext cx="8642350" cy="360040"/>
          </a:xfrm>
        </p:spPr>
        <p:txBody>
          <a:bodyPr>
            <a:normAutofit/>
          </a:bodyPr>
          <a:lstStyle>
            <a:lvl1pPr>
              <a:defRPr sz="2200" baseline="0">
                <a:solidFill>
                  <a:srgbClr val="0072C6"/>
                </a:solidFill>
                <a:latin typeface="+mn-lt"/>
              </a:defRPr>
            </a:lvl1pPr>
          </a:lstStyle>
          <a:p>
            <a:pPr lvl="0"/>
            <a:r>
              <a:rPr lang="en-GB" dirty="0" smtClean="0"/>
              <a:t>Subtitle </a:t>
            </a:r>
            <a:endParaRPr lang="en-GB" dirty="0"/>
          </a:p>
        </p:txBody>
      </p:sp>
      <p:sp>
        <p:nvSpPr>
          <p:cNvPr id="6" name="Title 1"/>
          <p:cNvSpPr txBox="1">
            <a:spLocks/>
          </p:cNvSpPr>
          <p:nvPr userDrawn="1"/>
        </p:nvSpPr>
        <p:spPr>
          <a:xfrm>
            <a:off x="251520" y="190800"/>
            <a:ext cx="8642350" cy="503783"/>
          </a:xfrm>
          <a:prstGeom prst="rect">
            <a:avLst/>
          </a:prstGeom>
          <a:solidFill>
            <a:srgbClr val="0072C6"/>
          </a:solidFill>
        </p:spPr>
        <p:txBody>
          <a:bodyPr/>
          <a:lstStyle>
            <a:lvl1pPr algn="l" defTabSz="914400" rtl="0" eaLnBrk="1" latinLnBrk="0" hangingPunct="1">
              <a:spcBef>
                <a:spcPts val="600"/>
              </a:spcBef>
              <a:buNone/>
              <a:defRPr sz="2400" kern="1200" baseline="0">
                <a:solidFill>
                  <a:schemeClr val="bg1"/>
                </a:solidFill>
                <a:latin typeface="+mj-lt"/>
                <a:ea typeface="+mj-ea"/>
                <a:cs typeface="+mj-cs"/>
              </a:defRPr>
            </a:lvl1pPr>
          </a:lstStyle>
          <a:p>
            <a:r>
              <a:rPr lang="en-US" smtClean="0">
                <a:solidFill>
                  <a:prstClr val="white"/>
                </a:solidFill>
              </a:rPr>
              <a:t>Click to edit Master title style</a:t>
            </a:r>
            <a:endParaRPr lang="en-GB" dirty="0">
              <a:solidFill>
                <a:prstClr val="white"/>
              </a:solidFill>
            </a:endParaRPr>
          </a:p>
        </p:txBody>
      </p:sp>
    </p:spTree>
    <p:extLst>
      <p:ext uri="{BB962C8B-B14F-4D97-AF65-F5344CB8AC3E}">
        <p14:creationId xmlns:p14="http://schemas.microsoft.com/office/powerpoint/2010/main" val="2571229988"/>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3.xml"/><Relationship Id="rId20" Type="http://schemas.openxmlformats.org/officeDocument/2006/relationships/slideLayout" Target="../slideLayouts/slideLayout24.xml"/><Relationship Id="rId21" Type="http://schemas.openxmlformats.org/officeDocument/2006/relationships/slideLayout" Target="../slideLayouts/slideLayout25.xml"/><Relationship Id="rId22" Type="http://schemas.openxmlformats.org/officeDocument/2006/relationships/theme" Target="../theme/theme2.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8.xml"/><Relationship Id="rId4" Type="http://schemas.openxmlformats.org/officeDocument/2006/relationships/slideLayout" Target="../slideLayouts/slideLayout29.xml"/><Relationship Id="rId5" Type="http://schemas.openxmlformats.org/officeDocument/2006/relationships/theme" Target="../theme/theme3.xml"/><Relationship Id="rId1" Type="http://schemas.openxmlformats.org/officeDocument/2006/relationships/slideLayout" Target="../slideLayouts/slideLayout26.xml"/><Relationship Id="rId2"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948264" y="6525344"/>
            <a:ext cx="2133600" cy="216000"/>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pPr/>
              <a:t>‹#›</a:t>
            </a:fld>
            <a:endParaRPr lang="en-GB" dirty="0"/>
          </a:p>
        </p:txBody>
      </p:sp>
      <p:sp>
        <p:nvSpPr>
          <p:cNvPr id="3" name="Footer Placeholder 2"/>
          <p:cNvSpPr>
            <a:spLocks noGrp="1"/>
          </p:cNvSpPr>
          <p:nvPr>
            <p:ph type="ftr" sz="quarter" idx="3"/>
          </p:nvPr>
        </p:nvSpPr>
        <p:spPr>
          <a:xfrm>
            <a:off x="251520" y="6525344"/>
            <a:ext cx="2895600" cy="216000"/>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Tree>
    <p:extLst>
      <p:ext uri="{BB962C8B-B14F-4D97-AF65-F5344CB8AC3E}">
        <p14:creationId xmlns:p14="http://schemas.microsoft.com/office/powerpoint/2010/main" val="446836100"/>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50825" y="908050"/>
            <a:ext cx="8642350" cy="54737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506430370"/>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 id="2147483673" r:id="rId19"/>
    <p:sldLayoutId id="2147483674" r:id="rId20"/>
    <p:sldLayoutId id="2147483675" r:id="rId21"/>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6948264" y="6525344"/>
            <a:ext cx="2133600" cy="216000"/>
          </a:xfrm>
          <a:prstGeom prst="rect">
            <a:avLst/>
          </a:prstGeom>
        </p:spPr>
        <p:txBody>
          <a:bodyPr vert="horz" lIns="91440" tIns="45720" rIns="91440" bIns="45720" rtlCol="0" anchor="ctr"/>
          <a:lstStyle>
            <a:lvl1pPr algn="r">
              <a:defRPr sz="1200">
                <a:solidFill>
                  <a:schemeClr val="accent5">
                    <a:lumMod val="50000"/>
                  </a:schemeClr>
                </a:solidFill>
              </a:defRPr>
            </a:lvl1pPr>
          </a:lstStyle>
          <a:p>
            <a:fld id="{8FC524A1-7B6A-464D-B8BC-8FE2E057339E}" type="slidenum">
              <a:rPr lang="en-GB" smtClean="0">
                <a:solidFill>
                  <a:srgbClr val="3F3F3F">
                    <a:lumMod val="50000"/>
                  </a:srgbClr>
                </a:solidFill>
              </a:rPr>
              <a:pPr/>
              <a:t>‹#›</a:t>
            </a:fld>
            <a:endParaRPr lang="en-GB" dirty="0">
              <a:solidFill>
                <a:srgbClr val="3F3F3F">
                  <a:lumMod val="50000"/>
                </a:srgbClr>
              </a:solidFill>
            </a:endParaRPr>
          </a:p>
        </p:txBody>
      </p:sp>
      <p:sp>
        <p:nvSpPr>
          <p:cNvPr id="3" name="Footer Placeholder 2"/>
          <p:cNvSpPr>
            <a:spLocks noGrp="1"/>
          </p:cNvSpPr>
          <p:nvPr>
            <p:ph type="ftr" sz="quarter" idx="3"/>
          </p:nvPr>
        </p:nvSpPr>
        <p:spPr>
          <a:xfrm>
            <a:off x="251520" y="6525344"/>
            <a:ext cx="2895600" cy="216000"/>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solidFill>
                <a:srgbClr val="3F3F3F">
                  <a:tint val="75000"/>
                </a:srgbClr>
              </a:solidFill>
            </a:endParaRPr>
          </a:p>
        </p:txBody>
      </p:sp>
    </p:spTree>
    <p:extLst>
      <p:ext uri="{BB962C8B-B14F-4D97-AF65-F5344CB8AC3E}">
        <p14:creationId xmlns:p14="http://schemas.microsoft.com/office/powerpoint/2010/main" val="2924023511"/>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ts val="600"/>
        </a:spcBef>
        <a:buNone/>
        <a:defRPr sz="2400" kern="1200" baseline="0">
          <a:solidFill>
            <a:schemeClr val="bg1"/>
          </a:solidFill>
          <a:latin typeface="+mj-lt"/>
          <a:ea typeface="+mj-ea"/>
          <a:cs typeface="+mj-cs"/>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accent5"/>
          </a:solidFill>
          <a:latin typeface="+mn-lt"/>
          <a:ea typeface="+mn-ea"/>
          <a:cs typeface="+mn-cs"/>
        </a:defRPr>
      </a:lvl1pPr>
      <a:lvl2pPr marL="285750" indent="-285750"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2pPr>
      <a:lvl3pPr marL="53975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3pPr>
      <a:lvl4pPr marL="809625"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4pPr>
      <a:lvl5pPr marL="1079500" indent="-269875" algn="l" defTabSz="914400" rtl="0" eaLnBrk="1" latinLnBrk="0" hangingPunct="1">
        <a:lnSpc>
          <a:spcPct val="100000"/>
        </a:lnSpc>
        <a:spcBef>
          <a:spcPts val="600"/>
        </a:spcBef>
        <a:spcAft>
          <a:spcPts val="600"/>
        </a:spcAft>
        <a:buFont typeface="Arial" panose="020B0604020202020204" pitchFamily="34" charset="0"/>
        <a:buChar char="–"/>
        <a:defRPr sz="18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980728"/>
            <a:ext cx="8712968" cy="1080120"/>
          </a:xfrm>
        </p:spPr>
        <p:txBody>
          <a:bodyPr>
            <a:normAutofit fontScale="90000"/>
          </a:bodyPr>
          <a:lstStyle/>
          <a:p>
            <a:r>
              <a:rPr lang="en-GB" dirty="0" smtClean="0"/>
              <a:t>Joint strategic aims for the ambulance service in London</a:t>
            </a:r>
            <a:endParaRPr lang="en-GB" dirty="0"/>
          </a:p>
        </p:txBody>
      </p:sp>
      <p:sp>
        <p:nvSpPr>
          <p:cNvPr id="3" name="Text Placeholder 2"/>
          <p:cNvSpPr>
            <a:spLocks noGrp="1"/>
          </p:cNvSpPr>
          <p:nvPr>
            <p:ph type="body" sz="quarter" idx="10"/>
          </p:nvPr>
        </p:nvSpPr>
        <p:spPr/>
        <p:txBody>
          <a:bodyPr/>
          <a:lstStyle/>
          <a:p>
            <a:r>
              <a:rPr lang="en-GB" dirty="0" smtClean="0"/>
              <a:t>LAS Patient </a:t>
            </a:r>
            <a:r>
              <a:rPr lang="en-GB" dirty="0"/>
              <a:t>F</a:t>
            </a:r>
            <a:r>
              <a:rPr lang="en-GB" dirty="0" smtClean="0"/>
              <a:t>orum – 10</a:t>
            </a:r>
            <a:r>
              <a:rPr lang="en-GB" baseline="30000" dirty="0" smtClean="0"/>
              <a:t>th</a:t>
            </a:r>
            <a:r>
              <a:rPr lang="en-GB" dirty="0" smtClean="0"/>
              <a:t> October 2016</a:t>
            </a:r>
            <a:endParaRPr lang="en-GB" dirty="0"/>
          </a:p>
        </p:txBody>
      </p:sp>
    </p:spTree>
    <p:extLst>
      <p:ext uri="{BB962C8B-B14F-4D97-AF65-F5344CB8AC3E}">
        <p14:creationId xmlns:p14="http://schemas.microsoft.com/office/powerpoint/2010/main" val="28322619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white"/>
                </a:solidFill>
              </a:rPr>
              <a:t>UEC system joint strategic </a:t>
            </a:r>
            <a:r>
              <a:rPr lang="en-GB" dirty="0" smtClean="0">
                <a:solidFill>
                  <a:prstClr val="white"/>
                </a:solidFill>
              </a:rPr>
              <a:t>aims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10</a:t>
            </a:fld>
            <a:endParaRPr lang="en-GB" dirty="0">
              <a:solidFill>
                <a:srgbClr val="3F3F3F">
                  <a:lumMod val="50000"/>
                </a:srgbClr>
              </a:solidFill>
            </a:endParaRPr>
          </a:p>
        </p:txBody>
      </p:sp>
      <p:graphicFrame>
        <p:nvGraphicFramePr>
          <p:cNvPr id="9" name="Content Placeholder 8"/>
          <p:cNvGraphicFramePr>
            <a:graphicFrameLocks noGrp="1"/>
          </p:cNvGraphicFramePr>
          <p:nvPr>
            <p:ph sz="quarter" idx="15"/>
            <p:extLst>
              <p:ext uri="{D42A27DB-BD31-4B8C-83A1-F6EECF244321}">
                <p14:modId xmlns:p14="http://schemas.microsoft.com/office/powerpoint/2010/main" val="2395184565"/>
              </p:ext>
            </p:extLst>
          </p:nvPr>
        </p:nvGraphicFramePr>
        <p:xfrm>
          <a:off x="251521" y="812996"/>
          <a:ext cx="8640959" cy="3984156"/>
        </p:xfrm>
        <a:graphic>
          <a:graphicData uri="http://schemas.openxmlformats.org/drawingml/2006/table">
            <a:tbl>
              <a:tblPr firstRow="1" bandRow="1">
                <a:tableStyleId>{912C8C85-51F0-491E-9774-3900AFEF0FD7}</a:tableStyleId>
              </a:tblPr>
              <a:tblGrid>
                <a:gridCol w="2199515"/>
                <a:gridCol w="6441444"/>
              </a:tblGrid>
              <a:tr h="331994">
                <a:tc>
                  <a:txBody>
                    <a:bodyPr/>
                    <a:lstStyle/>
                    <a:p>
                      <a:pPr>
                        <a:lnSpc>
                          <a:spcPct val="115000"/>
                        </a:lnSpc>
                        <a:spcAft>
                          <a:spcPts val="600"/>
                        </a:spcAft>
                      </a:pPr>
                      <a:r>
                        <a:rPr lang="en-GB" sz="1400" dirty="0">
                          <a:effectLst/>
                          <a:latin typeface="+mn-lt"/>
                        </a:rPr>
                        <a:t>Strategic aim</a:t>
                      </a:r>
                      <a:endParaRPr lang="en-GB" sz="1400" dirty="0">
                        <a:effectLst/>
                        <a:latin typeface="+mn-lt"/>
                        <a:ea typeface="Calibri"/>
                        <a:cs typeface="Times New Roman"/>
                      </a:endParaRPr>
                    </a:p>
                  </a:txBody>
                  <a:tcPr marL="33231" marR="33231" marT="36000" marB="36000"/>
                </a:tc>
                <a:tc>
                  <a:txBody>
                    <a:bodyPr/>
                    <a:lstStyle/>
                    <a:p>
                      <a:pPr>
                        <a:lnSpc>
                          <a:spcPct val="115000"/>
                        </a:lnSpc>
                        <a:spcAft>
                          <a:spcPts val="600"/>
                        </a:spcAft>
                      </a:pPr>
                      <a:r>
                        <a:rPr lang="en-GB" sz="1400" dirty="0">
                          <a:effectLst/>
                          <a:latin typeface="+mn-lt"/>
                        </a:rPr>
                        <a:t>What is </a:t>
                      </a:r>
                      <a:r>
                        <a:rPr lang="en-GB" sz="1400" dirty="0" smtClean="0">
                          <a:effectLst/>
                          <a:latin typeface="+mn-lt"/>
                        </a:rPr>
                        <a:t>ongoing?</a:t>
                      </a:r>
                      <a:endParaRPr lang="en-GB" sz="1400" dirty="0">
                        <a:effectLst/>
                        <a:latin typeface="+mn-lt"/>
                        <a:ea typeface="Calibri"/>
                        <a:cs typeface="Times New Roman"/>
                      </a:endParaRPr>
                    </a:p>
                  </a:txBody>
                  <a:tcPr marL="33231" marR="33231" marT="36000" marB="36000"/>
                </a:tc>
              </a:tr>
              <a:tr h="1491922">
                <a:tc>
                  <a:txBody>
                    <a:bodyPr/>
                    <a:lstStyle/>
                    <a:p>
                      <a:pPr>
                        <a:lnSpc>
                          <a:spcPct val="115000"/>
                        </a:lnSpc>
                        <a:spcAft>
                          <a:spcPts val="600"/>
                        </a:spcAft>
                      </a:pPr>
                      <a:r>
                        <a:rPr lang="en-GB" sz="1400" b="1" dirty="0">
                          <a:effectLst/>
                          <a:latin typeface="+mn-lt"/>
                        </a:rPr>
                        <a:t>Access IUC and LAS (clinical hub and crews)</a:t>
                      </a:r>
                      <a:endParaRPr lang="en-GB" sz="1400" b="1" dirty="0">
                        <a:effectLst/>
                        <a:latin typeface="+mn-lt"/>
                        <a:ea typeface="Calibri"/>
                        <a:cs typeface="Times New Roman"/>
                      </a:endParaRPr>
                    </a:p>
                  </a:txBody>
                  <a:tcPr marL="33231" marR="33231" marT="36000" marB="36000"/>
                </a:tc>
                <a:tc>
                  <a:txBody>
                    <a:bodyPr/>
                    <a:lstStyle/>
                    <a:p>
                      <a:pPr marL="171450" indent="-171450">
                        <a:lnSpc>
                          <a:spcPct val="115000"/>
                        </a:lnSpc>
                        <a:spcAft>
                          <a:spcPts val="600"/>
                        </a:spcAft>
                        <a:buFont typeface="Arial" panose="020B0604020202020204" pitchFamily="34" charset="0"/>
                        <a:buChar char="•"/>
                      </a:pPr>
                      <a:r>
                        <a:rPr lang="en-GB" sz="1400" dirty="0" smtClean="0">
                          <a:effectLst/>
                          <a:latin typeface="+mn-lt"/>
                        </a:rPr>
                        <a:t>Patient</a:t>
                      </a:r>
                      <a:r>
                        <a:rPr lang="en-GB" sz="1400" baseline="0" dirty="0" smtClean="0">
                          <a:effectLst/>
                          <a:latin typeface="+mn-lt"/>
                        </a:rPr>
                        <a:t> Relationship Manager (PRM) development</a:t>
                      </a:r>
                      <a:endParaRPr lang="en-GB" sz="1400" dirty="0" smtClean="0">
                        <a:effectLst/>
                        <a:latin typeface="+mn-lt"/>
                      </a:endParaRPr>
                    </a:p>
                    <a:p>
                      <a:pPr marL="171450" indent="-171450">
                        <a:lnSpc>
                          <a:spcPct val="115000"/>
                        </a:lnSpc>
                        <a:spcAft>
                          <a:spcPts val="600"/>
                        </a:spcAft>
                        <a:buFont typeface="Arial" panose="020B0604020202020204" pitchFamily="34" charset="0"/>
                        <a:buChar char="•"/>
                      </a:pPr>
                      <a:r>
                        <a:rPr lang="en-GB" sz="1400" dirty="0" smtClean="0">
                          <a:effectLst/>
                          <a:latin typeface="+mn-lt"/>
                        </a:rPr>
                        <a:t>Gree</a:t>
                      </a:r>
                      <a:r>
                        <a:rPr lang="en-GB" sz="1400" baseline="0" dirty="0" smtClean="0">
                          <a:effectLst/>
                          <a:latin typeface="+mn-lt"/>
                        </a:rPr>
                        <a:t>n ambulance – Review from a 111 clinical advisor has reduced green ambulance dispositions by 70%</a:t>
                      </a:r>
                      <a:endParaRPr lang="en-GB" sz="1400" dirty="0">
                        <a:effectLst/>
                        <a:latin typeface="+mn-lt"/>
                      </a:endParaRPr>
                    </a:p>
                    <a:p>
                      <a:pPr marL="171450" indent="-171450">
                        <a:lnSpc>
                          <a:spcPct val="115000"/>
                        </a:lnSpc>
                        <a:spcAft>
                          <a:spcPts val="600"/>
                        </a:spcAft>
                        <a:buFont typeface="Arial" panose="020B0604020202020204" pitchFamily="34" charset="0"/>
                        <a:buChar char="•"/>
                      </a:pPr>
                      <a:r>
                        <a:rPr lang="en-GB" sz="1400" dirty="0" smtClean="0">
                          <a:effectLst/>
                          <a:latin typeface="+mn-lt"/>
                        </a:rPr>
                        <a:t>Development of mobile Directory of Services</a:t>
                      </a:r>
                      <a:endParaRPr lang="en-GB" sz="1400" dirty="0">
                        <a:effectLst/>
                        <a:latin typeface="+mn-lt"/>
                        <a:ea typeface="Calibri"/>
                        <a:cs typeface="Times New Roman"/>
                      </a:endParaRPr>
                    </a:p>
                  </a:txBody>
                  <a:tcPr marL="33231" marR="33231" marT="36000" marB="36000"/>
                </a:tc>
              </a:tr>
              <a:tr h="720080">
                <a:tc>
                  <a:txBody>
                    <a:bodyPr/>
                    <a:lstStyle/>
                    <a:p>
                      <a:pPr>
                        <a:lnSpc>
                          <a:spcPct val="115000"/>
                        </a:lnSpc>
                        <a:spcAft>
                          <a:spcPts val="600"/>
                        </a:spcAft>
                      </a:pPr>
                      <a:r>
                        <a:rPr lang="en-GB" sz="1400" b="1" dirty="0">
                          <a:effectLst/>
                          <a:latin typeface="+mn-lt"/>
                        </a:rPr>
                        <a:t>Alternatives for Care Homes</a:t>
                      </a:r>
                      <a:endParaRPr lang="en-GB" sz="1400" b="1" dirty="0">
                        <a:effectLst/>
                        <a:latin typeface="+mn-lt"/>
                        <a:ea typeface="Calibri"/>
                        <a:cs typeface="Times New Roman"/>
                      </a:endParaRPr>
                    </a:p>
                  </a:txBody>
                  <a:tcPr marL="33231" marR="33231" marT="36000" marB="36000"/>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effectLst/>
                          <a:latin typeface="+mn-lt"/>
                          <a:cs typeface="Times New Roman"/>
                        </a:rPr>
                        <a:t>Sutton Homes of Care – Vanguard Programme - </a:t>
                      </a:r>
                      <a:r>
                        <a:rPr lang="en-GB" sz="1400" b="1" dirty="0" smtClean="0">
                          <a:solidFill>
                            <a:schemeClr val="tx1"/>
                          </a:solidFill>
                          <a:effectLst/>
                          <a:latin typeface="+mn-lt"/>
                          <a:ea typeface="Calibri"/>
                          <a:cs typeface="HelveticaNeueLT Std Med"/>
                        </a:rPr>
                        <a:t>Reduction of 5.80%</a:t>
                      </a:r>
                      <a:r>
                        <a:rPr lang="en-GB" sz="1400" dirty="0" smtClean="0">
                          <a:solidFill>
                            <a:schemeClr val="tx1"/>
                          </a:solidFill>
                          <a:effectLst/>
                          <a:latin typeface="+mn-lt"/>
                          <a:ea typeface="Calibri"/>
                          <a:cs typeface="HelveticaNeueLT Std Med"/>
                        </a:rPr>
                        <a:t> in LAS call outs and conveyances from 2014/15 to 2015/16 </a:t>
                      </a:r>
                    </a:p>
                    <a:p>
                      <a:pPr marL="171450" indent="-171450">
                        <a:buFont typeface="Arial" panose="020B0604020202020204" pitchFamily="34" charset="0"/>
                        <a:buChar char="•"/>
                      </a:pPr>
                      <a:endParaRPr lang="en-GB" sz="1400" dirty="0">
                        <a:effectLst/>
                        <a:latin typeface="+mn-lt"/>
                        <a:cs typeface="Times New Roman"/>
                      </a:endParaRPr>
                    </a:p>
                  </a:txBody>
                  <a:tcPr marL="33231" marR="33231" marT="36000" marB="36000"/>
                </a:tc>
              </a:tr>
              <a:tr h="1440160">
                <a:tc>
                  <a:txBody>
                    <a:bodyPr/>
                    <a:lstStyle/>
                    <a:p>
                      <a:pPr>
                        <a:lnSpc>
                          <a:spcPct val="115000"/>
                        </a:lnSpc>
                        <a:spcAft>
                          <a:spcPts val="600"/>
                        </a:spcAft>
                      </a:pPr>
                      <a:r>
                        <a:rPr lang="en-GB" sz="1400" b="1" dirty="0">
                          <a:effectLst/>
                          <a:latin typeface="+mn-lt"/>
                        </a:rPr>
                        <a:t>Alternatives for Frequent callers</a:t>
                      </a:r>
                      <a:endParaRPr lang="en-GB" sz="1400" b="1" dirty="0">
                        <a:effectLst/>
                        <a:latin typeface="+mn-lt"/>
                        <a:ea typeface="Calibri"/>
                        <a:cs typeface="Times New Roman"/>
                      </a:endParaRPr>
                    </a:p>
                  </a:txBody>
                  <a:tcPr marL="33231" marR="33231" marT="36000" marB="36000"/>
                </a:tc>
                <a:tc>
                  <a:txBody>
                    <a:bodyPr/>
                    <a:lstStyle/>
                    <a:p>
                      <a:pPr marL="171450" indent="-171450">
                        <a:lnSpc>
                          <a:spcPct val="115000"/>
                        </a:lnSpc>
                        <a:spcAft>
                          <a:spcPts val="0"/>
                        </a:spcAft>
                        <a:buFont typeface="Arial" panose="020B0604020202020204" pitchFamily="34" charset="0"/>
                        <a:buChar char="•"/>
                      </a:pPr>
                      <a:r>
                        <a:rPr lang="en-GB" sz="1400" dirty="0" err="1">
                          <a:effectLst/>
                          <a:latin typeface="+mn-lt"/>
                        </a:rPr>
                        <a:t>Darzi</a:t>
                      </a:r>
                      <a:r>
                        <a:rPr lang="en-GB" sz="1400" dirty="0">
                          <a:effectLst/>
                          <a:latin typeface="+mn-lt"/>
                        </a:rPr>
                        <a:t> fellow report and LAS work </a:t>
                      </a:r>
                      <a:r>
                        <a:rPr lang="en-GB" sz="1400" dirty="0" smtClean="0">
                          <a:effectLst/>
                          <a:latin typeface="+mn-lt"/>
                        </a:rPr>
                        <a:t>has </a:t>
                      </a:r>
                      <a:r>
                        <a:rPr lang="en-GB" sz="1400" dirty="0">
                          <a:effectLst/>
                          <a:latin typeface="+mn-lt"/>
                        </a:rPr>
                        <a:t>formed a London wide vision for frequent callers:</a:t>
                      </a:r>
                    </a:p>
                    <a:p>
                      <a:pPr marL="342900" lvl="0" indent="-165100">
                        <a:lnSpc>
                          <a:spcPct val="115000"/>
                        </a:lnSpc>
                        <a:spcAft>
                          <a:spcPts val="0"/>
                        </a:spcAft>
                        <a:buFont typeface="Courier New" panose="02070309020205020404" pitchFamily="49" charset="0"/>
                        <a:buChar char="o"/>
                        <a:tabLst>
                          <a:tab pos="457200" algn="l"/>
                        </a:tabLst>
                      </a:pPr>
                      <a:r>
                        <a:rPr lang="en-GB" sz="1400" dirty="0">
                          <a:effectLst/>
                          <a:latin typeface="+mn-lt"/>
                        </a:rPr>
                        <a:t>Pro-active identification and early interventions for new frequent callers</a:t>
                      </a:r>
                    </a:p>
                    <a:p>
                      <a:pPr marL="342900" lvl="0" indent="-165100">
                        <a:lnSpc>
                          <a:spcPct val="115000"/>
                        </a:lnSpc>
                        <a:spcAft>
                          <a:spcPts val="0"/>
                        </a:spcAft>
                        <a:buFont typeface="Courier New" panose="02070309020205020404" pitchFamily="49" charset="0"/>
                        <a:buChar char="o"/>
                        <a:tabLst>
                          <a:tab pos="457200" algn="l"/>
                        </a:tabLst>
                      </a:pPr>
                      <a:r>
                        <a:rPr lang="en-GB" sz="1400" dirty="0">
                          <a:effectLst/>
                          <a:latin typeface="+mn-lt"/>
                        </a:rPr>
                        <a:t>Local frequent caller forums to case manage escalating frequent callers</a:t>
                      </a:r>
                    </a:p>
                    <a:p>
                      <a:pPr marL="342900" lvl="0" indent="-165100">
                        <a:lnSpc>
                          <a:spcPct val="115000"/>
                        </a:lnSpc>
                        <a:spcAft>
                          <a:spcPts val="0"/>
                        </a:spcAft>
                        <a:buFont typeface="Courier New" panose="02070309020205020404" pitchFamily="49" charset="0"/>
                        <a:buChar char="o"/>
                        <a:tabLst>
                          <a:tab pos="457200" algn="l"/>
                        </a:tabLst>
                      </a:pPr>
                      <a:r>
                        <a:rPr lang="en-GB" sz="1400" dirty="0">
                          <a:effectLst/>
                          <a:latin typeface="+mn-lt"/>
                        </a:rPr>
                        <a:t>A&amp;E Delivery Boards to review prolific frequent callers</a:t>
                      </a:r>
                      <a:endParaRPr lang="en-GB" sz="1400" dirty="0">
                        <a:effectLst/>
                        <a:latin typeface="+mn-lt"/>
                        <a:ea typeface="Calibri"/>
                        <a:cs typeface="Times New Roman"/>
                      </a:endParaRPr>
                    </a:p>
                  </a:txBody>
                  <a:tcPr marL="33231" marR="33231" marT="36000" marB="36000"/>
                </a:tc>
              </a:tr>
            </a:tbl>
          </a:graphicData>
        </a:graphic>
      </p:graphicFrame>
    </p:spTree>
    <p:extLst>
      <p:ext uri="{BB962C8B-B14F-4D97-AF65-F5344CB8AC3E}">
        <p14:creationId xmlns:p14="http://schemas.microsoft.com/office/powerpoint/2010/main" val="405887042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white"/>
                </a:solidFill>
              </a:rPr>
              <a:t>UEC system joint strategic </a:t>
            </a:r>
            <a:r>
              <a:rPr lang="en-GB" dirty="0" smtClean="0">
                <a:solidFill>
                  <a:prstClr val="white"/>
                </a:solidFill>
              </a:rPr>
              <a:t>aims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11</a:t>
            </a:fld>
            <a:endParaRPr lang="en-GB" dirty="0">
              <a:solidFill>
                <a:srgbClr val="3F3F3F">
                  <a:lumMod val="50000"/>
                </a:srgbClr>
              </a:solidFill>
            </a:endParaRPr>
          </a:p>
        </p:txBody>
      </p:sp>
      <p:graphicFrame>
        <p:nvGraphicFramePr>
          <p:cNvPr id="9" name="Content Placeholder 8"/>
          <p:cNvGraphicFramePr>
            <a:graphicFrameLocks noGrp="1"/>
          </p:cNvGraphicFramePr>
          <p:nvPr>
            <p:ph sz="quarter" idx="15"/>
            <p:extLst>
              <p:ext uri="{D42A27DB-BD31-4B8C-83A1-F6EECF244321}">
                <p14:modId xmlns:p14="http://schemas.microsoft.com/office/powerpoint/2010/main" val="2120676288"/>
              </p:ext>
            </p:extLst>
          </p:nvPr>
        </p:nvGraphicFramePr>
        <p:xfrm>
          <a:off x="251521" y="812996"/>
          <a:ext cx="8640959" cy="3336084"/>
        </p:xfrm>
        <a:graphic>
          <a:graphicData uri="http://schemas.openxmlformats.org/drawingml/2006/table">
            <a:tbl>
              <a:tblPr firstRow="1" bandRow="1">
                <a:tableStyleId>{912C8C85-51F0-491E-9774-3900AFEF0FD7}</a:tableStyleId>
              </a:tblPr>
              <a:tblGrid>
                <a:gridCol w="2292498"/>
                <a:gridCol w="6348461"/>
              </a:tblGrid>
              <a:tr h="640369">
                <a:tc>
                  <a:txBody>
                    <a:bodyPr/>
                    <a:lstStyle/>
                    <a:p>
                      <a:pPr>
                        <a:lnSpc>
                          <a:spcPct val="100000"/>
                        </a:lnSpc>
                        <a:spcAft>
                          <a:spcPts val="300"/>
                        </a:spcAft>
                      </a:pPr>
                      <a:r>
                        <a:rPr lang="en-GB" sz="1400" dirty="0">
                          <a:effectLst/>
                          <a:latin typeface="+mn-lt"/>
                        </a:rPr>
                        <a:t>Strategic aim</a:t>
                      </a:r>
                      <a:endParaRPr lang="en-GB" sz="1400" dirty="0">
                        <a:effectLst/>
                        <a:latin typeface="+mn-lt"/>
                        <a:ea typeface="Calibri"/>
                        <a:cs typeface="Times New Roman"/>
                      </a:endParaRPr>
                    </a:p>
                  </a:txBody>
                  <a:tcPr marL="33231" marR="33231" marT="36000" marB="36000"/>
                </a:tc>
                <a:tc>
                  <a:txBody>
                    <a:bodyPr/>
                    <a:lstStyle/>
                    <a:p>
                      <a:pPr>
                        <a:lnSpc>
                          <a:spcPct val="100000"/>
                        </a:lnSpc>
                        <a:spcAft>
                          <a:spcPts val="300"/>
                        </a:spcAft>
                      </a:pPr>
                      <a:r>
                        <a:rPr lang="en-GB" sz="1400" dirty="0">
                          <a:effectLst/>
                          <a:latin typeface="+mn-lt"/>
                        </a:rPr>
                        <a:t>What is </a:t>
                      </a:r>
                      <a:r>
                        <a:rPr lang="en-GB" sz="1400" dirty="0" smtClean="0">
                          <a:effectLst/>
                          <a:latin typeface="+mn-lt"/>
                        </a:rPr>
                        <a:t>ongoing?</a:t>
                      </a:r>
                      <a:endParaRPr lang="en-GB" sz="1400" dirty="0">
                        <a:effectLst/>
                        <a:latin typeface="+mn-lt"/>
                        <a:ea typeface="Calibri"/>
                        <a:cs typeface="Times New Roman"/>
                      </a:endParaRPr>
                    </a:p>
                  </a:txBody>
                  <a:tcPr marL="33231" marR="33231" marT="36000" marB="36000"/>
                </a:tc>
              </a:tr>
              <a:tr h="679491">
                <a:tc>
                  <a:txBody>
                    <a:bodyPr/>
                    <a:lstStyle/>
                    <a:p>
                      <a:pPr>
                        <a:lnSpc>
                          <a:spcPct val="100000"/>
                        </a:lnSpc>
                        <a:spcAft>
                          <a:spcPts val="300"/>
                        </a:spcAft>
                      </a:pPr>
                      <a:r>
                        <a:rPr lang="en-GB" sz="1400" b="1" dirty="0">
                          <a:effectLst/>
                          <a:latin typeface="+mn-lt"/>
                        </a:rPr>
                        <a:t>Consistent ACPs for agreed conditions</a:t>
                      </a:r>
                      <a:endParaRPr lang="en-GB" sz="1400" b="1" dirty="0">
                        <a:effectLst/>
                        <a:latin typeface="+mn-lt"/>
                        <a:ea typeface="Calibri"/>
                        <a:cs typeface="Times New Roman"/>
                      </a:endParaRPr>
                    </a:p>
                  </a:txBody>
                  <a:tcPr marL="33231" marR="33231" marT="36000" marB="36000"/>
                </a:tc>
                <a:tc>
                  <a:txBody>
                    <a:bodyPr/>
                    <a:lstStyle/>
                    <a:p>
                      <a:pPr marL="171450" indent="-171450">
                        <a:lnSpc>
                          <a:spcPct val="100000"/>
                        </a:lnSpc>
                        <a:spcAft>
                          <a:spcPts val="300"/>
                        </a:spcAft>
                        <a:buFont typeface="Arial" panose="020B0604020202020204" pitchFamily="34" charset="0"/>
                        <a:buChar char="•"/>
                      </a:pPr>
                      <a:r>
                        <a:rPr lang="en-GB" sz="1400" dirty="0">
                          <a:effectLst/>
                          <a:latin typeface="+mn-lt"/>
                        </a:rPr>
                        <a:t>Examples of best practice </a:t>
                      </a:r>
                      <a:r>
                        <a:rPr lang="en-GB" sz="1400" dirty="0" smtClean="0">
                          <a:effectLst/>
                          <a:latin typeface="+mn-lt"/>
                        </a:rPr>
                        <a:t>identified</a:t>
                      </a:r>
                      <a:endParaRPr lang="en-GB" sz="1400" dirty="0">
                        <a:effectLst/>
                        <a:latin typeface="+mn-lt"/>
                        <a:ea typeface="Calibri"/>
                        <a:cs typeface="Times New Roman"/>
                      </a:endParaRPr>
                    </a:p>
                  </a:txBody>
                  <a:tcPr marL="33231" marR="33231" marT="36000" marB="36000"/>
                </a:tc>
              </a:tr>
              <a:tr h="1168144">
                <a:tc>
                  <a:txBody>
                    <a:bodyPr/>
                    <a:lstStyle/>
                    <a:p>
                      <a:pPr>
                        <a:lnSpc>
                          <a:spcPct val="100000"/>
                        </a:lnSpc>
                        <a:spcAft>
                          <a:spcPts val="300"/>
                        </a:spcAft>
                      </a:pPr>
                      <a:r>
                        <a:rPr lang="en-GB" sz="1400" b="1">
                          <a:effectLst/>
                          <a:latin typeface="+mn-lt"/>
                        </a:rPr>
                        <a:t>Consistent direct access to co-located UCCs</a:t>
                      </a:r>
                      <a:endParaRPr lang="en-GB" sz="1400" b="1">
                        <a:effectLst/>
                        <a:latin typeface="+mn-lt"/>
                        <a:ea typeface="Calibri"/>
                        <a:cs typeface="Times New Roman"/>
                      </a:endParaRPr>
                    </a:p>
                  </a:txBody>
                  <a:tcPr marL="33231" marR="33231" marT="36000" marB="36000"/>
                </a:tc>
                <a:tc>
                  <a:txBody>
                    <a:bodyPr/>
                    <a:lstStyle/>
                    <a:p>
                      <a:pPr marL="171450" indent="-171450">
                        <a:lnSpc>
                          <a:spcPct val="100000"/>
                        </a:lnSpc>
                        <a:spcAft>
                          <a:spcPts val="300"/>
                        </a:spcAft>
                        <a:buFont typeface="Arial" panose="020B0604020202020204" pitchFamily="34" charset="0"/>
                        <a:buChar char="•"/>
                      </a:pPr>
                      <a:r>
                        <a:rPr lang="en-GB" sz="1400" dirty="0" smtClean="0">
                          <a:effectLst/>
                          <a:latin typeface="+mn-lt"/>
                        </a:rPr>
                        <a:t>An Urgent Care Centre specification has been developed for London to support development of a consistent service. The specifications states the requirement for UCCs to accept ambulance conveyances. Clear, agreed conveyance protocols need to be developed. </a:t>
                      </a:r>
                      <a:endParaRPr lang="en-GB" sz="1400" dirty="0">
                        <a:effectLst/>
                        <a:latin typeface="+mn-lt"/>
                      </a:endParaRPr>
                    </a:p>
                  </a:txBody>
                  <a:tcPr marL="33231" marR="33231" marT="36000" marB="36000"/>
                </a:tc>
              </a:tr>
              <a:tr h="848080">
                <a:tc>
                  <a:txBody>
                    <a:bodyPr/>
                    <a:lstStyle/>
                    <a:p>
                      <a:pPr>
                        <a:lnSpc>
                          <a:spcPct val="100000"/>
                        </a:lnSpc>
                        <a:spcAft>
                          <a:spcPts val="300"/>
                        </a:spcAft>
                      </a:pPr>
                      <a:r>
                        <a:rPr lang="en-GB" sz="1400" b="1" dirty="0">
                          <a:effectLst/>
                          <a:latin typeface="+mn-lt"/>
                        </a:rPr>
                        <a:t>Consistent Mental health crisis care</a:t>
                      </a:r>
                      <a:endParaRPr lang="en-GB" sz="1400" b="1" dirty="0">
                        <a:effectLst/>
                        <a:latin typeface="+mn-lt"/>
                        <a:ea typeface="Calibri"/>
                        <a:cs typeface="Times New Roman"/>
                      </a:endParaRPr>
                    </a:p>
                  </a:txBody>
                  <a:tcPr marL="33231" marR="33231" marT="36000" marB="36000"/>
                </a:tc>
                <a:tc>
                  <a:txBody>
                    <a:bodyPr/>
                    <a:lstStyle/>
                    <a:p>
                      <a:pPr marL="171450" indent="-171450">
                        <a:lnSpc>
                          <a:spcPct val="100000"/>
                        </a:lnSpc>
                        <a:spcAft>
                          <a:spcPts val="300"/>
                        </a:spcAft>
                        <a:buFont typeface="Arial" panose="020B0604020202020204" pitchFamily="34" charset="0"/>
                        <a:buChar char="•"/>
                      </a:pPr>
                      <a:r>
                        <a:rPr lang="en-GB" sz="1400" dirty="0" smtClean="0">
                          <a:effectLst/>
                          <a:latin typeface="+mn-lt"/>
                        </a:rPr>
                        <a:t>S136 pathway </a:t>
                      </a:r>
                      <a:r>
                        <a:rPr lang="en-GB" sz="1400" dirty="0">
                          <a:effectLst/>
                          <a:latin typeface="+mn-lt"/>
                        </a:rPr>
                        <a:t>and HBPOS </a:t>
                      </a:r>
                      <a:r>
                        <a:rPr lang="en-GB" sz="1400" dirty="0" smtClean="0">
                          <a:effectLst/>
                          <a:latin typeface="+mn-lt"/>
                        </a:rPr>
                        <a:t>specification developed.</a:t>
                      </a:r>
                    </a:p>
                    <a:p>
                      <a:pPr marL="171450" indent="-171450">
                        <a:lnSpc>
                          <a:spcPct val="100000"/>
                        </a:lnSpc>
                        <a:spcAft>
                          <a:spcPts val="300"/>
                        </a:spcAft>
                        <a:buFont typeface="Arial" panose="020B0604020202020204" pitchFamily="34" charset="0"/>
                        <a:buChar char="•"/>
                      </a:pPr>
                      <a:r>
                        <a:rPr lang="en-GB" sz="1400" dirty="0" smtClean="0">
                          <a:effectLst/>
                          <a:latin typeface="+mn-lt"/>
                          <a:ea typeface="Calibri"/>
                          <a:cs typeface="Times New Roman"/>
                        </a:rPr>
                        <a:t>HBPoS options analysis</a:t>
                      </a:r>
                      <a:r>
                        <a:rPr lang="en-GB" sz="1400" baseline="0" dirty="0" smtClean="0">
                          <a:effectLst/>
                          <a:latin typeface="+mn-lt"/>
                          <a:ea typeface="Calibri"/>
                          <a:cs typeface="Times New Roman"/>
                        </a:rPr>
                        <a:t> looking at how London sites can meet the specification, new configuration of sites could be proposed. </a:t>
                      </a:r>
                      <a:endParaRPr lang="en-GB" sz="1400" dirty="0">
                        <a:effectLst/>
                        <a:latin typeface="+mn-lt"/>
                        <a:ea typeface="Calibri"/>
                        <a:cs typeface="Times New Roman"/>
                      </a:endParaRPr>
                    </a:p>
                  </a:txBody>
                  <a:tcPr marL="33231" marR="33231" marT="36000" marB="36000"/>
                </a:tc>
              </a:tr>
            </a:tbl>
          </a:graphicData>
        </a:graphic>
      </p:graphicFrame>
      <p:graphicFrame>
        <p:nvGraphicFramePr>
          <p:cNvPr id="6" name="Content Placeholder 8"/>
          <p:cNvGraphicFramePr>
            <a:graphicFrameLocks/>
          </p:cNvGraphicFramePr>
          <p:nvPr>
            <p:extLst>
              <p:ext uri="{D42A27DB-BD31-4B8C-83A1-F6EECF244321}">
                <p14:modId xmlns:p14="http://schemas.microsoft.com/office/powerpoint/2010/main" val="221106359"/>
              </p:ext>
            </p:extLst>
          </p:nvPr>
        </p:nvGraphicFramePr>
        <p:xfrm>
          <a:off x="251520" y="4149080"/>
          <a:ext cx="8640959" cy="1317268"/>
        </p:xfrm>
        <a:graphic>
          <a:graphicData uri="http://schemas.openxmlformats.org/drawingml/2006/table">
            <a:tbl>
              <a:tblPr firstRow="1" bandRow="1">
                <a:tableStyleId>{912C8C85-51F0-491E-9774-3900AFEF0FD7}</a:tableStyleId>
              </a:tblPr>
              <a:tblGrid>
                <a:gridCol w="2304256"/>
                <a:gridCol w="6336703"/>
              </a:tblGrid>
              <a:tr h="762329">
                <a:tc>
                  <a:txBody>
                    <a:bodyPr/>
                    <a:lstStyle/>
                    <a:p>
                      <a:pPr marL="0" indent="0">
                        <a:lnSpc>
                          <a:spcPct val="115000"/>
                        </a:lnSpc>
                        <a:spcAft>
                          <a:spcPts val="600"/>
                        </a:spcAft>
                        <a:buFont typeface="Arial" panose="020B0604020202020204" pitchFamily="34" charset="0"/>
                        <a:buNone/>
                      </a:pPr>
                      <a:r>
                        <a:rPr lang="en-GB" sz="1400" b="1" dirty="0">
                          <a:solidFill>
                            <a:schemeClr val="tx1"/>
                          </a:solidFill>
                          <a:effectLst/>
                          <a:latin typeface="+mn-lt"/>
                        </a:rPr>
                        <a:t>Digital</a:t>
                      </a:r>
                      <a:endParaRPr lang="en-GB" sz="1400" b="1" dirty="0">
                        <a:solidFill>
                          <a:schemeClr val="tx1"/>
                        </a:solidFill>
                        <a:effectLst/>
                        <a:latin typeface="+mn-lt"/>
                        <a:ea typeface="Calibri"/>
                        <a:cs typeface="Times New Roman"/>
                      </a:endParaRPr>
                    </a:p>
                  </a:txBody>
                  <a:tcPr marL="33231" marR="33231" marT="36000" marB="36000">
                    <a:solidFill>
                      <a:srgbClr val="F3FAFF"/>
                    </a:solidFill>
                  </a:tcPr>
                </a:tc>
                <a:tc>
                  <a:txBody>
                    <a:bodyPr/>
                    <a:lstStyle/>
                    <a:p>
                      <a:pPr marL="171450" indent="-171450">
                        <a:lnSpc>
                          <a:spcPct val="115000"/>
                        </a:lnSpc>
                        <a:spcAft>
                          <a:spcPts val="600"/>
                        </a:spcAft>
                        <a:buFont typeface="Arial" panose="020B0604020202020204" pitchFamily="34" charset="0"/>
                        <a:buChar char="•"/>
                      </a:pPr>
                      <a:r>
                        <a:rPr lang="en-GB" sz="1400" dirty="0" smtClean="0">
                          <a:solidFill>
                            <a:schemeClr val="tx1"/>
                          </a:solidFill>
                          <a:effectLst/>
                          <a:latin typeface="+mn-lt"/>
                        </a:rPr>
                        <a:t>Investment case for digital capacity</a:t>
                      </a:r>
                    </a:p>
                    <a:p>
                      <a:pPr marL="171450" indent="-171450">
                        <a:lnSpc>
                          <a:spcPct val="115000"/>
                        </a:lnSpc>
                        <a:spcAft>
                          <a:spcPts val="600"/>
                        </a:spcAft>
                        <a:buFont typeface="Arial" panose="020B0604020202020204" pitchFamily="34" charset="0"/>
                        <a:buChar char="•"/>
                      </a:pPr>
                      <a:r>
                        <a:rPr lang="en-GB" sz="1400" dirty="0" smtClean="0">
                          <a:solidFill>
                            <a:schemeClr val="tx1"/>
                          </a:solidFill>
                          <a:effectLst/>
                          <a:latin typeface="+mn-lt"/>
                          <a:ea typeface="Calibri"/>
                          <a:cs typeface="Times New Roman"/>
                        </a:rPr>
                        <a:t>Coordination</a:t>
                      </a:r>
                      <a:r>
                        <a:rPr lang="en-GB" sz="1400" baseline="0" dirty="0" smtClean="0">
                          <a:solidFill>
                            <a:schemeClr val="tx1"/>
                          </a:solidFill>
                          <a:effectLst/>
                          <a:latin typeface="+mn-lt"/>
                          <a:ea typeface="Calibri"/>
                          <a:cs typeface="Times New Roman"/>
                        </a:rPr>
                        <a:t> of capital funding bids</a:t>
                      </a:r>
                      <a:endParaRPr lang="en-GB" sz="1400" dirty="0">
                        <a:solidFill>
                          <a:schemeClr val="tx1"/>
                        </a:solidFill>
                        <a:effectLst/>
                        <a:latin typeface="+mn-lt"/>
                        <a:ea typeface="Calibri"/>
                        <a:cs typeface="Times New Roman"/>
                      </a:endParaRPr>
                    </a:p>
                  </a:txBody>
                  <a:tcPr marL="33231" marR="33231" marT="36000" marB="36000">
                    <a:solidFill>
                      <a:srgbClr val="F3FAFF"/>
                    </a:solidFill>
                  </a:tcPr>
                </a:tc>
              </a:tr>
              <a:tr h="554939">
                <a:tc>
                  <a:txBody>
                    <a:bodyPr/>
                    <a:lstStyle/>
                    <a:p>
                      <a:pPr>
                        <a:lnSpc>
                          <a:spcPct val="115000"/>
                        </a:lnSpc>
                        <a:spcAft>
                          <a:spcPts val="600"/>
                        </a:spcAft>
                      </a:pPr>
                      <a:r>
                        <a:rPr lang="en-GB" sz="1400" b="1" dirty="0" smtClean="0">
                          <a:solidFill>
                            <a:schemeClr val="tx1"/>
                          </a:solidFill>
                          <a:effectLst/>
                          <a:latin typeface="+mn-lt"/>
                        </a:rPr>
                        <a:t>Workforce</a:t>
                      </a:r>
                      <a:endParaRPr lang="en-GB" sz="1400" b="1" dirty="0">
                        <a:solidFill>
                          <a:schemeClr val="tx1"/>
                        </a:solidFill>
                        <a:effectLst/>
                        <a:latin typeface="+mn-lt"/>
                        <a:ea typeface="Calibri"/>
                        <a:cs typeface="Times New Roman"/>
                      </a:endParaRPr>
                    </a:p>
                  </a:txBody>
                  <a:tcPr marL="33231" marR="33231" marT="36000" marB="36000">
                    <a:solidFill>
                      <a:srgbClr val="F3FAFF"/>
                    </a:solidFill>
                  </a:tcPr>
                </a:tc>
                <a:tc>
                  <a:txBody>
                    <a:bodyPr/>
                    <a:lstStyle/>
                    <a:p>
                      <a:pPr marL="171450" indent="-171450">
                        <a:lnSpc>
                          <a:spcPct val="115000"/>
                        </a:lnSpc>
                        <a:spcAft>
                          <a:spcPts val="600"/>
                        </a:spcAft>
                        <a:buFont typeface="Arial" panose="020B0604020202020204" pitchFamily="34" charset="0"/>
                        <a:buChar char="•"/>
                      </a:pPr>
                      <a:r>
                        <a:rPr lang="en-GB" sz="1400" dirty="0">
                          <a:solidFill>
                            <a:schemeClr val="tx1"/>
                          </a:solidFill>
                          <a:effectLst/>
                          <a:latin typeface="+mn-lt"/>
                        </a:rPr>
                        <a:t>LAS workforce development</a:t>
                      </a:r>
                      <a:endParaRPr lang="en-GB" sz="1400" dirty="0">
                        <a:solidFill>
                          <a:schemeClr val="tx1"/>
                        </a:solidFill>
                        <a:effectLst/>
                        <a:latin typeface="+mn-lt"/>
                        <a:ea typeface="Calibri"/>
                        <a:cs typeface="Times New Roman"/>
                      </a:endParaRPr>
                    </a:p>
                  </a:txBody>
                  <a:tcPr marL="33231" marR="33231" marT="36000" marB="36000">
                    <a:solidFill>
                      <a:srgbClr val="F3FAFF"/>
                    </a:solidFill>
                  </a:tcPr>
                </a:tc>
              </a:tr>
            </a:tbl>
          </a:graphicData>
        </a:graphic>
      </p:graphicFrame>
    </p:spTree>
    <p:extLst>
      <p:ext uri="{BB962C8B-B14F-4D97-AF65-F5344CB8AC3E}">
        <p14:creationId xmlns:p14="http://schemas.microsoft.com/office/powerpoint/2010/main" val="40588704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2</a:t>
            </a:fld>
            <a:endParaRPr lang="en-GB" dirty="0"/>
          </a:p>
        </p:txBody>
      </p:sp>
      <p:sp>
        <p:nvSpPr>
          <p:cNvPr id="5" name="Content Placeholder 4"/>
          <p:cNvSpPr>
            <a:spLocks noGrp="1"/>
          </p:cNvSpPr>
          <p:nvPr>
            <p:ph sz="quarter" idx="15"/>
          </p:nvPr>
        </p:nvSpPr>
        <p:spPr>
          <a:xfrm>
            <a:off x="251520" y="764704"/>
            <a:ext cx="8642350" cy="5256584"/>
          </a:xfrm>
        </p:spPr>
        <p:txBody>
          <a:bodyPr>
            <a:normAutofit/>
          </a:bodyPr>
          <a:lstStyle/>
          <a:p>
            <a:pPr>
              <a:lnSpc>
                <a:spcPct val="150000"/>
              </a:lnSpc>
              <a:spcAft>
                <a:spcPts val="0"/>
              </a:spcAft>
            </a:pPr>
            <a:r>
              <a:rPr lang="en-US" sz="1400" b="1" dirty="0"/>
              <a:t>This </a:t>
            </a:r>
            <a:r>
              <a:rPr lang="en-US" sz="1400" b="1" dirty="0" smtClean="0"/>
              <a:t>presentation </a:t>
            </a:r>
            <a:r>
              <a:rPr lang="en-US" sz="1400" b="1" dirty="0"/>
              <a:t>provides an overview of: </a:t>
            </a:r>
            <a:endParaRPr lang="en-GB" sz="1400" b="1" dirty="0"/>
          </a:p>
          <a:p>
            <a:pPr marL="171450" lvl="0" indent="-171450">
              <a:lnSpc>
                <a:spcPct val="150000"/>
              </a:lnSpc>
              <a:spcAft>
                <a:spcPts val="0"/>
              </a:spcAft>
              <a:buFont typeface="Arial" pitchFamily="34" charset="0"/>
              <a:buChar char="•"/>
            </a:pPr>
            <a:r>
              <a:rPr lang="en-US" sz="1400" dirty="0"/>
              <a:t>The </a:t>
            </a:r>
            <a:r>
              <a:rPr lang="en-US" sz="1400" dirty="0" smtClean="0"/>
              <a:t>five London </a:t>
            </a:r>
            <a:r>
              <a:rPr lang="en-US" sz="1400" dirty="0"/>
              <a:t>Urgent and Emergency Care (UEC) Networks’ priorities for the ambulance service as outlined in Sustainability and Transformation plans (STPs) </a:t>
            </a:r>
            <a:endParaRPr lang="en-GB" sz="1400" dirty="0"/>
          </a:p>
          <a:p>
            <a:pPr marL="171450" indent="-171450">
              <a:lnSpc>
                <a:spcPct val="150000"/>
              </a:lnSpc>
              <a:spcAft>
                <a:spcPts val="0"/>
              </a:spcAft>
              <a:buFont typeface="Arial" pitchFamily="34" charset="0"/>
              <a:buChar char="•"/>
            </a:pPr>
            <a:r>
              <a:rPr lang="en-US" sz="1400" dirty="0"/>
              <a:t>Outputs from workshops hosted by the London Ambulance Service (LAS) commissioner to discuss demand management and commissioning strategy priorities </a:t>
            </a:r>
            <a:endParaRPr lang="en-US" sz="1400" dirty="0" smtClean="0"/>
          </a:p>
          <a:p>
            <a:pPr marL="171450" indent="-171450">
              <a:lnSpc>
                <a:spcPct val="150000"/>
              </a:lnSpc>
              <a:spcAft>
                <a:spcPts val="0"/>
              </a:spcAft>
              <a:buFont typeface="Arial" pitchFamily="34" charset="0"/>
              <a:buChar char="•"/>
            </a:pPr>
            <a:endParaRPr lang="en-US" sz="1400" dirty="0"/>
          </a:p>
          <a:p>
            <a:pPr marL="171450" indent="-171450">
              <a:lnSpc>
                <a:spcPct val="150000"/>
              </a:lnSpc>
              <a:spcAft>
                <a:spcPts val="0"/>
              </a:spcAft>
              <a:buFont typeface="Arial" pitchFamily="34" charset="0"/>
              <a:buChar char="•"/>
            </a:pPr>
            <a:endParaRPr lang="en-US" sz="1400" dirty="0" smtClean="0"/>
          </a:p>
          <a:p>
            <a:pPr>
              <a:lnSpc>
                <a:spcPct val="150000"/>
              </a:lnSpc>
              <a:spcAft>
                <a:spcPts val="0"/>
              </a:spcAft>
            </a:pPr>
            <a:r>
              <a:rPr lang="en-GB" sz="1400" dirty="0"/>
              <a:t>The priorities identified in both the STPs and the workshops align. As such, and with the LAS currently revisiting their strategy, they present an opportunity for the development of </a:t>
            </a:r>
            <a:r>
              <a:rPr lang="en-US" sz="1400" dirty="0"/>
              <a:t>a joint London-wide strategy on behalf of UEC networks and LAS commissioners. Like STPs, this could be a five-year view of transformation that also includes more immediate actions. The LAS Strategic Commissioning Board (SCB) which has representation from SW, SE, NE NW and NC London CCGs could be the Forum for further development and endorsement of the strategy. </a:t>
            </a:r>
            <a:endParaRPr lang="en-GB" sz="1400" dirty="0"/>
          </a:p>
          <a:p>
            <a:pPr marL="171450" indent="-171450">
              <a:spcAft>
                <a:spcPts val="0"/>
              </a:spcAft>
              <a:buFont typeface="Arial" pitchFamily="34" charset="0"/>
              <a:buChar char="•"/>
            </a:pPr>
            <a:endParaRPr lang="en-GB" sz="1400" dirty="0"/>
          </a:p>
        </p:txBody>
      </p:sp>
    </p:spTree>
    <p:extLst>
      <p:ext uri="{BB962C8B-B14F-4D97-AF65-F5344CB8AC3E}">
        <p14:creationId xmlns:p14="http://schemas.microsoft.com/office/powerpoint/2010/main" val="33724820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pPr/>
              <a:t>3</a:t>
            </a:fld>
            <a:endParaRPr lang="en-GB" dirty="0"/>
          </a:p>
        </p:txBody>
      </p:sp>
      <p:sp>
        <p:nvSpPr>
          <p:cNvPr id="5" name="Content Placeholder 4"/>
          <p:cNvSpPr>
            <a:spLocks noGrp="1"/>
          </p:cNvSpPr>
          <p:nvPr>
            <p:ph sz="quarter" idx="15"/>
          </p:nvPr>
        </p:nvSpPr>
        <p:spPr>
          <a:xfrm>
            <a:off x="251520" y="764704"/>
            <a:ext cx="8642350" cy="5256584"/>
          </a:xfrm>
        </p:spPr>
        <p:txBody>
          <a:bodyPr>
            <a:normAutofit/>
          </a:bodyPr>
          <a:lstStyle/>
          <a:p>
            <a:pPr>
              <a:lnSpc>
                <a:spcPct val="150000"/>
              </a:lnSpc>
            </a:pPr>
            <a:r>
              <a:rPr lang="en-GB" sz="1400" b="1" dirty="0" smtClean="0"/>
              <a:t>Five </a:t>
            </a:r>
            <a:r>
              <a:rPr lang="en-GB" sz="1400" b="1" dirty="0"/>
              <a:t>U&amp;EC Networks, aligned with STP footprints, have been established across London with the following general objectives: </a:t>
            </a:r>
          </a:p>
          <a:p>
            <a:pPr marL="171450" lvl="0" indent="-171450">
              <a:lnSpc>
                <a:spcPct val="150000"/>
              </a:lnSpc>
              <a:buFont typeface="Arial" pitchFamily="34" charset="0"/>
              <a:buChar char="•"/>
            </a:pPr>
            <a:r>
              <a:rPr lang="en-GB" sz="1400" dirty="0"/>
              <a:t>Operating strategically to improve the consistency and quality of UEC by bringing together constituent System Resilience Groups (SRGs) and other stakeholders </a:t>
            </a:r>
          </a:p>
          <a:p>
            <a:pPr marL="171450" lvl="0" indent="-171450">
              <a:lnSpc>
                <a:spcPct val="150000"/>
              </a:lnSpc>
              <a:buFont typeface="Arial" pitchFamily="34" charset="0"/>
              <a:buChar char="•"/>
            </a:pPr>
            <a:r>
              <a:rPr lang="en-GB" sz="1400" dirty="0"/>
              <a:t>Maintaining oversight of, and ensuring accountability for outcomes across the whole UEC system.</a:t>
            </a:r>
          </a:p>
          <a:p>
            <a:pPr marL="171450" lvl="0" indent="-171450">
              <a:lnSpc>
                <a:spcPct val="150000"/>
              </a:lnSpc>
              <a:buFont typeface="Arial" pitchFamily="34" charset="0"/>
              <a:buChar char="•"/>
            </a:pPr>
            <a:r>
              <a:rPr lang="en-GB" sz="1400" dirty="0"/>
              <a:t>Defining consistent pathways of care and equitable access to services for both physical and mental health;</a:t>
            </a:r>
          </a:p>
          <a:p>
            <a:pPr marL="171450" lvl="0" indent="-171450">
              <a:lnSpc>
                <a:spcPct val="150000"/>
              </a:lnSpc>
              <a:buFont typeface="Arial" pitchFamily="34" charset="0"/>
              <a:buChar char="•"/>
            </a:pPr>
            <a:r>
              <a:rPr lang="en-GB" sz="1400" dirty="0"/>
              <a:t>Coordinating workforce and training needs </a:t>
            </a:r>
          </a:p>
          <a:p>
            <a:pPr marL="171450" lvl="0" indent="-171450">
              <a:lnSpc>
                <a:spcPct val="150000"/>
              </a:lnSpc>
              <a:buFont typeface="Arial" pitchFamily="34" charset="0"/>
              <a:buChar char="•"/>
            </a:pPr>
            <a:r>
              <a:rPr lang="en-GB" sz="1400" dirty="0"/>
              <a:t>Ensuring the building of trust and collaboration throughout the network</a:t>
            </a:r>
          </a:p>
          <a:p>
            <a:pPr marL="171450" indent="-171450">
              <a:lnSpc>
                <a:spcPct val="150000"/>
              </a:lnSpc>
              <a:buFont typeface="Arial" pitchFamily="34" charset="0"/>
              <a:buChar char="•"/>
            </a:pPr>
            <a:r>
              <a:rPr lang="en-GB" sz="1400" dirty="0"/>
              <a:t>Spreading best practice</a:t>
            </a:r>
          </a:p>
        </p:txBody>
      </p:sp>
      <p:pic>
        <p:nvPicPr>
          <p:cNvPr id="6" name="Picture 5"/>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4061544"/>
            <a:ext cx="3960440" cy="2448272"/>
          </a:xfrm>
          <a:prstGeom prst="rect">
            <a:avLst/>
          </a:prstGeom>
          <a:noFill/>
        </p:spPr>
      </p:pic>
    </p:spTree>
    <p:extLst>
      <p:ext uri="{BB962C8B-B14F-4D97-AF65-F5344CB8AC3E}">
        <p14:creationId xmlns:p14="http://schemas.microsoft.com/office/powerpoint/2010/main" val="1047671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Text Placeholder 2"/>
          <p:cNvSpPr>
            <a:spLocks noGrp="1"/>
          </p:cNvSpPr>
          <p:nvPr>
            <p:ph type="body" sz="quarter" idx="12"/>
          </p:nvPr>
        </p:nvSpPr>
        <p:spPr/>
        <p:txBody>
          <a:bodyPr/>
          <a:lstStyle/>
          <a:p>
            <a:endParaRPr lang="en-GB"/>
          </a:p>
        </p:txBody>
      </p:sp>
      <p:sp>
        <p:nvSpPr>
          <p:cNvPr id="4" name="Slide Number Placeholder 3"/>
          <p:cNvSpPr>
            <a:spLocks noGrp="1"/>
          </p:cNvSpPr>
          <p:nvPr>
            <p:ph type="sldNum" sz="quarter" idx="14"/>
          </p:nvPr>
        </p:nvSpPr>
        <p:spPr/>
        <p:txBody>
          <a:bodyPr/>
          <a:lstStyle/>
          <a:p>
            <a:fld id="{8FC524A1-7B6A-464D-B8BC-8FE2E057339E}" type="slidenum">
              <a:rPr lang="en-GB" smtClean="0"/>
              <a:pPr/>
              <a:t>4</a:t>
            </a:fld>
            <a:endParaRPr lang="en-GB" dirty="0"/>
          </a:p>
        </p:txBody>
      </p:sp>
      <p:sp>
        <p:nvSpPr>
          <p:cNvPr id="5" name="Content Placeholder 4"/>
          <p:cNvSpPr>
            <a:spLocks noGrp="1"/>
          </p:cNvSpPr>
          <p:nvPr>
            <p:ph sz="quarter" idx="15"/>
          </p:nvPr>
        </p:nvSpPr>
        <p:spPr/>
        <p:txBody>
          <a:bodyPr>
            <a:normAutofit/>
          </a:bodyPr>
          <a:lstStyle/>
          <a:p>
            <a:endParaRPr lang="en-GB" sz="1400" dirty="0"/>
          </a:p>
          <a:p>
            <a:r>
              <a:rPr lang="en-GB" sz="1400" dirty="0" smtClean="0"/>
              <a:t>To ensure that patients are receiving high quality care in the appropriate setting, reductions in LAS demand and ED conveyances are presented as the key joint strategic aims. </a:t>
            </a:r>
          </a:p>
          <a:p>
            <a:r>
              <a:rPr lang="en-GB" sz="1400" dirty="0" smtClean="0"/>
              <a:t>Informed by the five London STPs/ UEC Networks, LAS demand management and commissioning strategy workshops, LAS Clinical strategy and National Ambulance Programme, key priority areas are outlined to achieve these aims: </a:t>
            </a:r>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r>
              <a:rPr lang="en-GB" sz="1400" dirty="0" smtClean="0"/>
              <a:t>Ongoing and required programmes of work for each are presented. </a:t>
            </a:r>
          </a:p>
          <a:p>
            <a:endParaRPr lang="en-GB" sz="1400" dirty="0" smtClean="0"/>
          </a:p>
          <a:p>
            <a:endParaRPr lang="en-GB" sz="1400" dirty="0"/>
          </a:p>
        </p:txBody>
      </p:sp>
      <p:sp>
        <p:nvSpPr>
          <p:cNvPr id="6" name="Content Placeholder 5"/>
          <p:cNvSpPr txBox="1">
            <a:spLocks/>
          </p:cNvSpPr>
          <p:nvPr/>
        </p:nvSpPr>
        <p:spPr>
          <a:xfrm>
            <a:off x="250825" y="2708920"/>
            <a:ext cx="8642350" cy="1800200"/>
          </a:xfrm>
          <a:prstGeom prst="rect">
            <a:avLst/>
          </a:prstGeom>
        </p:spPr>
        <p:txBody>
          <a:bodyPr numCol="2">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accent5"/>
                </a:solidFill>
                <a:latin typeface="+mn-lt"/>
                <a:ea typeface="+mn-ea"/>
                <a:cs typeface="+mn-cs"/>
              </a:defRPr>
            </a:lvl1pPr>
            <a:lvl2pPr marL="285750" indent="-28575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2pPr>
            <a:lvl3pPr marL="53975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3pPr>
            <a:lvl4pPr marL="809625"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4pPr>
            <a:lvl5pPr marL="107950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ts val="600"/>
              </a:spcBef>
              <a:buFont typeface="Arial" panose="020B0604020202020204" pitchFamily="34" charset="0"/>
              <a:buChar char="•"/>
            </a:pPr>
            <a:r>
              <a:rPr lang="en-GB" sz="1400" dirty="0" smtClean="0">
                <a:solidFill>
                  <a:srgbClr val="3F3F3F"/>
                </a:solidFill>
              </a:rPr>
              <a:t>Triage &amp; response times</a:t>
            </a:r>
          </a:p>
          <a:p>
            <a:pPr marL="285750" indent="-285750">
              <a:buFont typeface="Arial" panose="020B0604020202020204" pitchFamily="34" charset="0"/>
              <a:buChar char="•"/>
            </a:pPr>
            <a:r>
              <a:rPr lang="en-GB" sz="1400" dirty="0" smtClean="0">
                <a:solidFill>
                  <a:srgbClr val="3F3F3F"/>
                </a:solidFill>
              </a:rPr>
              <a:t>Efficient job cycle time</a:t>
            </a:r>
          </a:p>
          <a:p>
            <a:pPr marL="285750" indent="-285750">
              <a:buFont typeface="Arial" panose="020B0604020202020204" pitchFamily="34" charset="0"/>
              <a:buChar char="•"/>
            </a:pPr>
            <a:r>
              <a:rPr lang="en-GB" sz="1400" dirty="0" smtClean="0">
                <a:solidFill>
                  <a:srgbClr val="3F3F3F"/>
                </a:solidFill>
              </a:rPr>
              <a:t>Reduce A&amp;E Handover times</a:t>
            </a:r>
          </a:p>
          <a:p>
            <a:pPr marL="285750" indent="-285750">
              <a:buFont typeface="Arial" panose="020B0604020202020204" pitchFamily="34" charset="0"/>
              <a:buChar char="•"/>
            </a:pPr>
            <a:r>
              <a:rPr lang="en-GB" sz="1400" dirty="0" smtClean="0">
                <a:solidFill>
                  <a:srgbClr val="3F3F3F"/>
                </a:solidFill>
              </a:rPr>
              <a:t>Access between IUC and LAS (clinical hub and crews)</a:t>
            </a:r>
          </a:p>
          <a:p>
            <a:pPr marL="285750" indent="-285750">
              <a:buFont typeface="Arial" panose="020B0604020202020204" pitchFamily="34" charset="0"/>
              <a:buChar char="•"/>
            </a:pPr>
            <a:r>
              <a:rPr lang="en-GB" sz="1400" dirty="0" smtClean="0">
                <a:solidFill>
                  <a:srgbClr val="3F3F3F"/>
                </a:solidFill>
              </a:rPr>
              <a:t>Alternatives for Care Homes</a:t>
            </a:r>
          </a:p>
          <a:p>
            <a:pPr marL="285750" indent="-285750">
              <a:buFont typeface="Arial" panose="020B0604020202020204" pitchFamily="34" charset="0"/>
              <a:buChar char="•"/>
            </a:pPr>
            <a:r>
              <a:rPr lang="en-GB" sz="1400" dirty="0" smtClean="0">
                <a:solidFill>
                  <a:srgbClr val="3F3F3F"/>
                </a:solidFill>
              </a:rPr>
              <a:t>Alternatives for Frequent callers</a:t>
            </a:r>
          </a:p>
          <a:p>
            <a:pPr marL="285750" indent="-285750">
              <a:buFont typeface="Arial" panose="020B0604020202020204" pitchFamily="34" charset="0"/>
              <a:buChar char="•"/>
            </a:pPr>
            <a:r>
              <a:rPr lang="en-GB" sz="1400" dirty="0" smtClean="0">
                <a:solidFill>
                  <a:srgbClr val="3F3F3F"/>
                </a:solidFill>
              </a:rPr>
              <a:t>Consistent ACPs for agreed conditions</a:t>
            </a:r>
          </a:p>
          <a:p>
            <a:pPr marL="285750" indent="-285750">
              <a:buFont typeface="Arial" panose="020B0604020202020204" pitchFamily="34" charset="0"/>
              <a:buChar char="•"/>
            </a:pPr>
            <a:r>
              <a:rPr lang="en-GB" sz="1400" dirty="0" smtClean="0">
                <a:solidFill>
                  <a:srgbClr val="3F3F3F"/>
                </a:solidFill>
              </a:rPr>
              <a:t>Consistent direct access to co-located UCCs</a:t>
            </a:r>
          </a:p>
          <a:p>
            <a:pPr marL="285750" indent="-285750">
              <a:buFont typeface="Arial" panose="020B0604020202020204" pitchFamily="34" charset="0"/>
              <a:buChar char="•"/>
            </a:pPr>
            <a:r>
              <a:rPr lang="en-GB" sz="1400" dirty="0" smtClean="0">
                <a:solidFill>
                  <a:srgbClr val="3F3F3F"/>
                </a:solidFill>
              </a:rPr>
              <a:t>Consistent Mental health crisis care</a:t>
            </a:r>
          </a:p>
          <a:p>
            <a:pPr marL="285750" indent="-285750">
              <a:buFont typeface="Arial" panose="020B0604020202020204" pitchFamily="34" charset="0"/>
              <a:buChar char="•"/>
            </a:pPr>
            <a:r>
              <a:rPr lang="en-GB" sz="1400" dirty="0" smtClean="0">
                <a:solidFill>
                  <a:srgbClr val="3F3F3F"/>
                </a:solidFill>
              </a:rPr>
              <a:t>Enhanced digital capability</a:t>
            </a:r>
          </a:p>
          <a:p>
            <a:pPr marL="285750" indent="-285750">
              <a:buFont typeface="Arial" panose="020B0604020202020204" pitchFamily="34" charset="0"/>
              <a:buChar char="•"/>
            </a:pPr>
            <a:r>
              <a:rPr lang="en-GB" sz="1400" dirty="0" smtClean="0">
                <a:solidFill>
                  <a:srgbClr val="3F3F3F"/>
                </a:solidFill>
              </a:rPr>
              <a:t>Appropriate workforce</a:t>
            </a:r>
          </a:p>
        </p:txBody>
      </p:sp>
    </p:spTree>
    <p:extLst>
      <p:ext uri="{BB962C8B-B14F-4D97-AF65-F5344CB8AC3E}">
        <p14:creationId xmlns:p14="http://schemas.microsoft.com/office/powerpoint/2010/main" val="17509276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5"/>
          </p:nvPr>
        </p:nvSpPr>
        <p:spPr>
          <a:xfrm>
            <a:off x="250825" y="908720"/>
            <a:ext cx="8642350" cy="5256584"/>
          </a:xfrm>
          <a:noFill/>
        </p:spPr>
        <p:txBody>
          <a:bodyPr>
            <a:noAutofit/>
          </a:bodyPr>
          <a:lstStyle/>
          <a:p>
            <a:r>
              <a:rPr lang="en-GB" sz="1200" dirty="0" smtClean="0"/>
              <a:t>Strategic priorities for the ambulance service are being considered across a number of forums:</a:t>
            </a:r>
          </a:p>
          <a:p>
            <a:pPr marL="628650" indent="-171450">
              <a:buFont typeface="Arial" panose="020B0604020202020204" pitchFamily="34" charset="0"/>
              <a:buChar char="•"/>
            </a:pPr>
            <a:r>
              <a:rPr lang="en-GB" sz="1200" b="1" dirty="0" smtClean="0"/>
              <a:t>Five Sustainability and Transformation Plans (informed by UEC Networks)</a:t>
            </a:r>
          </a:p>
          <a:p>
            <a:pPr marL="628650" indent="-171450">
              <a:buFont typeface="Arial" panose="020B0604020202020204" pitchFamily="34" charset="0"/>
              <a:buChar char="•"/>
            </a:pPr>
            <a:r>
              <a:rPr lang="en-GB" sz="1200" b="1" dirty="0" smtClean="0"/>
              <a:t>LAS clinical strategy</a:t>
            </a:r>
            <a:endParaRPr lang="en-GB" sz="1200" b="1" dirty="0"/>
          </a:p>
          <a:p>
            <a:pPr marL="628650" indent="-171450">
              <a:buFont typeface="Arial" panose="020B0604020202020204" pitchFamily="34" charset="0"/>
              <a:buChar char="•"/>
            </a:pPr>
            <a:r>
              <a:rPr lang="en-GB" sz="1200" b="1" dirty="0" smtClean="0"/>
              <a:t>National Ambulance programme</a:t>
            </a:r>
            <a:endParaRPr lang="en-GB" sz="1200" b="1" dirty="0"/>
          </a:p>
          <a:p>
            <a:pPr>
              <a:spcBef>
                <a:spcPts val="600"/>
              </a:spcBef>
            </a:pPr>
            <a:r>
              <a:rPr lang="en-GB" sz="1200" dirty="0" smtClean="0"/>
              <a:t>In light of this, </a:t>
            </a:r>
            <a:r>
              <a:rPr lang="en-GB" sz="1200" b="1" i="1" dirty="0" smtClean="0"/>
              <a:t>joint strategic aims for the ambulance service in London </a:t>
            </a:r>
            <a:r>
              <a:rPr lang="en-GB" sz="1200" dirty="0" smtClean="0"/>
              <a:t>are being developed</a:t>
            </a:r>
            <a:r>
              <a:rPr lang="en-GB" sz="1200" dirty="0"/>
              <a:t>:</a:t>
            </a:r>
            <a:endParaRPr lang="en-GB" sz="1200" dirty="0" smtClean="0"/>
          </a:p>
          <a:p>
            <a:pPr lvl="1"/>
            <a:r>
              <a:rPr lang="en-GB" sz="1200" dirty="0" smtClean="0"/>
              <a:t>To capture the </a:t>
            </a:r>
            <a:r>
              <a:rPr lang="en-GB" sz="1200" i="1" dirty="0"/>
              <a:t>UEC system’s ask of LAS </a:t>
            </a:r>
            <a:r>
              <a:rPr lang="en-GB" sz="1200" dirty="0"/>
              <a:t>and </a:t>
            </a:r>
            <a:r>
              <a:rPr lang="en-GB" sz="1200" i="1" dirty="0"/>
              <a:t>LAS’s ask of the </a:t>
            </a:r>
            <a:r>
              <a:rPr lang="en-GB" sz="1200" i="1" dirty="0" smtClean="0"/>
              <a:t>wider UEC system </a:t>
            </a:r>
          </a:p>
          <a:p>
            <a:pPr lvl="1"/>
            <a:r>
              <a:rPr lang="en-GB" sz="1200" dirty="0" smtClean="0"/>
              <a:t>To </a:t>
            </a:r>
            <a:r>
              <a:rPr lang="en-GB" sz="1200" i="1" dirty="0" smtClean="0"/>
              <a:t>ensure consistency across London </a:t>
            </a:r>
          </a:p>
          <a:p>
            <a:pPr>
              <a:spcBef>
                <a:spcPts val="600"/>
              </a:spcBef>
            </a:pPr>
            <a:r>
              <a:rPr lang="en-GB" sz="1200" dirty="0" smtClean="0"/>
              <a:t>These will be the joint view of</a:t>
            </a:r>
            <a:r>
              <a:rPr lang="en-GB" sz="1200" dirty="0"/>
              <a:t> </a:t>
            </a:r>
            <a:r>
              <a:rPr lang="en-GB" sz="1200" dirty="0" smtClean="0"/>
              <a:t>the </a:t>
            </a:r>
            <a:r>
              <a:rPr lang="en-GB" sz="1200" dirty="0"/>
              <a:t>five London STPs/ Urgent and Emergency Care Networks </a:t>
            </a:r>
            <a:r>
              <a:rPr lang="en-GB" sz="1200" dirty="0" smtClean="0"/>
              <a:t>and the London Ambulance Service. </a:t>
            </a:r>
            <a:endParaRPr lang="en-GB" sz="1200" dirty="0"/>
          </a:p>
          <a:p>
            <a:endParaRPr lang="en-GB" sz="1200" dirty="0"/>
          </a:p>
          <a:p>
            <a:endParaRPr lang="en-GB" sz="1200" dirty="0" smtClean="0"/>
          </a:p>
        </p:txBody>
      </p:sp>
      <p:sp>
        <p:nvSpPr>
          <p:cNvPr id="2" name="Title 1"/>
          <p:cNvSpPr>
            <a:spLocks noGrp="1"/>
          </p:cNvSpPr>
          <p:nvPr>
            <p:ph type="title"/>
          </p:nvPr>
        </p:nvSpPr>
        <p:spPr/>
        <p:txBody>
          <a:bodyPr/>
          <a:lstStyle/>
          <a:p>
            <a:r>
              <a:rPr lang="en-GB" b="1" dirty="0" smtClean="0"/>
              <a:t>Joint </a:t>
            </a:r>
            <a:r>
              <a:rPr lang="en-GB" b="1" dirty="0"/>
              <a:t>strategic aims for the ambulance </a:t>
            </a:r>
            <a:r>
              <a:rPr lang="en-GB" b="1" dirty="0" smtClean="0"/>
              <a:t>service</a:t>
            </a:r>
            <a:endParaRPr lang="en-GB" dirty="0"/>
          </a:p>
        </p:txBody>
      </p:sp>
      <p:sp>
        <p:nvSpPr>
          <p:cNvPr id="53" name="Rectangle 52"/>
          <p:cNvSpPr/>
          <p:nvPr/>
        </p:nvSpPr>
        <p:spPr>
          <a:xfrm>
            <a:off x="239892" y="4601664"/>
            <a:ext cx="1628308" cy="576000"/>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prstClr val="white"/>
                </a:solidFill>
              </a:rPr>
              <a:t>LAS Clinical strategy</a:t>
            </a:r>
            <a:endParaRPr lang="en-GB" sz="1200" dirty="0">
              <a:solidFill>
                <a:prstClr val="white"/>
              </a:solidFill>
            </a:endParaRPr>
          </a:p>
        </p:txBody>
      </p:sp>
      <p:sp>
        <p:nvSpPr>
          <p:cNvPr id="54" name="Rectangle 53"/>
          <p:cNvSpPr/>
          <p:nvPr/>
        </p:nvSpPr>
        <p:spPr>
          <a:xfrm>
            <a:off x="239892" y="5249736"/>
            <a:ext cx="1628308" cy="576000"/>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prstClr val="white"/>
                </a:solidFill>
              </a:rPr>
              <a:t>National ambulance programme</a:t>
            </a:r>
            <a:endParaRPr lang="en-GB" sz="1200" dirty="0">
              <a:solidFill>
                <a:prstClr val="white"/>
              </a:solidFill>
            </a:endParaRPr>
          </a:p>
        </p:txBody>
      </p:sp>
      <p:sp>
        <p:nvSpPr>
          <p:cNvPr id="56" name="Rectangle 55"/>
          <p:cNvSpPr/>
          <p:nvPr/>
        </p:nvSpPr>
        <p:spPr>
          <a:xfrm>
            <a:off x="2030308" y="5627849"/>
            <a:ext cx="2326154" cy="252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i="1" dirty="0">
                <a:solidFill>
                  <a:srgbClr val="3F3F3F"/>
                </a:solidFill>
              </a:rPr>
              <a:t>Best practice </a:t>
            </a:r>
            <a:r>
              <a:rPr lang="en-GB" sz="1200" i="1" dirty="0" smtClean="0">
                <a:solidFill>
                  <a:srgbClr val="3F3F3F"/>
                </a:solidFill>
              </a:rPr>
              <a:t>analysis</a:t>
            </a:r>
            <a:endParaRPr lang="en-GB" sz="1200" i="1" dirty="0">
              <a:solidFill>
                <a:srgbClr val="3F3F3F"/>
              </a:solidFill>
            </a:endParaRPr>
          </a:p>
        </p:txBody>
      </p:sp>
      <p:sp>
        <p:nvSpPr>
          <p:cNvPr id="62" name="Rectangle 61"/>
          <p:cNvSpPr/>
          <p:nvPr/>
        </p:nvSpPr>
        <p:spPr>
          <a:xfrm>
            <a:off x="2030308" y="5907368"/>
            <a:ext cx="2326154" cy="252000"/>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i="1" dirty="0">
                <a:solidFill>
                  <a:srgbClr val="3F3F3F"/>
                </a:solidFill>
              </a:rPr>
              <a:t>Demand and activity analysis</a:t>
            </a:r>
          </a:p>
        </p:txBody>
      </p:sp>
      <p:sp>
        <p:nvSpPr>
          <p:cNvPr id="63" name="Rectangle 62"/>
          <p:cNvSpPr/>
          <p:nvPr/>
        </p:nvSpPr>
        <p:spPr>
          <a:xfrm>
            <a:off x="1423425" y="5482077"/>
            <a:ext cx="2190451" cy="543544"/>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algn="ctr"/>
            <a:endParaRPr lang="en-GB" sz="1200" dirty="0">
              <a:solidFill>
                <a:srgbClr val="3F3F3F"/>
              </a:solidFill>
            </a:endParaRPr>
          </a:p>
        </p:txBody>
      </p:sp>
      <p:sp>
        <p:nvSpPr>
          <p:cNvPr id="66" name="Isosceles Triangle 65"/>
          <p:cNvSpPr/>
          <p:nvPr/>
        </p:nvSpPr>
        <p:spPr>
          <a:xfrm>
            <a:off x="2944740" y="4773563"/>
            <a:ext cx="454939" cy="286564"/>
          </a:xfrm>
          <a:prstGeom prst="triangl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prstClr val="white"/>
              </a:solidFill>
            </a:endParaRPr>
          </a:p>
        </p:txBody>
      </p:sp>
      <p:sp>
        <p:nvSpPr>
          <p:cNvPr id="67" name="Rectangle 66"/>
          <p:cNvSpPr/>
          <p:nvPr/>
        </p:nvSpPr>
        <p:spPr>
          <a:xfrm>
            <a:off x="118584" y="3573016"/>
            <a:ext cx="3743844" cy="2366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en-GB" sz="1200" i="1" dirty="0" smtClean="0">
                <a:solidFill>
                  <a:srgbClr val="3F3F3F"/>
                </a:solidFill>
              </a:rPr>
              <a:t>Ongoing strategic planning:</a:t>
            </a:r>
            <a:endParaRPr lang="en-GB" sz="1200" i="1" dirty="0">
              <a:solidFill>
                <a:srgbClr val="3F3F3F"/>
              </a:solidFill>
            </a:endParaRPr>
          </a:p>
        </p:txBody>
      </p:sp>
      <p:sp>
        <p:nvSpPr>
          <p:cNvPr id="68" name="Rectangle 67"/>
          <p:cNvSpPr/>
          <p:nvPr/>
        </p:nvSpPr>
        <p:spPr>
          <a:xfrm>
            <a:off x="4505531" y="3946538"/>
            <a:ext cx="1628308" cy="576000"/>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UEC element of </a:t>
            </a:r>
            <a:r>
              <a:rPr lang="en-GB" sz="1200" dirty="0" smtClean="0">
                <a:solidFill>
                  <a:prstClr val="white"/>
                </a:solidFill>
              </a:rPr>
              <a:t>STPs</a:t>
            </a:r>
            <a:endParaRPr lang="en-GB" sz="1200" dirty="0">
              <a:solidFill>
                <a:prstClr val="white"/>
              </a:solidFill>
            </a:endParaRPr>
          </a:p>
        </p:txBody>
      </p:sp>
      <p:sp>
        <p:nvSpPr>
          <p:cNvPr id="69" name="Rectangle 68"/>
          <p:cNvSpPr/>
          <p:nvPr/>
        </p:nvSpPr>
        <p:spPr>
          <a:xfrm>
            <a:off x="4505531" y="4601664"/>
            <a:ext cx="1628308" cy="576000"/>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prstClr val="white"/>
                </a:solidFill>
              </a:rPr>
              <a:t>LAS Clinical strategy</a:t>
            </a:r>
            <a:endParaRPr lang="en-GB" sz="1200" dirty="0">
              <a:solidFill>
                <a:prstClr val="white"/>
              </a:solidFill>
            </a:endParaRPr>
          </a:p>
        </p:txBody>
      </p:sp>
      <p:sp>
        <p:nvSpPr>
          <p:cNvPr id="70" name="Rectangle 69"/>
          <p:cNvSpPr/>
          <p:nvPr/>
        </p:nvSpPr>
        <p:spPr>
          <a:xfrm>
            <a:off x="4505531" y="5249736"/>
            <a:ext cx="1628308" cy="576000"/>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prstClr val="white"/>
                </a:solidFill>
              </a:rPr>
              <a:t>LAS commissioning intentions</a:t>
            </a:r>
          </a:p>
        </p:txBody>
      </p:sp>
      <p:sp>
        <p:nvSpPr>
          <p:cNvPr id="71" name="Rectangle 70"/>
          <p:cNvSpPr/>
          <p:nvPr/>
        </p:nvSpPr>
        <p:spPr>
          <a:xfrm>
            <a:off x="4572000" y="3573016"/>
            <a:ext cx="3743844" cy="23661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r>
              <a:rPr lang="en-GB" sz="1200" i="1" dirty="0" smtClean="0">
                <a:solidFill>
                  <a:srgbClr val="3F3F3F"/>
                </a:solidFill>
              </a:rPr>
              <a:t>To inform:</a:t>
            </a:r>
            <a:endParaRPr lang="en-GB" sz="1200" i="1" dirty="0">
              <a:solidFill>
                <a:srgbClr val="3F3F3F"/>
              </a:solidFill>
            </a:endParaRPr>
          </a:p>
        </p:txBody>
      </p:sp>
      <p:sp>
        <p:nvSpPr>
          <p:cNvPr id="73" name="Right Arrow 72"/>
          <p:cNvSpPr/>
          <p:nvPr/>
        </p:nvSpPr>
        <p:spPr>
          <a:xfrm>
            <a:off x="7043925" y="4630721"/>
            <a:ext cx="956843" cy="286564"/>
          </a:xfrm>
          <a:prstGeom prst="rightArrow">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solidFill>
                <a:prstClr val="white"/>
              </a:solidFill>
            </a:endParaRPr>
          </a:p>
        </p:txBody>
      </p:sp>
      <p:sp>
        <p:nvSpPr>
          <p:cNvPr id="57" name="Rectangle 56"/>
          <p:cNvSpPr/>
          <p:nvPr/>
        </p:nvSpPr>
        <p:spPr>
          <a:xfrm>
            <a:off x="2179122" y="5086498"/>
            <a:ext cx="2028527" cy="461665"/>
          </a:xfrm>
          <a:prstGeom prst="rect">
            <a:avLst/>
          </a:prstGeom>
          <a:noFill/>
        </p:spPr>
        <p:txBody>
          <a:bodyPr wrap="square">
            <a:spAutoFit/>
          </a:bodyPr>
          <a:lstStyle/>
          <a:p>
            <a:pPr algn="ctr"/>
            <a:r>
              <a:rPr lang="en-GB" sz="1200" dirty="0" smtClean="0">
                <a:solidFill>
                  <a:srgbClr val="3F3F3F"/>
                </a:solidFill>
              </a:rPr>
              <a:t>Joint </a:t>
            </a:r>
            <a:r>
              <a:rPr lang="en-GB" sz="1200" dirty="0">
                <a:solidFill>
                  <a:srgbClr val="3F3F3F"/>
                </a:solidFill>
              </a:rPr>
              <a:t>strategic aims and Delivery </a:t>
            </a:r>
            <a:r>
              <a:rPr lang="en-GB" sz="1200" dirty="0" smtClean="0">
                <a:solidFill>
                  <a:srgbClr val="3F3F3F"/>
                </a:solidFill>
              </a:rPr>
              <a:t>plan</a:t>
            </a:r>
            <a:endParaRPr lang="en-GB" sz="1200" dirty="0">
              <a:solidFill>
                <a:srgbClr val="3F3F3F"/>
              </a:solidFill>
            </a:endParaRPr>
          </a:p>
        </p:txBody>
      </p:sp>
      <p:sp>
        <p:nvSpPr>
          <p:cNvPr id="72" name="Rectangle 71"/>
          <p:cNvSpPr/>
          <p:nvPr/>
        </p:nvSpPr>
        <p:spPr>
          <a:xfrm>
            <a:off x="6300195" y="4910239"/>
            <a:ext cx="2628541" cy="276999"/>
          </a:xfrm>
          <a:prstGeom prst="rect">
            <a:avLst/>
          </a:prstGeom>
          <a:noFill/>
        </p:spPr>
        <p:txBody>
          <a:bodyPr wrap="square">
            <a:spAutoFit/>
          </a:bodyPr>
          <a:lstStyle/>
          <a:p>
            <a:pPr algn="ctr"/>
            <a:r>
              <a:rPr lang="en-GB" sz="1200" dirty="0">
                <a:solidFill>
                  <a:srgbClr val="3F3F3F"/>
                </a:solidFill>
              </a:rPr>
              <a:t>Ongoing joint monitoring of delivery</a:t>
            </a:r>
          </a:p>
        </p:txBody>
      </p:sp>
      <p:sp>
        <p:nvSpPr>
          <p:cNvPr id="42" name="Rectangle 41"/>
          <p:cNvSpPr/>
          <p:nvPr/>
        </p:nvSpPr>
        <p:spPr>
          <a:xfrm>
            <a:off x="239892" y="3953568"/>
            <a:ext cx="1628308" cy="576000"/>
          </a:xfrm>
          <a:prstGeom prst="rect">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prstClr val="white"/>
                </a:solidFill>
              </a:rPr>
              <a:t>UEC element of STPs</a:t>
            </a:r>
            <a:endParaRPr lang="en-GB" sz="1200" dirty="0">
              <a:solidFill>
                <a:prstClr val="white"/>
              </a:solidFill>
            </a:endParaRPr>
          </a:p>
        </p:txBody>
      </p:sp>
      <p:sp>
        <p:nvSpPr>
          <p:cNvPr id="22" name="Right Arrow 21"/>
          <p:cNvSpPr/>
          <p:nvPr/>
        </p:nvSpPr>
        <p:spPr>
          <a:xfrm>
            <a:off x="334605" y="6525360"/>
            <a:ext cx="8341852" cy="144000"/>
          </a:xfrm>
          <a:prstGeom prst="rightArrow">
            <a:avLst>
              <a:gd name="adj1" fmla="val 50000"/>
              <a:gd name="adj2" fmla="val 74253"/>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200" dirty="0">
              <a:solidFill>
                <a:prstClr val="white"/>
              </a:solidFill>
            </a:endParaRPr>
          </a:p>
        </p:txBody>
      </p:sp>
    </p:spTree>
    <p:extLst>
      <p:ext uri="{BB962C8B-B14F-4D97-AF65-F5344CB8AC3E}">
        <p14:creationId xmlns:p14="http://schemas.microsoft.com/office/powerpoint/2010/main" val="32411550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11"/>
          <p:cNvGraphicFramePr>
            <a:graphicFrameLocks/>
          </p:cNvGraphicFramePr>
          <p:nvPr>
            <p:extLst>
              <p:ext uri="{D42A27DB-BD31-4B8C-83A1-F6EECF244321}">
                <p14:modId xmlns:p14="http://schemas.microsoft.com/office/powerpoint/2010/main" val="1384176543"/>
              </p:ext>
            </p:extLst>
          </p:nvPr>
        </p:nvGraphicFramePr>
        <p:xfrm>
          <a:off x="3776219" y="4352404"/>
          <a:ext cx="5332285" cy="273630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p:cNvSpPr>
            <a:spLocks noGrp="1"/>
          </p:cNvSpPr>
          <p:nvPr>
            <p:ph type="title"/>
          </p:nvPr>
        </p:nvSpPr>
        <p:spPr/>
        <p:txBody>
          <a:bodyPr/>
          <a:lstStyle/>
          <a:p>
            <a:r>
              <a:rPr lang="en-GB" dirty="0" smtClean="0">
                <a:solidFill>
                  <a:prstClr val="white"/>
                </a:solidFill>
              </a:rPr>
              <a:t>LAS and ED challenges</a:t>
            </a:r>
            <a:endParaRPr lang="en-GB" dirty="0"/>
          </a:p>
        </p:txBody>
      </p:sp>
      <p:sp>
        <p:nvSpPr>
          <p:cNvPr id="14" name="Text Placeholder 6"/>
          <p:cNvSpPr>
            <a:spLocks noGrp="1"/>
          </p:cNvSpPr>
          <p:nvPr>
            <p:ph type="body" sz="quarter" idx="11"/>
          </p:nvPr>
        </p:nvSpPr>
        <p:spPr>
          <a:xfrm>
            <a:off x="250827" y="980728"/>
            <a:ext cx="4356000" cy="5040312"/>
          </a:xfrm>
        </p:spPr>
        <p:txBody>
          <a:bodyPr>
            <a:normAutofit/>
          </a:bodyPr>
          <a:lstStyle/>
          <a:p>
            <a:pPr>
              <a:spcBef>
                <a:spcPts val="0"/>
              </a:spcBef>
            </a:pPr>
            <a:r>
              <a:rPr lang="en-GB" sz="1200" b="1" dirty="0" smtClean="0"/>
              <a:t>LAS Demand</a:t>
            </a:r>
          </a:p>
          <a:p>
            <a:pPr marL="285750" indent="-285750">
              <a:spcBef>
                <a:spcPts val="0"/>
              </a:spcBef>
              <a:buFont typeface="Arial" panose="020B0604020202020204" pitchFamily="34" charset="0"/>
              <a:buChar char="•"/>
            </a:pPr>
            <a:r>
              <a:rPr lang="en-GB" sz="1200" dirty="0"/>
              <a:t>Demand for LAS </a:t>
            </a:r>
            <a:r>
              <a:rPr lang="en-GB" sz="1200" dirty="0" smtClean="0"/>
              <a:t>is </a:t>
            </a:r>
            <a:r>
              <a:rPr lang="en-GB" sz="1200" dirty="0"/>
              <a:t>growing faster than population growth.</a:t>
            </a:r>
          </a:p>
          <a:p>
            <a:pPr marL="285750" indent="-285750">
              <a:spcBef>
                <a:spcPts val="0"/>
              </a:spcBef>
              <a:buFont typeface="Arial" panose="020B0604020202020204" pitchFamily="34" charset="0"/>
              <a:buChar char="•"/>
            </a:pPr>
            <a:r>
              <a:rPr lang="en-GB" sz="1200" dirty="0"/>
              <a:t>Illness type has remained consistent over recent </a:t>
            </a:r>
            <a:r>
              <a:rPr lang="en-GB" sz="1200" dirty="0" smtClean="0"/>
              <a:t>years, however, the </a:t>
            </a:r>
            <a:r>
              <a:rPr lang="en-GB" sz="1200" dirty="0"/>
              <a:t>demand from the elderly is growing as a proportion of total activity</a:t>
            </a:r>
            <a:r>
              <a:rPr lang="en-GB" sz="1200" dirty="0" smtClean="0"/>
              <a:t>.</a:t>
            </a:r>
          </a:p>
          <a:p>
            <a:pPr marL="285750" indent="-285750">
              <a:spcBef>
                <a:spcPts val="0"/>
              </a:spcBef>
              <a:buFont typeface="Arial" panose="020B0604020202020204" pitchFamily="34" charset="0"/>
              <a:buChar char="•"/>
            </a:pPr>
            <a:r>
              <a:rPr lang="en-GB" sz="1200" dirty="0" smtClean="0"/>
              <a:t>In 2017/18, the total </a:t>
            </a:r>
            <a:r>
              <a:rPr lang="en-GB" sz="1200" dirty="0"/>
              <a:t>growth above 2016/17 contract </a:t>
            </a:r>
            <a:r>
              <a:rPr lang="en-GB" sz="1200" dirty="0" smtClean="0"/>
              <a:t>is estimated at 12.3</a:t>
            </a:r>
            <a:r>
              <a:rPr lang="en-GB" sz="1200" dirty="0"/>
              <a:t>% (131k incidents</a:t>
            </a:r>
            <a:r>
              <a:rPr lang="en-GB" sz="1200" dirty="0" smtClean="0"/>
              <a:t>). Options to </a:t>
            </a:r>
            <a:r>
              <a:rPr lang="en-GB" sz="1200" dirty="0"/>
              <a:t>address </a:t>
            </a:r>
            <a:r>
              <a:rPr lang="en-GB" sz="1200" dirty="0" smtClean="0"/>
              <a:t>this (note </a:t>
            </a:r>
            <a:r>
              <a:rPr lang="en-GB" sz="1200" dirty="0"/>
              <a:t>these are </a:t>
            </a:r>
            <a:r>
              <a:rPr lang="en-GB" sz="1200" dirty="0" smtClean="0"/>
              <a:t>to </a:t>
            </a:r>
            <a:r>
              <a:rPr lang="en-GB" sz="1200" dirty="0"/>
              <a:t>highlight the </a:t>
            </a:r>
            <a:r>
              <a:rPr lang="en-GB" sz="1200" dirty="0" smtClean="0"/>
              <a:t>impact):</a:t>
            </a:r>
          </a:p>
          <a:p>
            <a:pPr marL="571500" lvl="1">
              <a:spcBef>
                <a:spcPts val="0"/>
              </a:spcBef>
            </a:pPr>
            <a:r>
              <a:rPr lang="en-GB" sz="1200" i="1" dirty="0" smtClean="0"/>
              <a:t>Demand</a:t>
            </a:r>
            <a:r>
              <a:rPr lang="en-GB" sz="1200" dirty="0"/>
              <a:t>. Avoid 131k incidents (or more).</a:t>
            </a:r>
          </a:p>
          <a:p>
            <a:pPr marL="571500" lvl="1">
              <a:spcBef>
                <a:spcPts val="0"/>
              </a:spcBef>
            </a:pPr>
            <a:r>
              <a:rPr lang="en-GB" sz="1200" i="1" dirty="0"/>
              <a:t>Capacity</a:t>
            </a:r>
            <a:r>
              <a:rPr lang="en-GB" sz="1200" dirty="0"/>
              <a:t>. This would require an additional 243 WTE plus capacity – vehicles, kit, estate, training </a:t>
            </a:r>
            <a:r>
              <a:rPr lang="en-GB" sz="1200" dirty="0" err="1"/>
              <a:t>etc</a:t>
            </a:r>
            <a:r>
              <a:rPr lang="en-GB" sz="1200" dirty="0"/>
              <a:t> (circa £20-25m).</a:t>
            </a:r>
          </a:p>
          <a:p>
            <a:pPr marL="571500" lvl="1">
              <a:spcBef>
                <a:spcPts val="0"/>
              </a:spcBef>
            </a:pPr>
            <a:r>
              <a:rPr lang="en-GB" sz="1200" i="1" dirty="0"/>
              <a:t>Productivity</a:t>
            </a:r>
            <a:r>
              <a:rPr lang="en-GB" sz="1200" dirty="0"/>
              <a:t>. Take 18-23 minutes off </a:t>
            </a:r>
            <a:r>
              <a:rPr lang="en-GB" sz="1200" dirty="0" smtClean="0"/>
              <a:t>Job Cycle Time</a:t>
            </a:r>
            <a:endParaRPr lang="en-GB" sz="1200" dirty="0"/>
          </a:p>
          <a:p>
            <a:pPr marL="285750" indent="-285750">
              <a:spcBef>
                <a:spcPts val="0"/>
              </a:spcBef>
              <a:buFont typeface="Arial" panose="020B0604020202020204" pitchFamily="34" charset="0"/>
              <a:buChar char="•"/>
            </a:pPr>
            <a:endParaRPr lang="en-GB" sz="1200" dirty="0"/>
          </a:p>
          <a:p>
            <a:pPr marL="285750" indent="-285750">
              <a:spcBef>
                <a:spcPts val="0"/>
              </a:spcBef>
              <a:buFont typeface="Arial" panose="020B0604020202020204" pitchFamily="34" charset="0"/>
              <a:buChar char="•"/>
            </a:pPr>
            <a:endParaRPr lang="en-GB" sz="1200" dirty="0"/>
          </a:p>
          <a:p>
            <a:pPr>
              <a:spcBef>
                <a:spcPts val="0"/>
              </a:spcBef>
            </a:pPr>
            <a:endParaRPr lang="en-GB" sz="1200" b="1" dirty="0" smtClean="0"/>
          </a:p>
          <a:p>
            <a:pPr>
              <a:spcBef>
                <a:spcPts val="0"/>
              </a:spcBef>
            </a:pPr>
            <a:endParaRPr lang="en-GB" sz="1200" b="1" dirty="0"/>
          </a:p>
          <a:p>
            <a:pPr>
              <a:spcBef>
                <a:spcPts val="0"/>
              </a:spcBef>
            </a:pPr>
            <a:endParaRPr lang="en-GB" sz="1200" b="1" dirty="0" smtClean="0"/>
          </a:p>
        </p:txBody>
      </p:sp>
      <p:sp>
        <p:nvSpPr>
          <p:cNvPr id="3" name="Text Placeholder 2"/>
          <p:cNvSpPr>
            <a:spLocks noGrp="1"/>
          </p:cNvSpPr>
          <p:nvPr>
            <p:ph type="body" sz="quarter" idx="12"/>
          </p:nvPr>
        </p:nvSpPr>
        <p:spPr>
          <a:xfrm>
            <a:off x="4932040" y="980728"/>
            <a:ext cx="3960444" cy="5040312"/>
          </a:xfrm>
        </p:spPr>
        <p:txBody>
          <a:bodyPr>
            <a:normAutofit/>
          </a:bodyPr>
          <a:lstStyle/>
          <a:p>
            <a:r>
              <a:rPr lang="en-GB" sz="1200" b="1" dirty="0"/>
              <a:t>ED Demand</a:t>
            </a:r>
          </a:p>
          <a:p>
            <a:pPr marL="285750" indent="-285750">
              <a:spcBef>
                <a:spcPts val="0"/>
              </a:spcBef>
              <a:buFont typeface="Arial" panose="020B0604020202020204" pitchFamily="34" charset="0"/>
              <a:buChar char="•"/>
            </a:pPr>
            <a:r>
              <a:rPr lang="en-GB" sz="1200" dirty="0"/>
              <a:t>Demand at Emergency departments in London has </a:t>
            </a:r>
            <a:r>
              <a:rPr lang="en-GB" sz="1200" dirty="0" smtClean="0"/>
              <a:t>continued </a:t>
            </a:r>
            <a:r>
              <a:rPr lang="en-GB" sz="1200" dirty="0"/>
              <a:t>to </a:t>
            </a:r>
            <a:r>
              <a:rPr lang="en-GB" sz="1200" dirty="0" smtClean="0"/>
              <a:t>rise.</a:t>
            </a:r>
            <a:endParaRPr lang="en-GB" sz="1200" dirty="0"/>
          </a:p>
          <a:p>
            <a:pPr marL="285750" indent="-285750">
              <a:spcBef>
                <a:spcPts val="0"/>
              </a:spcBef>
              <a:buFont typeface="Arial" panose="020B0604020202020204" pitchFamily="34" charset="0"/>
              <a:buChar char="•"/>
            </a:pPr>
            <a:r>
              <a:rPr lang="en-GB" sz="1200" dirty="0"/>
              <a:t>Whilst the percent of LAS conveyances has remained steady, the absolute numbers have risen</a:t>
            </a:r>
            <a:r>
              <a:rPr lang="en-GB" sz="1200" dirty="0" smtClean="0"/>
              <a:t>.</a:t>
            </a:r>
          </a:p>
          <a:p>
            <a:pPr marL="285750" indent="-285750">
              <a:spcBef>
                <a:spcPts val="0"/>
              </a:spcBef>
              <a:buFont typeface="Arial" panose="020B0604020202020204" pitchFamily="34" charset="0"/>
              <a:buChar char="•"/>
            </a:pPr>
            <a:r>
              <a:rPr lang="en-GB" sz="1200" dirty="0" smtClean="0"/>
              <a:t>Improving the capacity and productivity of the acute system is one way to address this increase in demand, as is reducing the number of ED conveyances by LAS</a:t>
            </a:r>
          </a:p>
          <a:p>
            <a:pPr marL="285750" indent="-285750">
              <a:buFont typeface="Arial" panose="020B0604020202020204" pitchFamily="34" charset="0"/>
              <a:buChar char="•"/>
            </a:pPr>
            <a:endParaRPr lang="en-GB" sz="1200" b="1" dirty="0" smtClean="0"/>
          </a:p>
          <a:p>
            <a:endParaRPr lang="en-GB" sz="1200" i="1" dirty="0" smtClean="0"/>
          </a:p>
          <a:p>
            <a:pPr algn="ctr"/>
            <a:endParaRPr lang="en-GB" sz="1200" dirty="0" smtClean="0">
              <a:solidFill>
                <a:schemeClr val="tx1"/>
              </a:solidFill>
            </a:endParaRPr>
          </a:p>
          <a:p>
            <a:pPr algn="ctr">
              <a:spcBef>
                <a:spcPts val="0"/>
              </a:spcBef>
              <a:spcAft>
                <a:spcPts val="0"/>
              </a:spcAft>
            </a:pPr>
            <a:endParaRPr lang="en-GB" sz="1200" dirty="0" smtClean="0">
              <a:solidFill>
                <a:schemeClr val="tx1"/>
              </a:solidFill>
            </a:endParaRPr>
          </a:p>
          <a:p>
            <a:pPr algn="ctr"/>
            <a:r>
              <a:rPr lang="en-GB" sz="1100" b="1" dirty="0" smtClean="0"/>
              <a:t>LAS </a:t>
            </a:r>
            <a:r>
              <a:rPr lang="en-GB" sz="1100" b="1" dirty="0"/>
              <a:t>Incidents </a:t>
            </a:r>
            <a:r>
              <a:rPr lang="en-GB" sz="1100" b="1" dirty="0" smtClean="0"/>
              <a:t>2015/16 = 1,047,367</a:t>
            </a:r>
          </a:p>
          <a:p>
            <a:r>
              <a:rPr lang="en-GB" sz="1200" dirty="0" smtClean="0"/>
              <a:t>  </a:t>
            </a:r>
            <a:endParaRPr lang="en-GB" sz="1200" dirty="0"/>
          </a:p>
        </p:txBody>
      </p:sp>
      <p:sp>
        <p:nvSpPr>
          <p:cNvPr id="13" name="Slide Number Placeholder 3"/>
          <p:cNvSpPr txBox="1">
            <a:spLocks/>
          </p:cNvSpPr>
          <p:nvPr/>
        </p:nvSpPr>
        <p:spPr>
          <a:xfrm>
            <a:off x="6948264" y="6525344"/>
            <a:ext cx="2133600" cy="216000"/>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5">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FC524A1-7B6A-464D-B8BC-8FE2E057339E}" type="slidenum">
              <a:rPr kumimoji="0" lang="en-GB" sz="1200" b="0" i="0" u="none" strike="noStrike" kern="1200" cap="none" spc="0" normalizeH="0" baseline="0" noProof="0" smtClean="0">
                <a:ln>
                  <a:noFill/>
                </a:ln>
                <a:solidFill>
                  <a:srgbClr val="3F3F3F">
                    <a:lumMod val="50000"/>
                  </a:srgb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dirty="0">
              <a:ln>
                <a:noFill/>
              </a:ln>
              <a:solidFill>
                <a:srgbClr val="3F3F3F">
                  <a:lumMod val="50000"/>
                </a:srgbClr>
              </a:solidFill>
              <a:effectLst/>
              <a:uLnTx/>
              <a:uFillTx/>
              <a:latin typeface="Arial"/>
              <a:ea typeface="+mn-ea"/>
              <a:cs typeface="+mn-cs"/>
            </a:endParaRPr>
          </a:p>
        </p:txBody>
      </p:sp>
      <p:pic>
        <p:nvPicPr>
          <p:cNvPr id="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040271"/>
            <a:ext cx="3407071" cy="2485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670648" y="4040271"/>
            <a:ext cx="4248472" cy="2472373"/>
          </a:xfrm>
          <a:prstGeom prst="rect">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722189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white"/>
                </a:solidFill>
              </a:rPr>
              <a:t>UEC system joint strategic </a:t>
            </a:r>
            <a:r>
              <a:rPr lang="en-GB" dirty="0" smtClean="0">
                <a:solidFill>
                  <a:prstClr val="white"/>
                </a:solidFill>
              </a:rPr>
              <a:t>priorities</a:t>
            </a:r>
            <a:endParaRPr lang="en-GB" i="1" dirty="0">
              <a:solidFill>
                <a:prstClr val="white"/>
              </a:solidFill>
            </a:endParaRPr>
          </a:p>
        </p:txBody>
      </p:sp>
      <p:sp>
        <p:nvSpPr>
          <p:cNvPr id="38" name="Content Placeholder 5"/>
          <p:cNvSpPr txBox="1">
            <a:spLocks/>
          </p:cNvSpPr>
          <p:nvPr/>
        </p:nvSpPr>
        <p:spPr>
          <a:xfrm>
            <a:off x="250825" y="4725144"/>
            <a:ext cx="8642350" cy="1800200"/>
          </a:xfrm>
          <a:prstGeom prst="rect">
            <a:avLst/>
          </a:prstGeom>
        </p:spPr>
        <p:txBody>
          <a:bodyPr numCol="2">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accent5"/>
                </a:solidFill>
                <a:latin typeface="+mn-lt"/>
                <a:ea typeface="+mn-ea"/>
                <a:cs typeface="+mn-cs"/>
              </a:defRPr>
            </a:lvl1pPr>
            <a:lvl2pPr marL="285750" indent="-28575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2pPr>
            <a:lvl3pPr marL="53975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3pPr>
            <a:lvl4pPr marL="809625"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4pPr>
            <a:lvl5pPr marL="107950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ts val="600"/>
              </a:spcBef>
              <a:buFont typeface="Arial" panose="020B0604020202020204" pitchFamily="34" charset="0"/>
              <a:buChar char="•"/>
            </a:pPr>
            <a:r>
              <a:rPr lang="en-GB" sz="1200" dirty="0" smtClean="0">
                <a:solidFill>
                  <a:srgbClr val="3F3F3F"/>
                </a:solidFill>
              </a:rPr>
              <a:t>Triage &amp; response times</a:t>
            </a:r>
          </a:p>
          <a:p>
            <a:pPr marL="285750" indent="-285750">
              <a:buFont typeface="Arial" panose="020B0604020202020204" pitchFamily="34" charset="0"/>
              <a:buChar char="•"/>
            </a:pPr>
            <a:r>
              <a:rPr lang="en-GB" sz="1200" dirty="0" smtClean="0">
                <a:solidFill>
                  <a:srgbClr val="3F3F3F"/>
                </a:solidFill>
              </a:rPr>
              <a:t>Efficient job cycle time</a:t>
            </a:r>
          </a:p>
          <a:p>
            <a:pPr marL="285750" indent="-285750">
              <a:buFont typeface="Arial" panose="020B0604020202020204" pitchFamily="34" charset="0"/>
              <a:buChar char="•"/>
            </a:pPr>
            <a:r>
              <a:rPr lang="en-GB" sz="1200" dirty="0" smtClean="0">
                <a:solidFill>
                  <a:srgbClr val="3F3F3F"/>
                </a:solidFill>
              </a:rPr>
              <a:t>Reduce A&amp;E Handover times</a:t>
            </a:r>
          </a:p>
          <a:p>
            <a:pPr marL="285750" indent="-285750">
              <a:buFont typeface="Arial" panose="020B0604020202020204" pitchFamily="34" charset="0"/>
              <a:buChar char="•"/>
            </a:pPr>
            <a:r>
              <a:rPr lang="en-GB" sz="1200" dirty="0" smtClean="0">
                <a:solidFill>
                  <a:srgbClr val="3F3F3F"/>
                </a:solidFill>
              </a:rPr>
              <a:t>Access between IUC and LAS (clinical hub and crews)</a:t>
            </a:r>
          </a:p>
          <a:p>
            <a:pPr marL="285750" indent="-285750">
              <a:buFont typeface="Arial" panose="020B0604020202020204" pitchFamily="34" charset="0"/>
              <a:buChar char="•"/>
            </a:pPr>
            <a:r>
              <a:rPr lang="en-GB" sz="1200" dirty="0" smtClean="0">
                <a:solidFill>
                  <a:srgbClr val="3F3F3F"/>
                </a:solidFill>
              </a:rPr>
              <a:t>Alternatives for Care Homes</a:t>
            </a:r>
          </a:p>
          <a:p>
            <a:pPr marL="285750" indent="-285750">
              <a:buFont typeface="Arial" panose="020B0604020202020204" pitchFamily="34" charset="0"/>
              <a:buChar char="•"/>
            </a:pPr>
            <a:r>
              <a:rPr lang="en-GB" sz="1200" dirty="0" smtClean="0">
                <a:solidFill>
                  <a:srgbClr val="3F3F3F"/>
                </a:solidFill>
              </a:rPr>
              <a:t>Alternatives for Frequent callers</a:t>
            </a:r>
          </a:p>
          <a:p>
            <a:pPr marL="285750" indent="-285750">
              <a:buFont typeface="Arial" panose="020B0604020202020204" pitchFamily="34" charset="0"/>
              <a:buChar char="•"/>
            </a:pPr>
            <a:r>
              <a:rPr lang="en-GB" sz="1200" dirty="0" smtClean="0">
                <a:solidFill>
                  <a:srgbClr val="3F3F3F"/>
                </a:solidFill>
              </a:rPr>
              <a:t>Consistent ACPs for agreed conditions</a:t>
            </a:r>
          </a:p>
          <a:p>
            <a:pPr marL="285750" indent="-285750">
              <a:buFont typeface="Arial" panose="020B0604020202020204" pitchFamily="34" charset="0"/>
              <a:buChar char="•"/>
            </a:pPr>
            <a:r>
              <a:rPr lang="en-GB" sz="1200" dirty="0" smtClean="0">
                <a:solidFill>
                  <a:srgbClr val="3F3F3F"/>
                </a:solidFill>
              </a:rPr>
              <a:t>Consistent direct access to co-located UCCs</a:t>
            </a:r>
          </a:p>
          <a:p>
            <a:pPr marL="285750" indent="-285750">
              <a:buFont typeface="Arial" panose="020B0604020202020204" pitchFamily="34" charset="0"/>
              <a:buChar char="•"/>
            </a:pPr>
            <a:r>
              <a:rPr lang="en-GB" sz="1200" dirty="0" smtClean="0">
                <a:solidFill>
                  <a:srgbClr val="3F3F3F"/>
                </a:solidFill>
              </a:rPr>
              <a:t>Consistent Mental health crisis care</a:t>
            </a:r>
          </a:p>
          <a:p>
            <a:pPr marL="285750" indent="-285750">
              <a:buFont typeface="Arial" panose="020B0604020202020204" pitchFamily="34" charset="0"/>
              <a:buChar char="•"/>
            </a:pPr>
            <a:r>
              <a:rPr lang="en-GB" sz="1200" dirty="0" smtClean="0">
                <a:solidFill>
                  <a:srgbClr val="3F3F3F"/>
                </a:solidFill>
              </a:rPr>
              <a:t>Enhanced digital capability</a:t>
            </a:r>
          </a:p>
          <a:p>
            <a:pPr marL="285750" indent="-285750">
              <a:buFont typeface="Arial" panose="020B0604020202020204" pitchFamily="34" charset="0"/>
              <a:buChar char="•"/>
            </a:pPr>
            <a:r>
              <a:rPr lang="en-GB" sz="1200" dirty="0" smtClean="0">
                <a:solidFill>
                  <a:srgbClr val="3F3F3F"/>
                </a:solidFill>
              </a:rPr>
              <a:t>Appropriate workforce</a:t>
            </a:r>
          </a:p>
        </p:txBody>
      </p:sp>
      <p:sp>
        <p:nvSpPr>
          <p:cNvPr id="39" name="Content Placeholder 5"/>
          <p:cNvSpPr txBox="1">
            <a:spLocks/>
          </p:cNvSpPr>
          <p:nvPr/>
        </p:nvSpPr>
        <p:spPr>
          <a:xfrm>
            <a:off x="250828" y="980728"/>
            <a:ext cx="4321175" cy="3672408"/>
          </a:xfrm>
          <a:prstGeom prst="rect">
            <a:avLst/>
          </a:prstGeom>
        </p:spPr>
        <p:txBody>
          <a:bodyPr>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accent5"/>
                </a:solidFill>
                <a:latin typeface="+mn-lt"/>
                <a:ea typeface="+mn-ea"/>
                <a:cs typeface="+mn-cs"/>
              </a:defRPr>
            </a:lvl1pPr>
            <a:lvl2pPr marL="285750" indent="-28575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2pPr>
            <a:lvl3pPr marL="53975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3pPr>
            <a:lvl4pPr marL="809625"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4pPr>
            <a:lvl5pPr marL="107950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200" b="1" dirty="0" smtClean="0"/>
              <a:t>The challenge - pan-London actions are required to:</a:t>
            </a:r>
            <a:endParaRPr lang="en-GB" sz="1200" b="1" dirty="0"/>
          </a:p>
          <a:p>
            <a:pPr marL="285750" indent="-285750">
              <a:buFont typeface="Arial" panose="020B0604020202020204" pitchFamily="34" charset="0"/>
              <a:buChar char="•"/>
            </a:pPr>
            <a:r>
              <a:rPr lang="en-GB" sz="1200" dirty="0" smtClean="0"/>
              <a:t>Reduce </a:t>
            </a:r>
            <a:r>
              <a:rPr lang="en-GB" sz="1200" dirty="0"/>
              <a:t>LAS demand </a:t>
            </a:r>
            <a:r>
              <a:rPr lang="en-GB" sz="1200" dirty="0" smtClean="0"/>
              <a:t>and improve capacity and productivity</a:t>
            </a:r>
            <a:endParaRPr lang="en-GB" sz="1200" dirty="0"/>
          </a:p>
          <a:p>
            <a:pPr marL="285750" indent="-285750">
              <a:buFont typeface="Arial" panose="020B0604020202020204" pitchFamily="34" charset="0"/>
              <a:buChar char="•"/>
            </a:pPr>
            <a:r>
              <a:rPr lang="en-GB" sz="1200" dirty="0" smtClean="0"/>
              <a:t>Reduce </a:t>
            </a:r>
            <a:r>
              <a:rPr lang="en-GB" sz="1200" dirty="0"/>
              <a:t>ED </a:t>
            </a:r>
            <a:r>
              <a:rPr lang="en-GB" sz="1200" dirty="0" smtClean="0"/>
              <a:t>conveyances</a:t>
            </a:r>
            <a:endParaRPr lang="en-GB" sz="1200" dirty="0"/>
          </a:p>
          <a:p>
            <a:pPr>
              <a:spcBef>
                <a:spcPts val="1200"/>
              </a:spcBef>
            </a:pPr>
            <a:r>
              <a:rPr lang="en-GB" sz="1200" b="1" dirty="0" smtClean="0"/>
              <a:t>The solution: </a:t>
            </a:r>
            <a:endParaRPr lang="en-GB" sz="1200" b="1" dirty="0"/>
          </a:p>
          <a:p>
            <a:pPr marL="285750" indent="-285750">
              <a:buFont typeface="Arial" panose="020B0604020202020204" pitchFamily="34" charset="0"/>
              <a:buChar char="•"/>
            </a:pPr>
            <a:r>
              <a:rPr lang="en-GB" sz="1200" dirty="0"/>
              <a:t>Simply building capacity is not the right solution.</a:t>
            </a:r>
          </a:p>
          <a:p>
            <a:pPr marL="285750" indent="-285750">
              <a:buFont typeface="Arial" panose="020B0604020202020204" pitchFamily="34" charset="0"/>
              <a:buChar char="•"/>
            </a:pPr>
            <a:r>
              <a:rPr lang="en-GB" sz="1200" dirty="0"/>
              <a:t>A mix of </a:t>
            </a:r>
            <a:r>
              <a:rPr lang="en-GB" sz="1200" dirty="0" smtClean="0"/>
              <a:t>addressing demand, capacity and productivity.</a:t>
            </a:r>
            <a:endParaRPr lang="en-GB" sz="1200" dirty="0"/>
          </a:p>
          <a:p>
            <a:pPr marL="285750" indent="-285750">
              <a:buFont typeface="Arial" panose="020B0604020202020204" pitchFamily="34" charset="0"/>
              <a:buChar char="•"/>
            </a:pPr>
            <a:r>
              <a:rPr lang="en-GB" sz="1200" dirty="0"/>
              <a:t>Identify </a:t>
            </a:r>
            <a:r>
              <a:rPr lang="en-GB" sz="1200" dirty="0" smtClean="0"/>
              <a:t>and deliver through STPs; LAS and National priorities</a:t>
            </a:r>
            <a:endParaRPr lang="en-GB" sz="1200" dirty="0"/>
          </a:p>
          <a:p>
            <a:pPr marL="285750" indent="-285750">
              <a:buFont typeface="Arial" panose="020B0604020202020204" pitchFamily="34" charset="0"/>
              <a:buChar char="•"/>
            </a:pPr>
            <a:r>
              <a:rPr lang="en-GB" sz="1200" dirty="0" smtClean="0"/>
              <a:t>Consistency across London</a:t>
            </a:r>
          </a:p>
          <a:p>
            <a:pPr marL="285750" indent="-285750">
              <a:buFont typeface="Arial" panose="020B0604020202020204" pitchFamily="34" charset="0"/>
              <a:buChar char="•"/>
            </a:pPr>
            <a:r>
              <a:rPr lang="en-GB" sz="1200" dirty="0" smtClean="0"/>
              <a:t>Focus on those areas likely to have the highest impact</a:t>
            </a:r>
          </a:p>
          <a:p>
            <a:pPr marL="285750" indent="-285750">
              <a:buFont typeface="Arial" panose="020B0604020202020204" pitchFamily="34" charset="0"/>
              <a:buChar char="•"/>
            </a:pPr>
            <a:endParaRPr lang="en-GB" sz="1200" dirty="0" smtClean="0"/>
          </a:p>
        </p:txBody>
      </p:sp>
      <p:sp>
        <p:nvSpPr>
          <p:cNvPr id="41" name="Content Placeholder 5"/>
          <p:cNvSpPr txBox="1">
            <a:spLocks/>
          </p:cNvSpPr>
          <p:nvPr/>
        </p:nvSpPr>
        <p:spPr>
          <a:xfrm>
            <a:off x="4562708" y="980728"/>
            <a:ext cx="4208061" cy="3877281"/>
          </a:xfrm>
          <a:prstGeom prst="rect">
            <a:avLst/>
          </a:prstGeom>
        </p:spPr>
        <p:txBody>
          <a:bodyPr>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accent5"/>
                </a:solidFill>
                <a:latin typeface="+mn-lt"/>
                <a:ea typeface="+mn-ea"/>
                <a:cs typeface="+mn-cs"/>
              </a:defRPr>
            </a:lvl1pPr>
            <a:lvl2pPr marL="285750" indent="-28575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2pPr>
            <a:lvl3pPr marL="53975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3pPr>
            <a:lvl4pPr marL="809625"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4pPr>
            <a:lvl5pPr marL="107950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7800"/>
            <a:r>
              <a:rPr lang="en-GB" sz="1200" b="1" dirty="0" smtClean="0"/>
              <a:t>This will ensure: </a:t>
            </a:r>
          </a:p>
          <a:p>
            <a:pPr marL="349250" indent="-171450">
              <a:buFont typeface="Arial" panose="020B0604020202020204" pitchFamily="34" charset="0"/>
              <a:buChar char="•"/>
            </a:pPr>
            <a:r>
              <a:rPr lang="en-GB" sz="1200" dirty="0" smtClean="0"/>
              <a:t>People </a:t>
            </a:r>
            <a:r>
              <a:rPr lang="en-GB" sz="1200" dirty="0"/>
              <a:t>with urgent care </a:t>
            </a:r>
            <a:r>
              <a:rPr lang="en-GB" sz="1200" dirty="0" smtClean="0"/>
              <a:t>needs receive </a:t>
            </a:r>
            <a:r>
              <a:rPr lang="en-GB" sz="1200" dirty="0"/>
              <a:t>a highly responsive service closer to </a:t>
            </a:r>
            <a:r>
              <a:rPr lang="en-GB" sz="1200" dirty="0" smtClean="0"/>
              <a:t>home; </a:t>
            </a:r>
          </a:p>
          <a:p>
            <a:pPr marL="349250" indent="-171450">
              <a:buFont typeface="Arial" panose="020B0604020202020204" pitchFamily="34" charset="0"/>
              <a:buChar char="•"/>
            </a:pPr>
            <a:r>
              <a:rPr lang="en-GB" sz="1200" dirty="0" smtClean="0"/>
              <a:t>and those that need it are </a:t>
            </a:r>
            <a:r>
              <a:rPr lang="en-GB" sz="1200" dirty="0"/>
              <a:t>conveyed in a timely fashion to </a:t>
            </a:r>
            <a:r>
              <a:rPr lang="en-GB" sz="1200" dirty="0" smtClean="0"/>
              <a:t>centres </a:t>
            </a:r>
            <a:r>
              <a:rPr lang="en-GB" sz="1200" dirty="0"/>
              <a:t>with the best expertise and </a:t>
            </a:r>
            <a:r>
              <a:rPr lang="en-GB" sz="1200" dirty="0" smtClean="0"/>
              <a:t>facilities.</a:t>
            </a:r>
          </a:p>
          <a:p>
            <a:endParaRPr lang="en-GB" sz="1200" dirty="0" smtClean="0"/>
          </a:p>
          <a:p>
            <a:endParaRPr lang="en-GB" sz="1200" dirty="0" smtClean="0"/>
          </a:p>
          <a:p>
            <a:r>
              <a:rPr lang="en-GB" sz="1200" b="1" dirty="0" smtClean="0"/>
              <a:t>Development and delivery of system-wide joint strategic aims</a:t>
            </a:r>
            <a:endParaRPr lang="en-GB" sz="1200" b="1" dirty="0"/>
          </a:p>
          <a:p>
            <a:endParaRPr lang="en-GB" sz="1200" i="1" dirty="0"/>
          </a:p>
        </p:txBody>
      </p:sp>
      <p:sp>
        <p:nvSpPr>
          <p:cNvPr id="52" name="Right Brace 51"/>
          <p:cNvSpPr/>
          <p:nvPr/>
        </p:nvSpPr>
        <p:spPr>
          <a:xfrm>
            <a:off x="4427984" y="2302446"/>
            <a:ext cx="134721" cy="1270570"/>
          </a:xfrm>
          <a:prstGeom prst="rightBrace">
            <a:avLst/>
          </a:pr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en-GB"/>
          </a:p>
        </p:txBody>
      </p:sp>
      <p:sp>
        <p:nvSpPr>
          <p:cNvPr id="9" name="Right Arrow 8"/>
          <p:cNvSpPr/>
          <p:nvPr/>
        </p:nvSpPr>
        <p:spPr>
          <a:xfrm>
            <a:off x="4181058" y="1451331"/>
            <a:ext cx="504056" cy="216024"/>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4" name="Content Placeholder 5"/>
          <p:cNvSpPr txBox="1">
            <a:spLocks/>
          </p:cNvSpPr>
          <p:nvPr/>
        </p:nvSpPr>
        <p:spPr>
          <a:xfrm>
            <a:off x="250825" y="4005064"/>
            <a:ext cx="8642350" cy="983786"/>
          </a:xfrm>
          <a:prstGeom prst="rect">
            <a:avLst/>
          </a:prstGeom>
        </p:spPr>
        <p:txBody>
          <a:bodyPr>
            <a:norm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accent5"/>
                </a:solidFill>
                <a:latin typeface="+mn-lt"/>
                <a:ea typeface="+mn-ea"/>
                <a:cs typeface="+mn-cs"/>
              </a:defRPr>
            </a:lvl1pPr>
            <a:lvl2pPr marL="285750" indent="-285750"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2pPr>
            <a:lvl3pPr marL="53975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3pPr>
            <a:lvl4pPr marL="809625"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4pPr>
            <a:lvl5pPr marL="1079500" indent="-269875" algn="l" defTabSz="914400" rtl="0" eaLnBrk="1" latinLnBrk="0" hangingPunct="1">
              <a:lnSpc>
                <a:spcPct val="100000"/>
              </a:lnSpc>
              <a:spcBef>
                <a:spcPts val="0"/>
              </a:spcBef>
              <a:spcAft>
                <a:spcPts val="600"/>
              </a:spcAft>
              <a:buFont typeface="Arial" panose="020B0604020202020204" pitchFamily="34" charset="0"/>
              <a:buChar char="–"/>
              <a:defRPr sz="1100" kern="1200">
                <a:solidFill>
                  <a:schemeClr val="accent5"/>
                </a:solidFill>
                <a:latin typeface="+mn-lt"/>
                <a:ea typeface="+mn-ea"/>
                <a:cs typeface="+mn-cs"/>
              </a:defRPr>
            </a:lvl5pPr>
            <a:lvl6pPr marL="0" indent="0" algn="l" defTabSz="914400" rtl="0" eaLnBrk="1" latinLnBrk="0" hangingPunct="1">
              <a:lnSpc>
                <a:spcPct val="100000"/>
              </a:lnSpc>
              <a:spcBef>
                <a:spcPts val="600"/>
              </a:spcBef>
              <a:spcAft>
                <a:spcPts val="600"/>
              </a:spcAft>
              <a:buFont typeface="Arial" panose="020B0604020202020204" pitchFamily="34" charset="0"/>
              <a:buNone/>
              <a:defRPr sz="1800" kern="1200">
                <a:solidFill>
                  <a:schemeClr val="tx2"/>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pPr>
            <a:r>
              <a:rPr lang="en-GB" sz="1200" b="1" dirty="0" smtClean="0"/>
              <a:t>Aligned joint strategic aims for </a:t>
            </a:r>
            <a:r>
              <a:rPr lang="en-GB" sz="1200" b="1" dirty="0"/>
              <a:t>the ambulance service in </a:t>
            </a:r>
            <a:r>
              <a:rPr lang="en-GB" sz="1200" b="1" dirty="0" smtClean="0"/>
              <a:t>London:</a:t>
            </a:r>
          </a:p>
          <a:p>
            <a:r>
              <a:rPr lang="en-GB" sz="1200" i="1" dirty="0" smtClean="0"/>
              <a:t>(Identified </a:t>
            </a:r>
            <a:r>
              <a:rPr lang="en-GB" sz="1200" i="1" dirty="0"/>
              <a:t>from </a:t>
            </a:r>
            <a:r>
              <a:rPr lang="en-GB" sz="1200" i="1" dirty="0" smtClean="0"/>
              <a:t>the five London STPs/ UEC Networks, </a:t>
            </a:r>
            <a:r>
              <a:rPr lang="en-GB" sz="1200" i="1" dirty="0"/>
              <a:t>LAS demand management and commissioning strategy workshops, LAS Clinical strategy, National Ambulance Programme)</a:t>
            </a:r>
          </a:p>
        </p:txBody>
      </p:sp>
    </p:spTree>
    <p:extLst>
      <p:ext uri="{BB962C8B-B14F-4D97-AF65-F5344CB8AC3E}">
        <p14:creationId xmlns:p14="http://schemas.microsoft.com/office/powerpoint/2010/main" val="301391385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Shift in activity assumptions	</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8</a:t>
            </a:fld>
            <a:endParaRPr lang="en-GB" dirty="0">
              <a:solidFill>
                <a:srgbClr val="3F3F3F">
                  <a:lumMod val="50000"/>
                </a:srgbClr>
              </a:solidFill>
            </a:endParaRPr>
          </a:p>
        </p:txBody>
      </p:sp>
      <p:sp>
        <p:nvSpPr>
          <p:cNvPr id="5" name="Content Placeholder 4"/>
          <p:cNvSpPr>
            <a:spLocks noGrp="1"/>
          </p:cNvSpPr>
          <p:nvPr>
            <p:ph sz="quarter" idx="15"/>
          </p:nvPr>
        </p:nvSpPr>
        <p:spPr>
          <a:xfrm>
            <a:off x="261392" y="980728"/>
            <a:ext cx="8642350" cy="5256584"/>
          </a:xfrm>
        </p:spPr>
        <p:txBody>
          <a:bodyPr>
            <a:normAutofit/>
          </a:bodyPr>
          <a:lstStyle/>
          <a:p>
            <a:pPr>
              <a:lnSpc>
                <a:spcPct val="150000"/>
              </a:lnSpc>
            </a:pPr>
            <a:r>
              <a:rPr lang="en-GB" sz="1400" dirty="0" smtClean="0"/>
              <a:t>Shift in activity assumptions are required to plan for services at a commissioning and provider level:</a:t>
            </a:r>
          </a:p>
          <a:p>
            <a:pPr marL="285750" indent="-285750">
              <a:lnSpc>
                <a:spcPct val="150000"/>
              </a:lnSpc>
              <a:buFont typeface="Arial" panose="020B0604020202020204" pitchFamily="34" charset="0"/>
              <a:buChar char="•"/>
            </a:pPr>
            <a:r>
              <a:rPr lang="en-GB" sz="1400" b="1" dirty="0" smtClean="0"/>
              <a:t>The LAS Demand management workshop (12</a:t>
            </a:r>
            <a:r>
              <a:rPr lang="en-GB" sz="1400" b="1" baseline="30000" dirty="0" smtClean="0"/>
              <a:t>th</a:t>
            </a:r>
            <a:r>
              <a:rPr lang="en-GB" sz="1400" b="1" dirty="0" smtClean="0"/>
              <a:t> September) asked the UEC system to commit to a minimum 5% reduction in LAS demand by 2016/17</a:t>
            </a:r>
          </a:p>
          <a:p>
            <a:pPr marL="285750" indent="-285750">
              <a:lnSpc>
                <a:spcPct val="150000"/>
              </a:lnSpc>
              <a:buFont typeface="Arial" panose="020B0604020202020204" pitchFamily="34" charset="0"/>
              <a:buChar char="•"/>
            </a:pPr>
            <a:r>
              <a:rPr lang="en-GB" sz="1400" b="1" dirty="0" smtClean="0"/>
              <a:t>Similarly, a commitment to reducing ED conveyances is required</a:t>
            </a:r>
            <a:r>
              <a:rPr lang="en-GB" sz="1400" dirty="0"/>
              <a:t> </a:t>
            </a:r>
            <a:r>
              <a:rPr lang="en-GB" sz="1400" dirty="0" smtClean="0"/>
              <a:t>(2015/16 ED conveyance rate = 66%)</a:t>
            </a:r>
          </a:p>
          <a:p>
            <a:pPr>
              <a:lnSpc>
                <a:spcPct val="150000"/>
              </a:lnSpc>
            </a:pPr>
            <a:r>
              <a:rPr lang="en-GB" sz="1400" dirty="0" smtClean="0"/>
              <a:t>These reductions in demand are intended be achieved by the identified priority areas. Demand and activity analysis has been initiated to validate and specify these assumptions to support local planning. Further modelling of impact is required to support this. </a:t>
            </a:r>
            <a:endParaRPr lang="en-GB" sz="1400" dirty="0"/>
          </a:p>
        </p:txBody>
      </p:sp>
      <p:sp>
        <p:nvSpPr>
          <p:cNvPr id="61" name="Rectangle 60"/>
          <p:cNvSpPr/>
          <p:nvPr/>
        </p:nvSpPr>
        <p:spPr>
          <a:xfrm flipH="1">
            <a:off x="130370" y="4784271"/>
            <a:ext cx="631385" cy="1044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lIns="18000" tIns="0" rIns="18000" bIns="0" rtlCol="0" anchor="ctr"/>
          <a:lstStyle/>
          <a:p>
            <a:pPr algn="ctr"/>
            <a:r>
              <a:rPr lang="en-GB" sz="1100" dirty="0" smtClean="0">
                <a:solidFill>
                  <a:prstClr val="white"/>
                </a:solidFill>
              </a:rPr>
              <a:t>Priority areas:</a:t>
            </a:r>
            <a:endParaRPr lang="en-GB" sz="1100" dirty="0">
              <a:solidFill>
                <a:prstClr val="white"/>
              </a:solidFill>
            </a:endParaRPr>
          </a:p>
        </p:txBody>
      </p:sp>
      <p:grpSp>
        <p:nvGrpSpPr>
          <p:cNvPr id="6" name="Group 5"/>
          <p:cNvGrpSpPr/>
          <p:nvPr/>
        </p:nvGrpSpPr>
        <p:grpSpPr>
          <a:xfrm>
            <a:off x="917750" y="4167667"/>
            <a:ext cx="8004002" cy="1872208"/>
            <a:chOff x="1868325" y="3789040"/>
            <a:chExt cx="6333600" cy="1332181"/>
          </a:xfrm>
        </p:grpSpPr>
        <p:sp>
          <p:nvSpPr>
            <p:cNvPr id="46" name="Rectangle 45"/>
            <p:cNvSpPr/>
            <p:nvPr/>
          </p:nvSpPr>
          <p:spPr>
            <a:xfrm flipH="1">
              <a:off x="1868325"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Triage &amp; response times</a:t>
              </a:r>
              <a:endParaRPr lang="en-GB" sz="1100" dirty="0">
                <a:solidFill>
                  <a:srgbClr val="3F3F3F"/>
                </a:solidFill>
              </a:endParaRPr>
            </a:p>
          </p:txBody>
        </p:sp>
        <p:sp>
          <p:nvSpPr>
            <p:cNvPr id="48" name="Rectangle 47"/>
            <p:cNvSpPr/>
            <p:nvPr/>
          </p:nvSpPr>
          <p:spPr>
            <a:xfrm flipH="1">
              <a:off x="2564487"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Efficient job cycle time</a:t>
              </a:r>
              <a:endParaRPr lang="en-GB" sz="1100" dirty="0">
                <a:solidFill>
                  <a:srgbClr val="3F3F3F"/>
                </a:solidFill>
              </a:endParaRPr>
            </a:p>
          </p:txBody>
        </p:sp>
        <p:sp>
          <p:nvSpPr>
            <p:cNvPr id="49" name="Rectangle 48"/>
            <p:cNvSpPr/>
            <p:nvPr/>
          </p:nvSpPr>
          <p:spPr>
            <a:xfrm flipH="1">
              <a:off x="3260648"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Reduce A&amp;E Handover times</a:t>
              </a:r>
              <a:endParaRPr lang="en-GB" sz="1100" dirty="0">
                <a:solidFill>
                  <a:srgbClr val="3F3F3F"/>
                </a:solidFill>
              </a:endParaRPr>
            </a:p>
          </p:txBody>
        </p:sp>
        <p:sp>
          <p:nvSpPr>
            <p:cNvPr id="50" name="Rectangle 49"/>
            <p:cNvSpPr/>
            <p:nvPr/>
          </p:nvSpPr>
          <p:spPr>
            <a:xfrm rot="16200000">
              <a:off x="4330836" y="1359506"/>
              <a:ext cx="216000" cy="5075068"/>
            </a:xfrm>
            <a:prstGeom prst="rect">
              <a:avLst/>
            </a:prstGeom>
            <a:solidFill>
              <a:schemeClr val="accent6">
                <a:lumMod val="20000"/>
                <a:lumOff val="80000"/>
              </a:schemeClr>
            </a:solidFill>
            <a:ln>
              <a:solidFill>
                <a:schemeClr val="accent6"/>
              </a:solidFill>
            </a:ln>
          </p:spPr>
          <p:style>
            <a:lnRef idx="1">
              <a:schemeClr val="accent1"/>
            </a:lnRef>
            <a:fillRef idx="0">
              <a:schemeClr val="accent1"/>
            </a:fillRef>
            <a:effectRef idx="0">
              <a:schemeClr val="accent1"/>
            </a:effectRef>
            <a:fontRef idx="minor">
              <a:schemeClr val="tx1"/>
            </a:fontRef>
          </p:style>
          <p:txBody>
            <a:bodyPr vert="vert" rtlCol="0" anchor="ctr"/>
            <a:lstStyle/>
            <a:p>
              <a:pPr algn="ctr"/>
              <a:r>
                <a:rPr lang="en-GB" sz="1100" b="1" dirty="0" smtClean="0">
                  <a:solidFill>
                    <a:srgbClr val="3F3F3F"/>
                  </a:solidFill>
                </a:rPr>
                <a:t>5% Reduction in </a:t>
              </a:r>
              <a:r>
                <a:rPr lang="en-GB" sz="1100" b="1" dirty="0">
                  <a:solidFill>
                    <a:srgbClr val="3F3F3F"/>
                  </a:solidFill>
                </a:rPr>
                <a:t>LAS </a:t>
              </a:r>
              <a:r>
                <a:rPr lang="en-GB" sz="1100" b="1" dirty="0" smtClean="0">
                  <a:solidFill>
                    <a:srgbClr val="3F3F3F"/>
                  </a:solidFill>
                </a:rPr>
                <a:t>demand </a:t>
              </a:r>
              <a:r>
                <a:rPr lang="en-GB" sz="1100" dirty="0" smtClean="0">
                  <a:solidFill>
                    <a:srgbClr val="3F3F3F"/>
                  </a:solidFill>
                </a:rPr>
                <a:t>(by reducing incidents &amp; improving productivity)</a:t>
              </a:r>
              <a:endParaRPr lang="en-GB" sz="1100" dirty="0">
                <a:solidFill>
                  <a:srgbClr val="3F3F3F"/>
                </a:solidFill>
              </a:endParaRPr>
            </a:p>
          </p:txBody>
        </p:sp>
        <p:sp>
          <p:nvSpPr>
            <p:cNvPr id="52" name="Rectangle 51"/>
            <p:cNvSpPr/>
            <p:nvPr/>
          </p:nvSpPr>
          <p:spPr>
            <a:xfrm flipH="1">
              <a:off x="4652971" y="4077221"/>
              <a:ext cx="697846"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Alternatives for Care Homes</a:t>
              </a:r>
              <a:endParaRPr lang="en-GB" sz="1100" dirty="0">
                <a:solidFill>
                  <a:srgbClr val="3F3F3F"/>
                </a:solidFill>
              </a:endParaRPr>
            </a:p>
          </p:txBody>
        </p:sp>
        <p:sp>
          <p:nvSpPr>
            <p:cNvPr id="53" name="Rectangle 52"/>
            <p:cNvSpPr/>
            <p:nvPr/>
          </p:nvSpPr>
          <p:spPr>
            <a:xfrm flipH="1">
              <a:off x="3956810"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Access IUC and LAS (clinical hub and crews)</a:t>
              </a:r>
              <a:endParaRPr lang="en-GB" sz="1100" dirty="0">
                <a:solidFill>
                  <a:srgbClr val="3F3F3F"/>
                </a:solidFill>
              </a:endParaRPr>
            </a:p>
          </p:txBody>
        </p:sp>
        <p:sp>
          <p:nvSpPr>
            <p:cNvPr id="55" name="Rectangle 54"/>
            <p:cNvSpPr/>
            <p:nvPr/>
          </p:nvSpPr>
          <p:spPr>
            <a:xfrm flipH="1">
              <a:off x="6178217"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Consistent ACPs for agreed conditions</a:t>
              </a:r>
              <a:endParaRPr lang="en-GB" sz="1100" dirty="0">
                <a:solidFill>
                  <a:srgbClr val="3F3F3F"/>
                </a:solidFill>
              </a:endParaRPr>
            </a:p>
          </p:txBody>
        </p:sp>
        <p:sp>
          <p:nvSpPr>
            <p:cNvPr id="56" name="Rectangle 55"/>
            <p:cNvSpPr/>
            <p:nvPr/>
          </p:nvSpPr>
          <p:spPr>
            <a:xfrm flipH="1">
              <a:off x="6874379"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Consistent direct access to co-located UCCs</a:t>
              </a:r>
              <a:endParaRPr lang="en-GB" sz="1100" dirty="0">
                <a:solidFill>
                  <a:srgbClr val="3F3F3F"/>
                </a:solidFill>
              </a:endParaRPr>
            </a:p>
          </p:txBody>
        </p:sp>
        <p:sp>
          <p:nvSpPr>
            <p:cNvPr id="58" name="Rectangle 57"/>
            <p:cNvSpPr/>
            <p:nvPr/>
          </p:nvSpPr>
          <p:spPr>
            <a:xfrm flipH="1">
              <a:off x="7570540" y="4077221"/>
              <a:ext cx="631385"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Consistent Mental health crisis care</a:t>
              </a:r>
              <a:endParaRPr lang="en-GB" sz="1100" dirty="0">
                <a:solidFill>
                  <a:srgbClr val="3F3F3F"/>
                </a:solidFill>
              </a:endParaRPr>
            </a:p>
          </p:txBody>
        </p:sp>
        <p:sp>
          <p:nvSpPr>
            <p:cNvPr id="59" name="Rectangle 58"/>
            <p:cNvSpPr/>
            <p:nvPr/>
          </p:nvSpPr>
          <p:spPr>
            <a:xfrm flipH="1">
              <a:off x="5415595" y="4077221"/>
              <a:ext cx="697846" cy="1044000"/>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lIns="18000" tIns="0" rIns="18000" bIns="0" rtlCol="0" anchor="ctr"/>
            <a:lstStyle/>
            <a:p>
              <a:pPr algn="ctr"/>
              <a:r>
                <a:rPr lang="en-GB" sz="1100" dirty="0" smtClean="0">
                  <a:solidFill>
                    <a:srgbClr val="3F3F3F"/>
                  </a:solidFill>
                </a:rPr>
                <a:t>Alternatives for Frequent callers</a:t>
              </a:r>
              <a:endParaRPr lang="en-GB" sz="1100" dirty="0">
                <a:solidFill>
                  <a:srgbClr val="3F3F3F"/>
                </a:solidFill>
              </a:endParaRPr>
            </a:p>
          </p:txBody>
        </p:sp>
      </p:grpSp>
    </p:spTree>
    <p:extLst>
      <p:ext uri="{BB962C8B-B14F-4D97-AF65-F5344CB8AC3E}">
        <p14:creationId xmlns:p14="http://schemas.microsoft.com/office/powerpoint/2010/main" val="31882389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prstClr val="white"/>
                </a:solidFill>
              </a:rPr>
              <a:t>UEC system joint strategic </a:t>
            </a:r>
            <a:r>
              <a:rPr lang="en-GB" dirty="0" smtClean="0">
                <a:solidFill>
                  <a:prstClr val="white"/>
                </a:solidFill>
              </a:rPr>
              <a:t>aims</a:t>
            </a:r>
            <a:endParaRPr lang="en-GB" dirty="0"/>
          </a:p>
        </p:txBody>
      </p:sp>
      <p:sp>
        <p:nvSpPr>
          <p:cNvPr id="4" name="Slide Number Placeholder 3"/>
          <p:cNvSpPr>
            <a:spLocks noGrp="1"/>
          </p:cNvSpPr>
          <p:nvPr>
            <p:ph type="sldNum" sz="quarter" idx="14"/>
          </p:nvPr>
        </p:nvSpPr>
        <p:spPr/>
        <p:txBody>
          <a:bodyPr/>
          <a:lstStyle/>
          <a:p>
            <a:fld id="{8FC524A1-7B6A-464D-B8BC-8FE2E057339E}" type="slidenum">
              <a:rPr lang="en-GB" smtClean="0">
                <a:solidFill>
                  <a:srgbClr val="3F3F3F">
                    <a:lumMod val="50000"/>
                  </a:srgbClr>
                </a:solidFill>
              </a:rPr>
              <a:pPr/>
              <a:t>9</a:t>
            </a:fld>
            <a:endParaRPr lang="en-GB" dirty="0">
              <a:solidFill>
                <a:srgbClr val="3F3F3F">
                  <a:lumMod val="50000"/>
                </a:srgbClr>
              </a:solidFill>
            </a:endParaRPr>
          </a:p>
        </p:txBody>
      </p:sp>
      <p:graphicFrame>
        <p:nvGraphicFramePr>
          <p:cNvPr id="9" name="Content Placeholder 8"/>
          <p:cNvGraphicFramePr>
            <a:graphicFrameLocks noGrp="1"/>
          </p:cNvGraphicFramePr>
          <p:nvPr>
            <p:ph sz="quarter" idx="15"/>
            <p:extLst>
              <p:ext uri="{D42A27DB-BD31-4B8C-83A1-F6EECF244321}">
                <p14:modId xmlns:p14="http://schemas.microsoft.com/office/powerpoint/2010/main" val="1019530056"/>
              </p:ext>
            </p:extLst>
          </p:nvPr>
        </p:nvGraphicFramePr>
        <p:xfrm>
          <a:off x="251520" y="764704"/>
          <a:ext cx="8640960" cy="5688632"/>
        </p:xfrm>
        <a:graphic>
          <a:graphicData uri="http://schemas.openxmlformats.org/drawingml/2006/table">
            <a:tbl>
              <a:tblPr firstRow="1" bandRow="1">
                <a:tableStyleId>{912C8C85-51F0-491E-9774-3900AFEF0FD7}</a:tableStyleId>
              </a:tblPr>
              <a:tblGrid>
                <a:gridCol w="1677299"/>
                <a:gridCol w="6963661"/>
              </a:tblGrid>
              <a:tr h="338426">
                <a:tc>
                  <a:txBody>
                    <a:bodyPr/>
                    <a:lstStyle/>
                    <a:p>
                      <a:pPr>
                        <a:lnSpc>
                          <a:spcPct val="115000"/>
                        </a:lnSpc>
                        <a:spcAft>
                          <a:spcPts val="600"/>
                        </a:spcAft>
                      </a:pPr>
                      <a:r>
                        <a:rPr lang="en-GB" sz="1400" dirty="0">
                          <a:effectLst/>
                          <a:latin typeface="+mn-lt"/>
                        </a:rPr>
                        <a:t>Strategic aim</a:t>
                      </a:r>
                      <a:endParaRPr lang="en-GB" sz="1400" dirty="0">
                        <a:effectLst/>
                        <a:latin typeface="+mn-lt"/>
                        <a:ea typeface="Calibri"/>
                        <a:cs typeface="Times New Roman"/>
                      </a:endParaRPr>
                    </a:p>
                  </a:txBody>
                  <a:tcPr marL="33231" marR="33231" marT="36000" marB="36000"/>
                </a:tc>
                <a:tc>
                  <a:txBody>
                    <a:bodyPr/>
                    <a:lstStyle/>
                    <a:p>
                      <a:pPr>
                        <a:lnSpc>
                          <a:spcPct val="115000"/>
                        </a:lnSpc>
                        <a:spcAft>
                          <a:spcPts val="600"/>
                        </a:spcAft>
                      </a:pPr>
                      <a:r>
                        <a:rPr lang="en-GB" sz="1400" dirty="0">
                          <a:effectLst/>
                          <a:latin typeface="+mn-lt"/>
                        </a:rPr>
                        <a:t>What is </a:t>
                      </a:r>
                      <a:r>
                        <a:rPr lang="en-GB" sz="1400" dirty="0" smtClean="0">
                          <a:effectLst/>
                          <a:latin typeface="+mn-lt"/>
                        </a:rPr>
                        <a:t>ongoing?</a:t>
                      </a:r>
                      <a:endParaRPr lang="en-GB" sz="1400" dirty="0">
                        <a:effectLst/>
                        <a:latin typeface="+mn-lt"/>
                        <a:ea typeface="Calibri"/>
                        <a:cs typeface="Times New Roman"/>
                      </a:endParaRPr>
                    </a:p>
                  </a:txBody>
                  <a:tcPr marL="33231" marR="33231" marT="36000" marB="36000"/>
                </a:tc>
              </a:tr>
              <a:tr h="2558968">
                <a:tc>
                  <a:txBody>
                    <a:bodyPr/>
                    <a:lstStyle/>
                    <a:p>
                      <a:pPr>
                        <a:lnSpc>
                          <a:spcPct val="115000"/>
                        </a:lnSpc>
                        <a:spcAft>
                          <a:spcPts val="600"/>
                        </a:spcAft>
                      </a:pPr>
                      <a:r>
                        <a:rPr lang="en-GB" sz="1400" b="1" dirty="0">
                          <a:effectLst/>
                          <a:latin typeface="+mn-lt"/>
                        </a:rPr>
                        <a:t>Triage &amp; response times</a:t>
                      </a:r>
                      <a:endParaRPr lang="en-GB" sz="1400" b="1" dirty="0">
                        <a:effectLst/>
                        <a:latin typeface="+mn-lt"/>
                        <a:ea typeface="Calibri"/>
                        <a:cs typeface="Times New Roman"/>
                      </a:endParaRPr>
                    </a:p>
                  </a:txBody>
                  <a:tcPr marL="33231" marR="33231" marT="36000" marB="36000"/>
                </a:tc>
                <a:tc>
                  <a:txBody>
                    <a:bodyPr/>
                    <a:lstStyle/>
                    <a:p>
                      <a:pPr marL="0" indent="0">
                        <a:lnSpc>
                          <a:spcPct val="115000"/>
                        </a:lnSpc>
                        <a:spcAft>
                          <a:spcPts val="600"/>
                        </a:spcAft>
                        <a:buFont typeface="Arial" panose="020B0604020202020204" pitchFamily="34" charset="0"/>
                        <a:buNone/>
                      </a:pPr>
                      <a:r>
                        <a:rPr lang="en-GB" sz="1400" dirty="0">
                          <a:effectLst/>
                          <a:latin typeface="+mn-lt"/>
                        </a:rPr>
                        <a:t>National Ambulance Programme:</a:t>
                      </a:r>
                    </a:p>
                    <a:p>
                      <a:pPr marL="171450" indent="-171450">
                        <a:spcAft>
                          <a:spcPts val="600"/>
                        </a:spcAft>
                        <a:buFont typeface="Arial" panose="020B0604020202020204" pitchFamily="34" charset="0"/>
                        <a:buChar char="•"/>
                      </a:pPr>
                      <a:r>
                        <a:rPr lang="en-GB" sz="1400" dirty="0">
                          <a:effectLst/>
                          <a:latin typeface="+mn-lt"/>
                        </a:rPr>
                        <a:t>The use of a new pre-triage set of questions to identify those in need of the fastest response at the earliest </a:t>
                      </a:r>
                      <a:r>
                        <a:rPr lang="en-GB" sz="1400" dirty="0" smtClean="0">
                          <a:effectLst/>
                          <a:latin typeface="+mn-lt"/>
                        </a:rPr>
                        <a:t>opportunity (Nature of Call):</a:t>
                      </a:r>
                      <a:r>
                        <a:rPr lang="en-GB" sz="1400" i="1" dirty="0" smtClean="0">
                          <a:effectLst/>
                          <a:latin typeface="+mn-lt"/>
                        </a:rPr>
                        <a:t> </a:t>
                      </a:r>
                      <a:r>
                        <a:rPr lang="en-GB" sz="1400" i="1" dirty="0">
                          <a:effectLst/>
                          <a:latin typeface="+mn-lt"/>
                        </a:rPr>
                        <a:t>The LAS NPDS system already meets these requirements therefore no further action required. </a:t>
                      </a:r>
                    </a:p>
                    <a:p>
                      <a:pPr marL="171450" indent="-171450">
                        <a:spcAft>
                          <a:spcPts val="600"/>
                        </a:spcAft>
                        <a:buFont typeface="Arial" panose="020B0604020202020204" pitchFamily="34" charset="0"/>
                        <a:buChar char="•"/>
                      </a:pPr>
                      <a:r>
                        <a:rPr lang="en-GB" sz="1400" dirty="0">
                          <a:effectLst/>
                          <a:latin typeface="+mn-lt"/>
                        </a:rPr>
                        <a:t>Dispatch of the most clinically appropriate vehicle to each patient within a timeframe that meets their clinical need (Dispatch on </a:t>
                      </a:r>
                      <a:r>
                        <a:rPr lang="en-GB" sz="1400" dirty="0" smtClean="0">
                          <a:effectLst/>
                          <a:latin typeface="+mn-lt"/>
                        </a:rPr>
                        <a:t>Disposition):</a:t>
                      </a:r>
                      <a:r>
                        <a:rPr lang="en-GB" sz="1400" baseline="0" dirty="0" smtClean="0">
                          <a:effectLst/>
                          <a:latin typeface="+mn-lt"/>
                        </a:rPr>
                        <a:t> </a:t>
                      </a:r>
                      <a:r>
                        <a:rPr lang="en-GB" sz="1400" i="1" dirty="0" smtClean="0">
                          <a:effectLst/>
                          <a:latin typeface="+mn-lt"/>
                        </a:rPr>
                        <a:t>As </a:t>
                      </a:r>
                      <a:r>
                        <a:rPr lang="en-GB" sz="1400" i="1" dirty="0">
                          <a:effectLst/>
                          <a:latin typeface="+mn-lt"/>
                        </a:rPr>
                        <a:t>a DoD pilot site, LAS currently allows 180 seconds for dispatch. </a:t>
                      </a:r>
                    </a:p>
                    <a:p>
                      <a:pPr marL="171450" indent="-171450">
                        <a:spcAft>
                          <a:spcPts val="600"/>
                        </a:spcAft>
                        <a:buFont typeface="Arial" panose="020B0604020202020204" pitchFamily="34" charset="0"/>
                        <a:buChar char="•"/>
                      </a:pPr>
                      <a:r>
                        <a:rPr lang="en-GB" sz="1400" dirty="0">
                          <a:effectLst/>
                          <a:latin typeface="+mn-lt"/>
                        </a:rPr>
                        <a:t>Implement new evidence-based set of clinical codes that better describe the patient’s problem and response/ resource </a:t>
                      </a:r>
                      <a:r>
                        <a:rPr lang="en-GB" sz="1400" dirty="0" smtClean="0">
                          <a:effectLst/>
                          <a:latin typeface="+mn-lt"/>
                        </a:rPr>
                        <a:t>requirement:</a:t>
                      </a:r>
                      <a:r>
                        <a:rPr lang="en-GB" sz="1400" i="1" dirty="0" smtClean="0">
                          <a:effectLst/>
                          <a:latin typeface="+mn-lt"/>
                        </a:rPr>
                        <a:t> </a:t>
                      </a:r>
                      <a:r>
                        <a:rPr lang="en-GB" sz="1400" i="1" dirty="0">
                          <a:effectLst/>
                          <a:latin typeface="+mn-lt"/>
                        </a:rPr>
                        <a:t>LAS is not included in the initial pilot of this scheme. </a:t>
                      </a:r>
                      <a:endParaRPr lang="en-GB" sz="1400" i="1" dirty="0">
                        <a:solidFill>
                          <a:srgbClr val="000000"/>
                        </a:solidFill>
                        <a:effectLst/>
                        <a:latin typeface="+mn-lt"/>
                        <a:ea typeface="Calibri"/>
                        <a:cs typeface="Times New Roman"/>
                      </a:endParaRPr>
                    </a:p>
                  </a:txBody>
                  <a:tcPr marL="33231" marR="33231" marT="36000" marB="36000"/>
                </a:tc>
              </a:tr>
              <a:tr h="1369810">
                <a:tc>
                  <a:txBody>
                    <a:bodyPr/>
                    <a:lstStyle/>
                    <a:p>
                      <a:pPr>
                        <a:lnSpc>
                          <a:spcPct val="115000"/>
                        </a:lnSpc>
                        <a:spcAft>
                          <a:spcPts val="600"/>
                        </a:spcAft>
                      </a:pPr>
                      <a:r>
                        <a:rPr lang="en-GB" sz="1400" b="1">
                          <a:effectLst/>
                          <a:latin typeface="+mn-lt"/>
                        </a:rPr>
                        <a:t>Efficient job cycle time</a:t>
                      </a:r>
                      <a:endParaRPr lang="en-GB" sz="1400" b="1">
                        <a:effectLst/>
                        <a:latin typeface="+mn-lt"/>
                        <a:ea typeface="Calibri"/>
                        <a:cs typeface="Times New Roman"/>
                      </a:endParaRPr>
                    </a:p>
                  </a:txBody>
                  <a:tcPr marL="33231" marR="33231" marT="36000" marB="36000"/>
                </a:tc>
                <a:tc>
                  <a:txBody>
                    <a:bodyPr/>
                    <a:lstStyle/>
                    <a:p>
                      <a:pPr marL="171450" indent="-171450">
                        <a:lnSpc>
                          <a:spcPct val="115000"/>
                        </a:lnSpc>
                        <a:spcAft>
                          <a:spcPts val="600"/>
                        </a:spcAft>
                        <a:buFont typeface="Arial" panose="020B0604020202020204" pitchFamily="34" charset="0"/>
                        <a:buChar char="•"/>
                      </a:pPr>
                      <a:r>
                        <a:rPr lang="en-GB" sz="1400" dirty="0">
                          <a:effectLst/>
                          <a:latin typeface="+mn-lt"/>
                        </a:rPr>
                        <a:t>LAS programme of </a:t>
                      </a:r>
                      <a:r>
                        <a:rPr lang="en-GB" sz="1400" dirty="0" smtClean="0">
                          <a:effectLst/>
                          <a:latin typeface="+mn-lt"/>
                        </a:rPr>
                        <a:t>work</a:t>
                      </a:r>
                    </a:p>
                    <a:p>
                      <a:pPr marL="628650" lvl="1" indent="-171450">
                        <a:lnSpc>
                          <a:spcPct val="115000"/>
                        </a:lnSpc>
                        <a:spcAft>
                          <a:spcPts val="600"/>
                        </a:spcAft>
                        <a:buFont typeface="Arial" panose="020B0604020202020204" pitchFamily="34" charset="0"/>
                        <a:buChar char="•"/>
                      </a:pPr>
                      <a:r>
                        <a:rPr lang="en-GB" sz="1400" dirty="0" smtClean="0">
                          <a:effectLst/>
                          <a:latin typeface="+mn-lt"/>
                        </a:rPr>
                        <a:t>Reviewing rest break policy</a:t>
                      </a:r>
                    </a:p>
                    <a:p>
                      <a:pPr marL="628650" lvl="1" indent="-171450">
                        <a:lnSpc>
                          <a:spcPct val="115000"/>
                        </a:lnSpc>
                        <a:spcAft>
                          <a:spcPts val="600"/>
                        </a:spcAft>
                        <a:buFont typeface="Arial" panose="020B0604020202020204" pitchFamily="34" charset="0"/>
                        <a:buChar char="•"/>
                      </a:pPr>
                      <a:r>
                        <a:rPr lang="en-GB" sz="1400" dirty="0" smtClean="0">
                          <a:effectLst/>
                          <a:latin typeface="+mn-lt"/>
                        </a:rPr>
                        <a:t>Staff engagement and communications</a:t>
                      </a:r>
                    </a:p>
                    <a:p>
                      <a:pPr marL="628650" lvl="1" indent="-171450">
                        <a:lnSpc>
                          <a:spcPct val="115000"/>
                        </a:lnSpc>
                        <a:spcAft>
                          <a:spcPts val="600"/>
                        </a:spcAft>
                        <a:buFont typeface="Arial" panose="020B0604020202020204" pitchFamily="34" charset="0"/>
                        <a:buChar char="•"/>
                      </a:pPr>
                      <a:r>
                        <a:rPr lang="en-GB" sz="1400" dirty="0" smtClean="0">
                          <a:effectLst/>
                          <a:latin typeface="+mn-lt"/>
                        </a:rPr>
                        <a:t>Technical developments</a:t>
                      </a:r>
                      <a:endParaRPr lang="en-GB" sz="1400" dirty="0">
                        <a:effectLst/>
                        <a:latin typeface="+mn-lt"/>
                        <a:ea typeface="Calibri"/>
                        <a:cs typeface="Times New Roman"/>
                      </a:endParaRPr>
                    </a:p>
                  </a:txBody>
                  <a:tcPr marL="33231" marR="33231" marT="36000" marB="36000"/>
                </a:tc>
              </a:tr>
              <a:tr h="1421428">
                <a:tc>
                  <a:txBody>
                    <a:bodyPr/>
                    <a:lstStyle/>
                    <a:p>
                      <a:pPr>
                        <a:lnSpc>
                          <a:spcPct val="115000"/>
                        </a:lnSpc>
                        <a:spcAft>
                          <a:spcPts val="600"/>
                        </a:spcAft>
                      </a:pPr>
                      <a:r>
                        <a:rPr lang="en-GB" sz="1400" b="1" dirty="0">
                          <a:effectLst/>
                          <a:latin typeface="+mn-lt"/>
                        </a:rPr>
                        <a:t>Reduce A&amp;E Handover times</a:t>
                      </a:r>
                      <a:endParaRPr lang="en-GB" sz="1400" b="1" dirty="0">
                        <a:effectLst/>
                        <a:latin typeface="+mn-lt"/>
                        <a:ea typeface="Calibri"/>
                        <a:cs typeface="Times New Roman"/>
                      </a:endParaRPr>
                    </a:p>
                  </a:txBody>
                  <a:tcPr marL="33231" marR="33231" marT="36000" marB="36000"/>
                </a:tc>
                <a:tc>
                  <a:txBody>
                    <a:bodyPr/>
                    <a:lstStyle/>
                    <a:p>
                      <a:pPr marL="171450" indent="-171450">
                        <a:lnSpc>
                          <a:spcPct val="115000"/>
                        </a:lnSpc>
                        <a:spcAft>
                          <a:spcPts val="600"/>
                        </a:spcAft>
                        <a:buFont typeface="Arial" panose="020B0604020202020204" pitchFamily="34" charset="0"/>
                        <a:buChar char="•"/>
                      </a:pPr>
                      <a:r>
                        <a:rPr lang="en-GB" sz="1400" dirty="0" smtClean="0">
                          <a:latin typeface="+mn-lt"/>
                        </a:rPr>
                        <a:t>The LAS have been working closely with NHS England and NHS Improvement to engage hospitals across London to better manage delays to patient handovers. The patient handover system has been reviewed and meetings taken place between a number of A&amp;Es and the LAS</a:t>
                      </a:r>
                    </a:p>
                    <a:p>
                      <a:pPr marL="171450" indent="-171450">
                        <a:lnSpc>
                          <a:spcPct val="115000"/>
                        </a:lnSpc>
                        <a:spcAft>
                          <a:spcPts val="600"/>
                        </a:spcAft>
                        <a:buFont typeface="Arial" panose="020B0604020202020204" pitchFamily="34" charset="0"/>
                        <a:buChar char="•"/>
                      </a:pPr>
                      <a:r>
                        <a:rPr lang="en-GB" sz="1400" dirty="0" smtClean="0">
                          <a:effectLst/>
                          <a:latin typeface="+mn-lt"/>
                          <a:ea typeface="Calibri"/>
                          <a:cs typeface="Times New Roman"/>
                        </a:rPr>
                        <a:t>“Safe, Faster</a:t>
                      </a:r>
                      <a:r>
                        <a:rPr lang="en-GB" sz="1400" baseline="0" dirty="0" smtClean="0">
                          <a:effectLst/>
                          <a:latin typeface="+mn-lt"/>
                          <a:ea typeface="Calibri"/>
                          <a:cs typeface="Times New Roman"/>
                        </a:rPr>
                        <a:t>, Better “ best practice guidance</a:t>
                      </a:r>
                      <a:endParaRPr lang="en-GB" sz="1400" dirty="0">
                        <a:effectLst/>
                        <a:latin typeface="+mn-lt"/>
                        <a:ea typeface="Calibri"/>
                        <a:cs typeface="Times New Roman"/>
                      </a:endParaRPr>
                    </a:p>
                  </a:txBody>
                  <a:tcPr marL="33231" marR="33231" marT="36000" marB="36000"/>
                </a:tc>
              </a:tr>
            </a:tbl>
          </a:graphicData>
        </a:graphic>
      </p:graphicFrame>
    </p:spTree>
    <p:extLst>
      <p:ext uri="{BB962C8B-B14F-4D97-AF65-F5344CB8AC3E}">
        <p14:creationId xmlns:p14="http://schemas.microsoft.com/office/powerpoint/2010/main" val="24121680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ealthy London_Powerpoint template v2">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LP UEC presentation for all staff briefing 19 May 2015 v2">
  <a:themeElements>
    <a:clrScheme name="London Health Partnership">
      <a:dk1>
        <a:srgbClr val="0072C6"/>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Healthy London_Powerpoint template v2">
  <a:themeElements>
    <a:clrScheme name="Healthy London PPT colours">
      <a:dk1>
        <a:srgbClr val="3F3F3F"/>
      </a:dk1>
      <a:lt1>
        <a:sysClr val="window" lastClr="FFFFFF"/>
      </a:lt1>
      <a:dk2>
        <a:srgbClr val="0091C9"/>
      </a:dk2>
      <a:lt2>
        <a:srgbClr val="B4E7FE"/>
      </a:lt2>
      <a:accent1>
        <a:srgbClr val="E32486"/>
      </a:accent1>
      <a:accent2>
        <a:srgbClr val="A25BA0"/>
      </a:accent2>
      <a:accent3>
        <a:srgbClr val="33BBB1"/>
      </a:accent3>
      <a:accent4>
        <a:srgbClr val="003893"/>
      </a:accent4>
      <a:accent5>
        <a:srgbClr val="3F3F3F"/>
      </a:accent5>
      <a:accent6>
        <a:srgbClr val="0072C6"/>
      </a:accent6>
      <a:hlink>
        <a:srgbClr val="0000FF"/>
      </a:hlink>
      <a:folHlink>
        <a:srgbClr val="800080"/>
      </a:folHlink>
    </a:clrScheme>
    <a:fontScheme name="London Health Partnership">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Healthy London_Powerpoint template v2</Template>
  <TotalTime>9904</TotalTime>
  <Words>1616</Words>
  <Application>Microsoft Macintosh PowerPoint</Application>
  <PresentationFormat>On-screen Show (4:3)</PresentationFormat>
  <Paragraphs>184</Paragraphs>
  <Slides>11</Slides>
  <Notes>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Healthy London_Powerpoint template v2</vt:lpstr>
      <vt:lpstr>HLP UEC presentation for all staff briefing 19 May 2015 v2</vt:lpstr>
      <vt:lpstr>3_Healthy London_Powerpoint template v2</vt:lpstr>
      <vt:lpstr>Joint strategic aims for the ambulance service in London</vt:lpstr>
      <vt:lpstr>Introduction </vt:lpstr>
      <vt:lpstr>Context </vt:lpstr>
      <vt:lpstr>Summary</vt:lpstr>
      <vt:lpstr>Joint strategic aims for the ambulance service</vt:lpstr>
      <vt:lpstr>LAS and ED challenges</vt:lpstr>
      <vt:lpstr>UEC system joint strategic priorities</vt:lpstr>
      <vt:lpstr>Shift in activity assumptions </vt:lpstr>
      <vt:lpstr>UEC system joint strategic aims</vt:lpstr>
      <vt:lpstr>UEC system joint strategic aims</vt:lpstr>
      <vt:lpstr>UEC system joint strategic aims</vt:lpstr>
    </vt:vector>
  </TitlesOfParts>
  <Company>IMS3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Boyle</dc:creator>
  <cp:lastModifiedBy>Polly Healy</cp:lastModifiedBy>
  <cp:revision>464</cp:revision>
  <cp:lastPrinted>2016-09-14T07:50:39Z</cp:lastPrinted>
  <dcterms:created xsi:type="dcterms:W3CDTF">2015-06-09T10:30:24Z</dcterms:created>
  <dcterms:modified xsi:type="dcterms:W3CDTF">2017-06-25T08:00:05Z</dcterms:modified>
</cp:coreProperties>
</file>