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5"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125" d="100"/>
          <a:sy n="125" d="100"/>
        </p:scale>
        <p:origin x="-840" y="-2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707277-030E-444D-BE6A-9BD12D6791D4}" type="datetimeFigureOut">
              <a:rPr lang="en-GB" smtClean="0">
                <a:solidFill>
                  <a:srgbClr val="073E87"/>
                </a:solidFill>
              </a:rPr>
              <a:pPr/>
              <a:t>13/06/15</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F459E12-44DF-4D61-B2C7-C2902F68843E}"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189957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707277-030E-444D-BE6A-9BD12D6791D4}" type="datetimeFigureOut">
              <a:rPr lang="en-GB" smtClean="0">
                <a:solidFill>
                  <a:srgbClr val="073E87"/>
                </a:solidFill>
              </a:rPr>
              <a:pPr/>
              <a:t>13/06/15</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F459E12-44DF-4D61-B2C7-C2902F68843E}"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2694786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6F707277-030E-444D-BE6A-9BD12D6791D4}" type="datetimeFigureOut">
              <a:rPr lang="en-GB" smtClean="0">
                <a:solidFill>
                  <a:srgbClr val="073E87"/>
                </a:solidFill>
              </a:rPr>
              <a:pPr/>
              <a:t>13/06/15</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F459E12-44DF-4D61-B2C7-C2902F68843E}" type="slidenum">
              <a:rPr lang="en-GB" smtClean="0">
                <a:solidFill>
                  <a:srgbClr val="073E87"/>
                </a:solidFill>
              </a:rPr>
              <a:pPr/>
              <a:t>‹#›</a:t>
            </a:fld>
            <a:endParaRPr lang="en-GB">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3711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707277-030E-444D-BE6A-9BD12D6791D4}" type="datetimeFigureOut">
              <a:rPr lang="en-GB" smtClean="0">
                <a:solidFill>
                  <a:srgbClr val="073E87"/>
                </a:solidFill>
              </a:rPr>
              <a:pPr/>
              <a:t>13/06/15</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dirty="0">
              <a:solidFill>
                <a:srgbClr val="073E87"/>
              </a:solidFill>
            </a:endParaRPr>
          </a:p>
        </p:txBody>
      </p:sp>
      <p:sp>
        <p:nvSpPr>
          <p:cNvPr id="6" name="Slide Number Placeholder 5"/>
          <p:cNvSpPr>
            <a:spLocks noGrp="1"/>
          </p:cNvSpPr>
          <p:nvPr>
            <p:ph type="sldNum" sz="quarter" idx="12"/>
          </p:nvPr>
        </p:nvSpPr>
        <p:spPr/>
        <p:txBody>
          <a:bodyPr/>
          <a:lstStyle/>
          <a:p>
            <a:fld id="{4F459E12-44DF-4D61-B2C7-C2902F68843E}" type="slidenum">
              <a:rPr lang="en-GB" smtClean="0">
                <a:solidFill>
                  <a:srgbClr val="073E87"/>
                </a:solidFill>
              </a:rPr>
              <a:pPr/>
              <a:t>‹#›</a:t>
            </a:fld>
            <a:endParaRPr lang="en-GB">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512" y="6305494"/>
            <a:ext cx="1268413"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p:nvPr userDrawn="1"/>
        </p:nvPicPr>
        <p:blipFill rotWithShape="1">
          <a:blip r:embed="rId3">
            <a:extLst>
              <a:ext uri="{28A0092B-C50C-407E-A947-70E740481C1C}">
                <a14:useLocalDpi xmlns:a14="http://schemas.microsoft.com/office/drawing/2010/main" val="0"/>
              </a:ext>
            </a:extLst>
          </a:blip>
          <a:srcRect l="2247" r="5617"/>
          <a:stretch/>
        </p:blipFill>
        <p:spPr bwMode="auto">
          <a:xfrm>
            <a:off x="1547664" y="6314597"/>
            <a:ext cx="1370617" cy="414209"/>
          </a:xfrm>
          <a:prstGeom prst="rect">
            <a:avLst/>
          </a:prstGeom>
          <a:noFill/>
          <a:ln w="9525" cap="flat" cmpd="sng" algn="ctr">
            <a:no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99298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707277-030E-444D-BE6A-9BD12D6791D4}" type="datetimeFigureOut">
              <a:rPr lang="en-GB" smtClean="0">
                <a:solidFill>
                  <a:srgbClr val="073E87"/>
                </a:solidFill>
              </a:rPr>
              <a:pPr/>
              <a:t>13/06/15</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F459E12-44DF-4D61-B2C7-C2902F68843E}"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130976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F707277-030E-444D-BE6A-9BD12D6791D4}" type="datetimeFigureOut">
              <a:rPr lang="en-GB" smtClean="0">
                <a:solidFill>
                  <a:srgbClr val="073E87"/>
                </a:solidFill>
              </a:rPr>
              <a:pPr/>
              <a:t>13/06/15</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p>
            <a:fld id="{4F459E12-44DF-4D61-B2C7-C2902F68843E}" type="slidenum">
              <a:rPr lang="en-GB" smtClean="0">
                <a:solidFill>
                  <a:srgbClr val="073E87"/>
                </a:solidFill>
              </a:rPr>
              <a:pPr/>
              <a:t>‹#›</a:t>
            </a:fld>
            <a:endParaRPr lang="en-GB">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2068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707277-030E-444D-BE6A-9BD12D6791D4}" type="datetimeFigureOut">
              <a:rPr lang="en-GB" smtClean="0">
                <a:solidFill>
                  <a:srgbClr val="073E87"/>
                </a:solidFill>
              </a:rPr>
              <a:pPr/>
              <a:t>13/06/15</a:t>
            </a:fld>
            <a:endParaRPr lang="en-GB">
              <a:solidFill>
                <a:srgbClr val="073E87"/>
              </a:solidFill>
            </a:endParaRPr>
          </a:p>
        </p:txBody>
      </p:sp>
      <p:sp>
        <p:nvSpPr>
          <p:cNvPr id="8" name="Footer Placeholder 7"/>
          <p:cNvSpPr>
            <a:spLocks noGrp="1"/>
          </p:cNvSpPr>
          <p:nvPr>
            <p:ph type="ftr" sz="quarter" idx="11"/>
          </p:nvPr>
        </p:nvSpPr>
        <p:spPr/>
        <p:txBody>
          <a:bodyPr/>
          <a:lstStyle/>
          <a:p>
            <a:endParaRPr lang="en-GB">
              <a:solidFill>
                <a:srgbClr val="073E87"/>
              </a:solidFill>
            </a:endParaRPr>
          </a:p>
        </p:txBody>
      </p:sp>
      <p:sp>
        <p:nvSpPr>
          <p:cNvPr id="9" name="Slide Number Placeholder 8"/>
          <p:cNvSpPr>
            <a:spLocks noGrp="1"/>
          </p:cNvSpPr>
          <p:nvPr>
            <p:ph type="sldNum" sz="quarter" idx="12"/>
          </p:nvPr>
        </p:nvSpPr>
        <p:spPr/>
        <p:txBody>
          <a:bodyPr/>
          <a:lstStyle/>
          <a:p>
            <a:fld id="{4F459E12-44DF-4D61-B2C7-C2902F68843E}"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3135022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707277-030E-444D-BE6A-9BD12D6791D4}" type="datetimeFigureOut">
              <a:rPr lang="en-GB" smtClean="0">
                <a:solidFill>
                  <a:srgbClr val="073E87"/>
                </a:solidFill>
              </a:rPr>
              <a:pPr/>
              <a:t>13/06/15</a:t>
            </a:fld>
            <a:endParaRPr lang="en-GB">
              <a:solidFill>
                <a:srgbClr val="073E87"/>
              </a:solidFill>
            </a:endParaRPr>
          </a:p>
        </p:txBody>
      </p:sp>
      <p:sp>
        <p:nvSpPr>
          <p:cNvPr id="4" name="Footer Placeholder 3"/>
          <p:cNvSpPr>
            <a:spLocks noGrp="1"/>
          </p:cNvSpPr>
          <p:nvPr>
            <p:ph type="ftr" sz="quarter" idx="11"/>
          </p:nvPr>
        </p:nvSpPr>
        <p:spPr/>
        <p:txBody>
          <a:bodyPr/>
          <a:lstStyle/>
          <a:p>
            <a:endParaRPr lang="en-GB">
              <a:solidFill>
                <a:srgbClr val="073E87"/>
              </a:solidFill>
            </a:endParaRPr>
          </a:p>
        </p:txBody>
      </p:sp>
      <p:sp>
        <p:nvSpPr>
          <p:cNvPr id="5" name="Slide Number Placeholder 4"/>
          <p:cNvSpPr>
            <a:spLocks noGrp="1"/>
          </p:cNvSpPr>
          <p:nvPr>
            <p:ph type="sldNum" sz="quarter" idx="12"/>
          </p:nvPr>
        </p:nvSpPr>
        <p:spPr/>
        <p:txBody>
          <a:bodyPr/>
          <a:lstStyle/>
          <a:p>
            <a:fld id="{4F459E12-44DF-4D61-B2C7-C2902F68843E}"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152359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6F707277-030E-444D-BE6A-9BD12D6791D4}" type="datetimeFigureOut">
              <a:rPr lang="en-GB" smtClean="0">
                <a:solidFill>
                  <a:srgbClr val="073E87"/>
                </a:solidFill>
              </a:rPr>
              <a:pPr/>
              <a:t>13/06/15</a:t>
            </a:fld>
            <a:endParaRPr lang="en-GB">
              <a:solidFill>
                <a:srgbClr val="073E87"/>
              </a:solidFill>
            </a:endParaRPr>
          </a:p>
        </p:txBody>
      </p:sp>
      <p:sp>
        <p:nvSpPr>
          <p:cNvPr id="3" name="Footer Placeholder 2"/>
          <p:cNvSpPr>
            <a:spLocks noGrp="1"/>
          </p:cNvSpPr>
          <p:nvPr>
            <p:ph type="ftr" sz="quarter" idx="11"/>
          </p:nvPr>
        </p:nvSpPr>
        <p:spPr/>
        <p:txBody>
          <a:bodyPr/>
          <a:lstStyle/>
          <a:p>
            <a:endParaRPr lang="en-GB">
              <a:solidFill>
                <a:srgbClr val="073E87"/>
              </a:solidFill>
            </a:endParaRPr>
          </a:p>
        </p:txBody>
      </p:sp>
      <p:sp>
        <p:nvSpPr>
          <p:cNvPr id="4" name="Slide Number Placeholder 3"/>
          <p:cNvSpPr>
            <a:spLocks noGrp="1"/>
          </p:cNvSpPr>
          <p:nvPr>
            <p:ph type="sldNum" sz="quarter" idx="12"/>
          </p:nvPr>
        </p:nvSpPr>
        <p:spPr/>
        <p:txBody>
          <a:bodyPr/>
          <a:lstStyle/>
          <a:p>
            <a:fld id="{4F459E12-44DF-4D61-B2C7-C2902F68843E}"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98815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6F707277-030E-444D-BE6A-9BD12D6791D4}" type="datetimeFigureOut">
              <a:rPr lang="en-GB" smtClean="0">
                <a:solidFill>
                  <a:srgbClr val="073E87"/>
                </a:solidFill>
              </a:rPr>
              <a:pPr/>
              <a:t>13/06/15</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p>
            <a:fld id="{4F459E12-44DF-4D61-B2C7-C2902F68843E}" type="slidenum">
              <a:rPr lang="en-GB" smtClean="0">
                <a:solidFill>
                  <a:srgbClr val="073E87"/>
                </a:solidFill>
              </a:rPr>
              <a:pPr/>
              <a:t>‹#›</a:t>
            </a:fld>
            <a:endParaRPr lang="en-GB">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9941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707277-030E-444D-BE6A-9BD12D6791D4}" type="datetimeFigureOut">
              <a:rPr lang="en-GB" smtClean="0">
                <a:solidFill>
                  <a:srgbClr val="073E87"/>
                </a:solidFill>
              </a:rPr>
              <a:pPr/>
              <a:t>13/06/15</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p>
            <a:fld id="{4F459E12-44DF-4D61-B2C7-C2902F68843E}" type="slidenum">
              <a:rPr lang="en-GB" smtClean="0">
                <a:solidFill>
                  <a:srgbClr val="073E87"/>
                </a:solidFill>
              </a:rPr>
              <a:pPr/>
              <a:t>‹#›</a:t>
            </a:fld>
            <a:endParaRPr lang="en-GB">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8606959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F707277-030E-444D-BE6A-9BD12D6791D4}" type="datetimeFigureOut">
              <a:rPr lang="en-GB" smtClean="0">
                <a:solidFill>
                  <a:srgbClr val="073E87"/>
                </a:solidFill>
              </a:rPr>
              <a:pPr/>
              <a:t>13/06/15</a:t>
            </a:fld>
            <a:endParaRPr lang="en-GB">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F459E12-44DF-4D61-B2C7-C2902F68843E}" type="slidenum">
              <a:rPr lang="en-GB" smtClean="0">
                <a:solidFill>
                  <a:srgbClr val="073E87"/>
                </a:solidFill>
              </a:rPr>
              <a:pPr/>
              <a:t>‹#›</a:t>
            </a:fld>
            <a:endParaRPr lang="en-GB">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12927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hyperlink" Target="http://www.bbc.co.uk/news/uk-england-london-32500431" TargetMode="External"/><Relationship Id="rId4" Type="http://schemas.openxmlformats.org/officeDocument/2006/relationships/oleObject" Target="../embeddings/oleObject1.bin"/><Relationship Id="rId5"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katy.neal@nw.london.nhs.uk" TargetMode="External"/><Relationship Id="rId4" Type="http://schemas.openxmlformats.org/officeDocument/2006/relationships/hyperlink" Target="mailto:david.whale@nwlcsu.nhs.uk" TargetMode="External"/><Relationship Id="rId5" Type="http://schemas.openxmlformats.org/officeDocument/2006/relationships/hyperlink" Target="mailto:julian.williams@nwlcsu.nhs.uk" TargetMode="External"/><Relationship Id="rId6" Type="http://schemas.openxmlformats.org/officeDocument/2006/relationships/hyperlink" Target="mailto:stephanie.grant@nwlcsu.nhs.uk" TargetMode="External"/><Relationship Id="rId7" Type="http://schemas.openxmlformats.org/officeDocument/2006/relationships/hyperlink" Target="mailto:mayarun.begum@nwlcsu.nhs.uk" TargetMode="External"/><Relationship Id="rId8" Type="http://schemas.openxmlformats.org/officeDocument/2006/relationships/hyperlink" Target="mailto:william.dunbar-sheppard@nw.london.nhs.uk" TargetMode="External"/><Relationship Id="rId9" Type="http://schemas.openxmlformats.org/officeDocument/2006/relationships/hyperlink" Target="mailto:Eleanor.Campbell@nw.london.nhs.uk" TargetMode="External"/><Relationship Id="rId10" Type="http://schemas.openxmlformats.org/officeDocument/2006/relationships/hyperlink" Target="mailto:Daniel.Gadd@nw.london.nhs.uk" TargetMode="External"/><Relationship Id="rId11" Type="http://schemas.openxmlformats.org/officeDocument/2006/relationships/hyperlink" Target="mailto:Lucy.Olliff@nw.london.nhs.uk" TargetMode="External"/><Relationship Id="rId1" Type="http://schemas.openxmlformats.org/officeDocument/2006/relationships/slideLayout" Target="../slideLayouts/slideLayout2.xml"/><Relationship Id="rId2" Type="http://schemas.openxmlformats.org/officeDocument/2006/relationships/hyperlink" Target="mailto:elizabeth.ogunoye@nw.london.nhs.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890" y="908720"/>
            <a:ext cx="3968078" cy="720080"/>
          </a:xfrm>
        </p:spPr>
        <p:txBody>
          <a:bodyPr>
            <a:noAutofit/>
          </a:bodyPr>
          <a:lstStyle/>
          <a:p>
            <a:r>
              <a:rPr lang="en-GB" sz="2400" b="1" dirty="0" smtClean="0">
                <a:solidFill>
                  <a:schemeClr val="accent1">
                    <a:lumMod val="20000"/>
                    <a:lumOff val="80000"/>
                  </a:schemeClr>
                </a:solidFill>
                <a:latin typeface="Arial" pitchFamily="34" charset="0"/>
                <a:cs typeface="Arial" pitchFamily="34" charset="0"/>
              </a:rPr>
              <a:t>Current LAS Performance</a:t>
            </a:r>
            <a:endParaRPr lang="en-GB" sz="2400" b="1" dirty="0">
              <a:solidFill>
                <a:schemeClr val="accent1">
                  <a:lumMod val="20000"/>
                  <a:lumOff val="80000"/>
                </a:schemeClr>
              </a:solidFill>
              <a:latin typeface="Arial" pitchFamily="34" charset="0"/>
              <a:cs typeface="Arial" pitchFamily="34" charset="0"/>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395536" y="3485042"/>
            <a:ext cx="1087835" cy="720080"/>
          </a:xfrm>
          <a:prstGeom prst="rect">
            <a:avLst/>
          </a:prstGeom>
          <a:noFill/>
          <a:ln w="28575">
            <a:solidFill>
              <a:schemeClr val="bg2">
                <a:lumMod val="75000"/>
              </a:schemeClr>
            </a:solidFill>
          </a:ln>
        </p:spPr>
      </p:pic>
      <p:sp>
        <p:nvSpPr>
          <p:cNvPr id="10" name="Content Placeholder 2"/>
          <p:cNvSpPr txBox="1">
            <a:spLocks/>
          </p:cNvSpPr>
          <p:nvPr/>
        </p:nvSpPr>
        <p:spPr>
          <a:xfrm>
            <a:off x="1628395" y="3573016"/>
            <a:ext cx="7348515" cy="108012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Clr>
                <a:srgbClr val="31B6FD"/>
              </a:buClr>
              <a:buNone/>
            </a:pPr>
            <a:r>
              <a:rPr lang="en-GB" sz="1000" b="1" dirty="0">
                <a:solidFill>
                  <a:srgbClr val="4584D3">
                    <a:lumMod val="75000"/>
                  </a:srgbClr>
                </a:solidFill>
                <a:latin typeface="Arial" pitchFamily="34" charset="0"/>
                <a:cs typeface="Arial" pitchFamily="34" charset="0"/>
              </a:rPr>
              <a:t>LAS </a:t>
            </a:r>
            <a:r>
              <a:rPr lang="en-GB" sz="1000" b="1" dirty="0">
                <a:solidFill>
                  <a:schemeClr val="accent2">
                    <a:lumMod val="75000"/>
                  </a:schemeClr>
                </a:solidFill>
                <a:latin typeface="Arial" pitchFamily="34" charset="0"/>
                <a:cs typeface="Arial" pitchFamily="34" charset="0"/>
              </a:rPr>
              <a:t>Cat A weekly performance is </a:t>
            </a:r>
            <a:r>
              <a:rPr lang="en-GB" sz="1000" b="1" dirty="0" smtClean="0">
                <a:solidFill>
                  <a:schemeClr val="accent2">
                    <a:lumMod val="75000"/>
                  </a:schemeClr>
                </a:solidFill>
                <a:latin typeface="Arial" pitchFamily="34" charset="0"/>
                <a:cs typeface="Arial" pitchFamily="34" charset="0"/>
              </a:rPr>
              <a:t>currently 66.08% and </a:t>
            </a:r>
            <a:r>
              <a:rPr lang="en-GB" sz="1000" b="1" dirty="0">
                <a:solidFill>
                  <a:schemeClr val="accent2">
                    <a:lumMod val="75000"/>
                  </a:schemeClr>
                </a:solidFill>
                <a:latin typeface="Arial" pitchFamily="34" charset="0"/>
                <a:cs typeface="Arial" pitchFamily="34" charset="0"/>
              </a:rPr>
              <a:t>YTD </a:t>
            </a:r>
            <a:r>
              <a:rPr lang="en-GB" sz="1000" b="1" dirty="0" smtClean="0">
                <a:solidFill>
                  <a:schemeClr val="accent2">
                    <a:lumMod val="75000"/>
                  </a:schemeClr>
                </a:solidFill>
                <a:latin typeface="Arial" pitchFamily="34" charset="0"/>
                <a:cs typeface="Arial" pitchFamily="34" charset="0"/>
              </a:rPr>
              <a:t>performance is 64.80% , which is an improvement on last week’s YTD performance of </a:t>
            </a:r>
            <a:r>
              <a:rPr lang="en-GB" sz="1000" b="1" dirty="0">
                <a:solidFill>
                  <a:schemeClr val="accent2">
                    <a:lumMod val="75000"/>
                  </a:schemeClr>
                </a:solidFill>
                <a:latin typeface="Arial" pitchFamily="34" charset="0"/>
                <a:cs typeface="Arial" pitchFamily="34" charset="0"/>
              </a:rPr>
              <a:t> </a:t>
            </a:r>
            <a:r>
              <a:rPr lang="en-GB" sz="1000" b="1" dirty="0" smtClean="0">
                <a:solidFill>
                  <a:schemeClr val="accent2">
                    <a:lumMod val="75000"/>
                  </a:schemeClr>
                </a:solidFill>
                <a:latin typeface="Arial" pitchFamily="34" charset="0"/>
                <a:cs typeface="Arial" pitchFamily="34" charset="0"/>
              </a:rPr>
              <a:t>64.36%. This week’s CAT A19 performance is currently 94.22% and YTD performance is 94.26%. </a:t>
            </a:r>
            <a:r>
              <a:rPr lang="en-GB" sz="1000" b="1" dirty="0">
                <a:solidFill>
                  <a:schemeClr val="accent2">
                    <a:lumMod val="75000"/>
                  </a:schemeClr>
                </a:solidFill>
                <a:latin typeface="Arial" pitchFamily="34" charset="0"/>
                <a:cs typeface="Arial" pitchFamily="34" charset="0"/>
              </a:rPr>
              <a:t>LAS continue to save a number of ambulance attendances through the use of the Clinical Hub, with a total of </a:t>
            </a:r>
            <a:r>
              <a:rPr lang="en-GB" sz="1000" b="1" dirty="0" smtClean="0">
                <a:solidFill>
                  <a:schemeClr val="accent2">
                    <a:lumMod val="75000"/>
                  </a:schemeClr>
                </a:solidFill>
                <a:latin typeface="Arial" pitchFamily="34" charset="0"/>
                <a:cs typeface="Arial" pitchFamily="34" charset="0"/>
              </a:rPr>
              <a:t>3,052 </a:t>
            </a:r>
            <a:r>
              <a:rPr lang="en-GB" sz="1000" b="1" dirty="0">
                <a:solidFill>
                  <a:schemeClr val="accent2">
                    <a:lumMod val="75000"/>
                  </a:schemeClr>
                </a:solidFill>
                <a:latin typeface="Arial" pitchFamily="34" charset="0"/>
                <a:cs typeface="Arial" pitchFamily="34" charset="0"/>
              </a:rPr>
              <a:t>dispositions not needing an ambulance last week. </a:t>
            </a:r>
            <a:r>
              <a:rPr lang="en-GB" sz="1000" b="1" dirty="0" smtClean="0">
                <a:solidFill>
                  <a:schemeClr val="accent2">
                    <a:lumMod val="75000"/>
                  </a:schemeClr>
                </a:solidFill>
                <a:latin typeface="Arial" pitchFamily="34" charset="0"/>
                <a:cs typeface="Arial" pitchFamily="34" charset="0"/>
              </a:rPr>
              <a:t>The Trust </a:t>
            </a:r>
            <a:r>
              <a:rPr lang="en-GB" sz="1000" b="1" dirty="0">
                <a:solidFill>
                  <a:schemeClr val="accent2">
                    <a:lumMod val="75000"/>
                  </a:schemeClr>
                </a:solidFill>
                <a:latin typeface="Arial" pitchFamily="34" charset="0"/>
                <a:cs typeface="Arial" pitchFamily="34" charset="0"/>
              </a:rPr>
              <a:t>remains at REAP level 4. </a:t>
            </a:r>
            <a:endParaRPr lang="en-GB" sz="1000" b="1" dirty="0">
              <a:solidFill>
                <a:schemeClr val="accent2">
                  <a:lumMod val="75000"/>
                </a:schemeClr>
              </a:solidFill>
            </a:endParaRPr>
          </a:p>
        </p:txBody>
      </p:sp>
      <p:sp>
        <p:nvSpPr>
          <p:cNvPr id="16" name="Content Placeholder 2"/>
          <p:cNvSpPr txBox="1">
            <a:spLocks/>
          </p:cNvSpPr>
          <p:nvPr/>
        </p:nvSpPr>
        <p:spPr>
          <a:xfrm>
            <a:off x="403673" y="4515831"/>
            <a:ext cx="3878451" cy="18002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Clr>
                <a:srgbClr val="31B6FD"/>
              </a:buClr>
              <a:buFont typeface="Symbol" pitchFamily="18" charset="2"/>
              <a:buNone/>
            </a:pPr>
            <a:r>
              <a:rPr lang="en-GB" sz="1000" b="1" dirty="0" smtClean="0">
                <a:solidFill>
                  <a:schemeClr val="accent2">
                    <a:lumMod val="75000"/>
                  </a:schemeClr>
                </a:solidFill>
                <a:latin typeface="Arial" pitchFamily="34" charset="0"/>
                <a:cs typeface="Arial" pitchFamily="34" charset="0"/>
              </a:rPr>
              <a:t>The “Cat A performance tail” is monitored as an indicator of safety during periods of underperformance. Using the diagram opposite, LAS achievement against the 75% target is within 10 minutes and 95% within 18 minutes (YTD). This is on par with last week’s performance. </a:t>
            </a:r>
          </a:p>
        </p:txBody>
      </p:sp>
      <p:sp>
        <p:nvSpPr>
          <p:cNvPr id="18" name="Rectangle 17"/>
          <p:cNvSpPr/>
          <p:nvPr/>
        </p:nvSpPr>
        <p:spPr>
          <a:xfrm>
            <a:off x="3121451" y="310977"/>
            <a:ext cx="5627013" cy="1077218"/>
          </a:xfrm>
          <a:prstGeom prst="rect">
            <a:avLst/>
          </a:prstGeom>
        </p:spPr>
        <p:txBody>
          <a:bodyPr wrap="square">
            <a:spAutoFit/>
          </a:bodyPr>
          <a:lstStyle/>
          <a:p>
            <a:pPr algn="ctr"/>
            <a:r>
              <a:rPr lang="en-GB" sz="3200" b="1" dirty="0">
                <a:solidFill>
                  <a:prstClr val="white"/>
                </a:solidFill>
                <a:latin typeface="Arial" pitchFamily="34" charset="0"/>
                <a:cs typeface="Arial" pitchFamily="34" charset="0"/>
              </a:rPr>
              <a:t>LAS Commissioning Weekly Update</a:t>
            </a:r>
            <a:endParaRPr lang="en-GB" sz="3200" b="1" dirty="0">
              <a:solidFill>
                <a:prstClr val="white"/>
              </a:solidFill>
            </a:endParaRPr>
          </a:p>
        </p:txBody>
      </p:sp>
      <p:sp>
        <p:nvSpPr>
          <p:cNvPr id="19" name="Rectangle 18"/>
          <p:cNvSpPr/>
          <p:nvPr/>
        </p:nvSpPr>
        <p:spPr>
          <a:xfrm>
            <a:off x="7380312" y="1412776"/>
            <a:ext cx="1349413" cy="246221"/>
          </a:xfrm>
          <a:prstGeom prst="rect">
            <a:avLst/>
          </a:prstGeom>
        </p:spPr>
        <p:txBody>
          <a:bodyPr wrap="square">
            <a:spAutoFit/>
          </a:bodyPr>
          <a:lstStyle/>
          <a:p>
            <a:r>
              <a:rPr lang="en-GB" sz="1000" b="1" dirty="0" smtClean="0">
                <a:solidFill>
                  <a:prstClr val="white"/>
                </a:solidFill>
                <a:latin typeface="Arial" pitchFamily="34" charset="0"/>
                <a:cs typeface="Arial" pitchFamily="34" charset="0"/>
              </a:rPr>
              <a:t>1</a:t>
            </a:r>
            <a:r>
              <a:rPr lang="en-GB" sz="1000" b="1" baseline="30000" dirty="0" smtClean="0">
                <a:solidFill>
                  <a:prstClr val="white"/>
                </a:solidFill>
                <a:latin typeface="Arial" pitchFamily="34" charset="0"/>
                <a:cs typeface="Arial" pitchFamily="34" charset="0"/>
              </a:rPr>
              <a:t>st</a:t>
            </a:r>
            <a:r>
              <a:rPr lang="en-GB" sz="1000" b="1" dirty="0" smtClean="0">
                <a:solidFill>
                  <a:prstClr val="white"/>
                </a:solidFill>
                <a:latin typeface="Arial" pitchFamily="34" charset="0"/>
                <a:cs typeface="Arial" pitchFamily="34" charset="0"/>
              </a:rPr>
              <a:t> May 2015</a:t>
            </a:r>
            <a:endParaRPr lang="en-GB" sz="1000" b="1" dirty="0">
              <a:solidFill>
                <a:prstClr val="white"/>
              </a:solidFill>
              <a:latin typeface="Arial" pitchFamily="34" charset="0"/>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05380104"/>
              </p:ext>
            </p:extLst>
          </p:nvPr>
        </p:nvGraphicFramePr>
        <p:xfrm>
          <a:off x="395536" y="2420888"/>
          <a:ext cx="5328592" cy="932253"/>
        </p:xfrm>
        <a:graphic>
          <a:graphicData uri="http://schemas.openxmlformats.org/drawingml/2006/table">
            <a:tbl>
              <a:tblPr firstRow="1" firstCol="1" bandRow="1"/>
              <a:tblGrid>
                <a:gridCol w="667357"/>
                <a:gridCol w="667357"/>
                <a:gridCol w="667357"/>
                <a:gridCol w="667357"/>
                <a:gridCol w="667357"/>
                <a:gridCol w="698159"/>
                <a:gridCol w="646824"/>
                <a:gridCol w="646824"/>
              </a:tblGrid>
              <a:tr h="161109">
                <a:tc>
                  <a:txBody>
                    <a:bodyPr/>
                    <a:lstStyle/>
                    <a:p>
                      <a:pPr algn="ctr">
                        <a:lnSpc>
                          <a:spcPct val="115000"/>
                        </a:lnSpc>
                        <a:spcAft>
                          <a:spcPts val="0"/>
                        </a:spcAft>
                      </a:pPr>
                      <a:r>
                        <a:rPr lang="en-GB" sz="800" b="1" dirty="0">
                          <a:effectLst/>
                          <a:latin typeface="Arial"/>
                          <a:ea typeface="Times New Roman"/>
                          <a:cs typeface="Times New Roman"/>
                        </a:rPr>
                        <a:t> </a:t>
                      </a:r>
                      <a:endParaRPr lang="en-GB" sz="900" dirty="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c gridSpan="3">
                  <a:txBody>
                    <a:bodyPr/>
                    <a:lstStyle/>
                    <a:p>
                      <a:pPr algn="ctr">
                        <a:lnSpc>
                          <a:spcPct val="115000"/>
                        </a:lnSpc>
                        <a:spcAft>
                          <a:spcPts val="0"/>
                        </a:spcAft>
                      </a:pPr>
                      <a:r>
                        <a:rPr lang="en-GB" sz="800" b="1">
                          <a:effectLst/>
                          <a:latin typeface="Arial"/>
                          <a:ea typeface="Times New Roman"/>
                          <a:cs typeface="Times New Roman"/>
                        </a:rPr>
                        <a:t>Category A</a:t>
                      </a:r>
                      <a:endParaRPr lang="en-GB" sz="90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c hMerge="1">
                  <a:txBody>
                    <a:bodyPr/>
                    <a:lstStyle/>
                    <a:p>
                      <a:endParaRPr lang="en-GB"/>
                    </a:p>
                  </a:txBody>
                  <a:tcPr/>
                </a:tc>
                <a:tc hMerge="1">
                  <a:txBody>
                    <a:bodyPr/>
                    <a:lstStyle/>
                    <a:p>
                      <a:endParaRPr lang="en-GB"/>
                    </a:p>
                  </a:txBody>
                  <a:tcPr/>
                </a:tc>
                <a:tc gridSpan="2">
                  <a:txBody>
                    <a:bodyPr/>
                    <a:lstStyle/>
                    <a:p>
                      <a:pPr algn="ctr">
                        <a:lnSpc>
                          <a:spcPct val="115000"/>
                        </a:lnSpc>
                        <a:spcAft>
                          <a:spcPts val="0"/>
                        </a:spcAft>
                      </a:pPr>
                      <a:r>
                        <a:rPr lang="en-GB" sz="800" b="1">
                          <a:effectLst/>
                          <a:latin typeface="Arial"/>
                          <a:ea typeface="Times New Roman"/>
                          <a:cs typeface="Times New Roman"/>
                        </a:rPr>
                        <a:t>Red 1</a:t>
                      </a:r>
                      <a:endParaRPr lang="en-GB" sz="90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c hMerge="1">
                  <a:txBody>
                    <a:bodyPr/>
                    <a:lstStyle/>
                    <a:p>
                      <a:endParaRPr lang="en-GB"/>
                    </a:p>
                  </a:txBody>
                  <a:tcPr/>
                </a:tc>
                <a:tc gridSpan="2">
                  <a:txBody>
                    <a:bodyPr/>
                    <a:lstStyle/>
                    <a:p>
                      <a:pPr algn="ctr">
                        <a:lnSpc>
                          <a:spcPct val="115000"/>
                        </a:lnSpc>
                        <a:spcAft>
                          <a:spcPts val="0"/>
                        </a:spcAft>
                      </a:pPr>
                      <a:r>
                        <a:rPr lang="en-GB" sz="800" b="1" dirty="0">
                          <a:effectLst/>
                          <a:latin typeface="Arial"/>
                          <a:ea typeface="Times New Roman"/>
                          <a:cs typeface="Times New Roman"/>
                        </a:rPr>
                        <a:t>Red 2</a:t>
                      </a:r>
                      <a:endParaRPr lang="en-GB" sz="900" dirty="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c hMerge="1">
                  <a:txBody>
                    <a:bodyPr/>
                    <a:lstStyle/>
                    <a:p>
                      <a:endParaRPr lang="en-GB"/>
                    </a:p>
                  </a:txBody>
                  <a:tcPr/>
                </a:tc>
              </a:tr>
              <a:tr h="469870">
                <a:tc>
                  <a:txBody>
                    <a:bodyPr/>
                    <a:lstStyle/>
                    <a:p>
                      <a:pPr algn="ctr">
                        <a:lnSpc>
                          <a:spcPct val="115000"/>
                        </a:lnSpc>
                        <a:spcAft>
                          <a:spcPts val="0"/>
                        </a:spcAft>
                      </a:pPr>
                      <a:r>
                        <a:rPr lang="en-GB" sz="700" dirty="0">
                          <a:effectLst/>
                          <a:latin typeface="Arial"/>
                          <a:ea typeface="Times New Roman"/>
                          <a:cs typeface="Times New Roman"/>
                        </a:rPr>
                        <a:t>Week to date figures for </a:t>
                      </a:r>
                      <a:r>
                        <a:rPr lang="en-GB" sz="700" dirty="0" smtClean="0">
                          <a:effectLst/>
                          <a:latin typeface="Arial"/>
                          <a:ea typeface="Times New Roman"/>
                          <a:cs typeface="Times New Roman"/>
                        </a:rPr>
                        <a:t>2404/15 </a:t>
                      </a:r>
                      <a:r>
                        <a:rPr lang="en-GB" sz="700" dirty="0">
                          <a:effectLst/>
                          <a:latin typeface="Arial"/>
                          <a:ea typeface="Times New Roman"/>
                          <a:cs typeface="Times New Roman"/>
                        </a:rPr>
                        <a:t>– </a:t>
                      </a:r>
                      <a:r>
                        <a:rPr lang="en-GB" sz="700" dirty="0" smtClean="0">
                          <a:effectLst/>
                          <a:latin typeface="Arial"/>
                          <a:ea typeface="Times New Roman"/>
                          <a:cs typeface="Times New Roman"/>
                        </a:rPr>
                        <a:t>30/04/15</a:t>
                      </a:r>
                      <a:endParaRPr lang="en-GB" sz="900" dirty="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c>
                  <a:txBody>
                    <a:bodyPr/>
                    <a:lstStyle/>
                    <a:p>
                      <a:pPr algn="ctr">
                        <a:lnSpc>
                          <a:spcPct val="115000"/>
                        </a:lnSpc>
                        <a:spcAft>
                          <a:spcPts val="0"/>
                        </a:spcAft>
                      </a:pPr>
                      <a:r>
                        <a:rPr lang="en-GB" sz="800" u="sng">
                          <a:effectLst/>
                          <a:latin typeface="Arial"/>
                          <a:ea typeface="Times New Roman"/>
                          <a:cs typeface="Times New Roman"/>
                        </a:rPr>
                        <a:t>Incidents</a:t>
                      </a:r>
                      <a:endParaRPr lang="en-GB" sz="90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c>
                  <a:txBody>
                    <a:bodyPr/>
                    <a:lstStyle/>
                    <a:p>
                      <a:pPr algn="ctr">
                        <a:lnSpc>
                          <a:spcPct val="115000"/>
                        </a:lnSpc>
                        <a:spcAft>
                          <a:spcPts val="0"/>
                        </a:spcAft>
                      </a:pPr>
                      <a:r>
                        <a:rPr lang="en-GB" sz="800" u="sng">
                          <a:effectLst/>
                          <a:latin typeface="Arial"/>
                          <a:ea typeface="Times New Roman"/>
                          <a:cs typeface="Times New Roman"/>
                        </a:rPr>
                        <a:t>% reached in 8 mins</a:t>
                      </a:r>
                      <a:endParaRPr lang="en-GB" sz="90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c>
                  <a:txBody>
                    <a:bodyPr/>
                    <a:lstStyle/>
                    <a:p>
                      <a:pPr algn="ctr">
                        <a:lnSpc>
                          <a:spcPct val="115000"/>
                        </a:lnSpc>
                        <a:spcAft>
                          <a:spcPts val="0"/>
                        </a:spcAft>
                      </a:pPr>
                      <a:r>
                        <a:rPr lang="en-GB" sz="800" u="sng" dirty="0">
                          <a:effectLst/>
                          <a:latin typeface="Arial"/>
                          <a:ea typeface="Times New Roman"/>
                          <a:cs typeface="Times New Roman"/>
                        </a:rPr>
                        <a:t>% reached in 19 </a:t>
                      </a:r>
                      <a:r>
                        <a:rPr lang="en-GB" sz="800" u="sng" dirty="0" err="1">
                          <a:effectLst/>
                          <a:latin typeface="Arial"/>
                          <a:ea typeface="Times New Roman"/>
                          <a:cs typeface="Times New Roman"/>
                        </a:rPr>
                        <a:t>mins</a:t>
                      </a:r>
                      <a:endParaRPr lang="en-GB" sz="900" dirty="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c>
                  <a:txBody>
                    <a:bodyPr/>
                    <a:lstStyle/>
                    <a:p>
                      <a:pPr algn="ctr">
                        <a:lnSpc>
                          <a:spcPct val="115000"/>
                        </a:lnSpc>
                        <a:spcAft>
                          <a:spcPts val="0"/>
                        </a:spcAft>
                      </a:pPr>
                      <a:r>
                        <a:rPr lang="en-GB" sz="800" u="sng">
                          <a:effectLst/>
                          <a:latin typeface="Arial"/>
                          <a:ea typeface="Times New Roman"/>
                          <a:cs typeface="Times New Roman"/>
                        </a:rPr>
                        <a:t>Incidents</a:t>
                      </a:r>
                      <a:endParaRPr lang="en-GB" sz="90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c>
                  <a:txBody>
                    <a:bodyPr/>
                    <a:lstStyle/>
                    <a:p>
                      <a:pPr algn="ctr">
                        <a:lnSpc>
                          <a:spcPct val="115000"/>
                        </a:lnSpc>
                        <a:spcAft>
                          <a:spcPts val="0"/>
                        </a:spcAft>
                      </a:pPr>
                      <a:r>
                        <a:rPr lang="en-GB" sz="800" u="sng">
                          <a:effectLst/>
                          <a:latin typeface="Arial"/>
                          <a:ea typeface="Times New Roman"/>
                          <a:cs typeface="Times New Roman"/>
                        </a:rPr>
                        <a:t>% reached in 8 mins</a:t>
                      </a:r>
                      <a:endParaRPr lang="en-GB" sz="90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c>
                  <a:txBody>
                    <a:bodyPr/>
                    <a:lstStyle/>
                    <a:p>
                      <a:pPr algn="ctr">
                        <a:lnSpc>
                          <a:spcPct val="115000"/>
                        </a:lnSpc>
                        <a:spcAft>
                          <a:spcPts val="0"/>
                        </a:spcAft>
                      </a:pPr>
                      <a:r>
                        <a:rPr lang="en-GB" sz="800" u="sng">
                          <a:effectLst/>
                          <a:latin typeface="Arial"/>
                          <a:ea typeface="Times New Roman"/>
                          <a:cs typeface="Times New Roman"/>
                        </a:rPr>
                        <a:t>Incidents</a:t>
                      </a:r>
                      <a:endParaRPr lang="en-GB" sz="90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c>
                  <a:txBody>
                    <a:bodyPr/>
                    <a:lstStyle/>
                    <a:p>
                      <a:pPr algn="ctr">
                        <a:lnSpc>
                          <a:spcPct val="115000"/>
                        </a:lnSpc>
                        <a:spcAft>
                          <a:spcPts val="0"/>
                        </a:spcAft>
                      </a:pPr>
                      <a:r>
                        <a:rPr lang="en-GB" sz="800" u="sng" dirty="0">
                          <a:effectLst/>
                          <a:latin typeface="Arial"/>
                          <a:ea typeface="Times New Roman"/>
                          <a:cs typeface="Times New Roman"/>
                        </a:rPr>
                        <a:t>% reached in 8 </a:t>
                      </a:r>
                      <a:r>
                        <a:rPr lang="en-GB" sz="800" u="sng" dirty="0" err="1">
                          <a:effectLst/>
                          <a:latin typeface="Arial"/>
                          <a:ea typeface="Times New Roman"/>
                          <a:cs typeface="Times New Roman"/>
                        </a:rPr>
                        <a:t>mins</a:t>
                      </a:r>
                      <a:endParaRPr lang="en-GB" sz="900" dirty="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r>
              <a:tr h="161109">
                <a:tc>
                  <a:txBody>
                    <a:bodyPr/>
                    <a:lstStyle/>
                    <a:p>
                      <a:pPr algn="ctr">
                        <a:lnSpc>
                          <a:spcPct val="115000"/>
                        </a:lnSpc>
                        <a:spcAft>
                          <a:spcPts val="0"/>
                        </a:spcAft>
                      </a:pPr>
                      <a:r>
                        <a:rPr lang="en-GB" sz="800" b="1" dirty="0">
                          <a:effectLst/>
                          <a:latin typeface="Arial"/>
                          <a:ea typeface="Times New Roman"/>
                          <a:cs typeface="Times New Roman"/>
                        </a:rPr>
                        <a:t>LAS </a:t>
                      </a:r>
                      <a:endParaRPr lang="en-GB" sz="800" b="1" dirty="0" smtClean="0">
                        <a:effectLst/>
                        <a:latin typeface="Arial"/>
                        <a:ea typeface="Times New Roman"/>
                        <a:cs typeface="Times New Roman"/>
                      </a:endParaRPr>
                    </a:p>
                    <a:p>
                      <a:pPr algn="ctr">
                        <a:lnSpc>
                          <a:spcPct val="115000"/>
                        </a:lnSpc>
                        <a:spcAft>
                          <a:spcPts val="0"/>
                        </a:spcAft>
                      </a:pPr>
                      <a:r>
                        <a:rPr lang="en-GB" sz="800" b="1" dirty="0" smtClean="0">
                          <a:effectLst/>
                          <a:latin typeface="Arial"/>
                          <a:ea typeface="Times New Roman"/>
                          <a:cs typeface="Times New Roman"/>
                        </a:rPr>
                        <a:t>Total </a:t>
                      </a:r>
                      <a:endParaRPr lang="en-GB" sz="900" dirty="0">
                        <a:effectLst/>
                        <a:latin typeface="Calibri"/>
                        <a:ea typeface="Calibri"/>
                        <a:cs typeface="Times New Roman"/>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chemeClr val="bg2">
                        <a:lumMod val="75000"/>
                      </a:schemeClr>
                    </a:solidFill>
                  </a:tcPr>
                </a:tc>
                <a:tc>
                  <a:txBody>
                    <a:bodyPr/>
                    <a:lstStyle/>
                    <a:p>
                      <a:pPr algn="ctr">
                        <a:lnSpc>
                          <a:spcPct val="115000"/>
                        </a:lnSpc>
                        <a:spcAft>
                          <a:spcPts val="0"/>
                        </a:spcAft>
                      </a:pPr>
                      <a:r>
                        <a:rPr lang="en-GB" sz="900" b="1" dirty="0" smtClean="0">
                          <a:effectLst/>
                          <a:latin typeface="Arial" pitchFamily="34" charset="0"/>
                          <a:ea typeface="Calibri"/>
                          <a:cs typeface="Arial" pitchFamily="34" charset="0"/>
                        </a:rPr>
                        <a:t>9083</a:t>
                      </a:r>
                      <a:endParaRPr lang="en-GB" sz="900" b="1" dirty="0">
                        <a:effectLst/>
                        <a:latin typeface="Arial" pitchFamily="34" charset="0"/>
                        <a:ea typeface="Calibri"/>
                        <a:cs typeface="Arial" pitchFamily="34" charset="0"/>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900" b="1" dirty="0" smtClean="0">
                          <a:effectLst/>
                          <a:latin typeface="Arial" pitchFamily="34" charset="0"/>
                          <a:ea typeface="Calibri"/>
                          <a:cs typeface="Arial" pitchFamily="34" charset="0"/>
                        </a:rPr>
                        <a:t>66.08%</a:t>
                      </a:r>
                      <a:endParaRPr lang="en-GB" sz="900" b="1" dirty="0">
                        <a:effectLst/>
                        <a:latin typeface="Arial" pitchFamily="34" charset="0"/>
                        <a:ea typeface="Calibri"/>
                        <a:cs typeface="Arial" pitchFamily="34" charset="0"/>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rgbClr val="FF0000"/>
                    </a:solidFill>
                  </a:tcPr>
                </a:tc>
                <a:tc>
                  <a:txBody>
                    <a:bodyPr/>
                    <a:lstStyle/>
                    <a:p>
                      <a:pPr algn="ctr">
                        <a:lnSpc>
                          <a:spcPct val="115000"/>
                        </a:lnSpc>
                        <a:spcAft>
                          <a:spcPts val="0"/>
                        </a:spcAft>
                      </a:pPr>
                      <a:r>
                        <a:rPr lang="en-GB" sz="900" b="1" dirty="0" smtClean="0">
                          <a:effectLst/>
                          <a:latin typeface="Arial" pitchFamily="34" charset="0"/>
                          <a:ea typeface="Calibri"/>
                          <a:cs typeface="Arial" pitchFamily="34" charset="0"/>
                        </a:rPr>
                        <a:t>94.22%</a:t>
                      </a:r>
                      <a:endParaRPr lang="en-GB" sz="900" b="1" dirty="0">
                        <a:effectLst/>
                        <a:latin typeface="Arial" pitchFamily="34" charset="0"/>
                        <a:ea typeface="Calibri"/>
                        <a:cs typeface="Arial" pitchFamily="34" charset="0"/>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900" b="1" dirty="0" smtClean="0">
                          <a:effectLst/>
                          <a:latin typeface="Arial" pitchFamily="34" charset="0"/>
                          <a:ea typeface="Calibri"/>
                          <a:cs typeface="Arial" pitchFamily="34" charset="0"/>
                        </a:rPr>
                        <a:t>251</a:t>
                      </a:r>
                      <a:endParaRPr lang="en-GB" sz="900" b="1" dirty="0">
                        <a:effectLst/>
                        <a:latin typeface="Arial" pitchFamily="34" charset="0"/>
                        <a:ea typeface="Calibri"/>
                        <a:cs typeface="Arial" pitchFamily="34" charset="0"/>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900" b="1" dirty="0" smtClean="0">
                          <a:effectLst/>
                          <a:latin typeface="Arial" pitchFamily="34" charset="0"/>
                          <a:ea typeface="Calibri"/>
                          <a:cs typeface="Arial" pitchFamily="34" charset="0"/>
                        </a:rPr>
                        <a:t>66.14%</a:t>
                      </a:r>
                      <a:endParaRPr lang="en-GB" sz="900" b="1" dirty="0">
                        <a:effectLst/>
                        <a:latin typeface="Arial" pitchFamily="34" charset="0"/>
                        <a:ea typeface="Calibri"/>
                        <a:cs typeface="Arial" pitchFamily="34" charset="0"/>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rgbClr val="FF0000"/>
                    </a:solidFill>
                  </a:tcPr>
                </a:tc>
                <a:tc>
                  <a:txBody>
                    <a:bodyPr/>
                    <a:lstStyle/>
                    <a:p>
                      <a:pPr algn="ctr">
                        <a:lnSpc>
                          <a:spcPct val="115000"/>
                        </a:lnSpc>
                        <a:spcAft>
                          <a:spcPts val="0"/>
                        </a:spcAft>
                      </a:pPr>
                      <a:r>
                        <a:rPr lang="en-GB" sz="900" b="1" dirty="0" smtClean="0">
                          <a:effectLst/>
                          <a:latin typeface="Arial" pitchFamily="34" charset="0"/>
                          <a:ea typeface="Calibri"/>
                          <a:cs typeface="Arial" pitchFamily="34" charset="0"/>
                        </a:rPr>
                        <a:t>8832</a:t>
                      </a:r>
                      <a:endParaRPr lang="en-GB" sz="900" b="1" dirty="0">
                        <a:effectLst/>
                        <a:latin typeface="Arial" pitchFamily="34" charset="0"/>
                        <a:ea typeface="Calibri"/>
                        <a:cs typeface="Arial" pitchFamily="34" charset="0"/>
                      </a:endParaRP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900" b="1" dirty="0" smtClean="0">
                          <a:effectLst/>
                          <a:latin typeface="Arial" pitchFamily="34" charset="0"/>
                          <a:ea typeface="Times New Roman"/>
                          <a:cs typeface="Arial" pitchFamily="34" charset="0"/>
                        </a:rPr>
                        <a:t>66.08%</a:t>
                      </a:r>
                    </a:p>
                  </a:txBody>
                  <a:tcPr marL="57690" marR="57690" marT="0" marB="0" anchor="ctr">
                    <a:lnL w="19050" cap="flat" cmpd="sng" algn="ctr">
                      <a:solidFill>
                        <a:srgbClr val="31849B"/>
                      </a:solidFill>
                      <a:prstDash val="solid"/>
                      <a:round/>
                      <a:headEnd type="none" w="med" len="med"/>
                      <a:tailEnd type="none" w="med" len="med"/>
                    </a:lnL>
                    <a:lnR w="19050" cap="flat" cmpd="sng" algn="ctr">
                      <a:solidFill>
                        <a:srgbClr val="31849B"/>
                      </a:solidFill>
                      <a:prstDash val="solid"/>
                      <a:round/>
                      <a:headEnd type="none" w="med" len="med"/>
                      <a:tailEnd type="none" w="med" len="med"/>
                    </a:lnR>
                    <a:lnT w="19050" cap="flat" cmpd="sng" algn="ctr">
                      <a:solidFill>
                        <a:srgbClr val="31849B"/>
                      </a:solidFill>
                      <a:prstDash val="solid"/>
                      <a:round/>
                      <a:headEnd type="none" w="med" len="med"/>
                      <a:tailEnd type="none" w="med" len="med"/>
                    </a:lnT>
                    <a:lnB w="19050" cap="flat" cmpd="sng" algn="ctr">
                      <a:solidFill>
                        <a:srgbClr val="31849B"/>
                      </a:solidFill>
                      <a:prstDash val="solid"/>
                      <a:round/>
                      <a:headEnd type="none" w="med" len="med"/>
                      <a:tailEnd type="none" w="med" len="med"/>
                    </a:lnB>
                    <a:solidFill>
                      <a:srgbClr val="FF0000"/>
                    </a:solidFill>
                  </a:tcPr>
                </a:tc>
              </a:tr>
            </a:tbl>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4331560"/>
            <a:ext cx="4041999" cy="2168742"/>
          </a:xfrm>
          <a:prstGeom prst="rect">
            <a:avLst/>
          </a:prstGeom>
        </p:spPr>
      </p:pic>
    </p:spTree>
    <p:extLst>
      <p:ext uri="{BB962C8B-B14F-4D97-AF65-F5344CB8AC3E}">
        <p14:creationId xmlns:p14="http://schemas.microsoft.com/office/powerpoint/2010/main" val="5369704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645024"/>
            <a:ext cx="2734550" cy="552306"/>
          </a:xfrm>
        </p:spPr>
        <p:txBody>
          <a:bodyPr>
            <a:normAutofit/>
          </a:bodyPr>
          <a:lstStyle/>
          <a:p>
            <a:endParaRPr lang="en-GB" sz="1000" b="1" dirty="0" smtClean="0">
              <a:latin typeface="Arial" pitchFamily="34" charset="0"/>
              <a:cs typeface="Arial" pitchFamily="34" charset="0"/>
            </a:endParaRPr>
          </a:p>
          <a:p>
            <a:endParaRPr lang="en-GB" dirty="0"/>
          </a:p>
        </p:txBody>
      </p:sp>
      <p:sp>
        <p:nvSpPr>
          <p:cNvPr id="13" name="Title 1"/>
          <p:cNvSpPr txBox="1">
            <a:spLocks/>
          </p:cNvSpPr>
          <p:nvPr/>
        </p:nvSpPr>
        <p:spPr>
          <a:xfrm>
            <a:off x="257974" y="783779"/>
            <a:ext cx="3305914"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400" b="1" dirty="0" smtClean="0">
                <a:solidFill>
                  <a:prstClr val="white"/>
                </a:solidFill>
                <a:latin typeface="Arial" pitchFamily="34" charset="0"/>
                <a:cs typeface="Arial" pitchFamily="34" charset="0"/>
              </a:rPr>
              <a:t>LAS Updates</a:t>
            </a:r>
            <a:endParaRPr lang="en-GB" sz="2400" b="1" dirty="0">
              <a:solidFill>
                <a:prstClr val="white"/>
              </a:solidFill>
              <a:latin typeface="Arial" pitchFamily="34" charset="0"/>
              <a:cs typeface="Arial" pitchFamily="34" charset="0"/>
            </a:endParaRPr>
          </a:p>
        </p:txBody>
      </p:sp>
      <p:sp>
        <p:nvSpPr>
          <p:cNvPr id="24" name="Rectangle 23"/>
          <p:cNvSpPr/>
          <p:nvPr/>
        </p:nvSpPr>
        <p:spPr>
          <a:xfrm>
            <a:off x="6591847" y="6058577"/>
            <a:ext cx="2263587" cy="215444"/>
          </a:xfrm>
          <a:prstGeom prst="rect">
            <a:avLst/>
          </a:prstGeom>
        </p:spPr>
        <p:txBody>
          <a:bodyPr wrap="square">
            <a:spAutoFit/>
          </a:bodyPr>
          <a:lstStyle/>
          <a:p>
            <a:r>
              <a:rPr lang="en-GB" sz="800" b="1" dirty="0">
                <a:solidFill>
                  <a:prstClr val="white">
                    <a:lumMod val="50000"/>
                  </a:prstClr>
                </a:solidFill>
                <a:latin typeface="Arial" pitchFamily="34" charset="0"/>
                <a:cs typeface="Arial" pitchFamily="34" charset="0"/>
              </a:rPr>
              <a:t>Source: London Ambulance Service</a:t>
            </a:r>
          </a:p>
        </p:txBody>
      </p:sp>
      <p:sp>
        <p:nvSpPr>
          <p:cNvPr id="15" name="TextBox 14"/>
          <p:cNvSpPr txBox="1"/>
          <p:nvPr/>
        </p:nvSpPr>
        <p:spPr>
          <a:xfrm>
            <a:off x="6707258" y="2715016"/>
            <a:ext cx="1053446" cy="353943"/>
          </a:xfrm>
          <a:prstGeom prst="rect">
            <a:avLst/>
          </a:prstGeom>
          <a:noFill/>
        </p:spPr>
        <p:txBody>
          <a:bodyPr wrap="square" rtlCol="0">
            <a:spAutoFit/>
          </a:bodyPr>
          <a:lstStyle/>
          <a:p>
            <a:r>
              <a:rPr lang="en-GB" sz="900" dirty="0" smtClean="0">
                <a:solidFill>
                  <a:srgbClr val="073E87"/>
                </a:solidFill>
                <a:latin typeface="Arial" pitchFamily="34" charset="0"/>
                <a:cs typeface="Arial" pitchFamily="34" charset="0"/>
              </a:rPr>
              <a:t>30</a:t>
            </a:r>
            <a:r>
              <a:rPr lang="en-GB" sz="900" baseline="30000" dirty="0" smtClean="0">
                <a:solidFill>
                  <a:srgbClr val="073E87"/>
                </a:solidFill>
                <a:latin typeface="Arial" pitchFamily="34" charset="0"/>
                <a:cs typeface="Arial" pitchFamily="34" charset="0"/>
              </a:rPr>
              <a:t>th</a:t>
            </a:r>
            <a:r>
              <a:rPr lang="en-GB" sz="900" dirty="0" smtClean="0">
                <a:solidFill>
                  <a:srgbClr val="073E87"/>
                </a:solidFill>
                <a:latin typeface="Arial" pitchFamily="34" charset="0"/>
                <a:cs typeface="Arial" pitchFamily="34" charset="0"/>
              </a:rPr>
              <a:t>  April </a:t>
            </a:r>
            <a:r>
              <a:rPr lang="en-GB" sz="900" dirty="0">
                <a:solidFill>
                  <a:srgbClr val="073E87"/>
                </a:solidFill>
                <a:latin typeface="Arial" pitchFamily="34" charset="0"/>
                <a:cs typeface="Arial" pitchFamily="34" charset="0"/>
              </a:rPr>
              <a:t>2015</a:t>
            </a:r>
          </a:p>
          <a:p>
            <a:endParaRPr lang="en-GB" sz="800" dirty="0">
              <a:solidFill>
                <a:prstClr val="black"/>
              </a:solidFill>
              <a:latin typeface="Arial" pitchFamily="34" charset="0"/>
              <a:cs typeface="Arial" pitchFamily="34" charset="0"/>
            </a:endParaRPr>
          </a:p>
        </p:txBody>
      </p:sp>
      <p:sp>
        <p:nvSpPr>
          <p:cNvPr id="10" name="Rectangle 9"/>
          <p:cNvSpPr/>
          <p:nvPr/>
        </p:nvSpPr>
        <p:spPr>
          <a:xfrm>
            <a:off x="241341" y="2060848"/>
            <a:ext cx="6258242" cy="4431983"/>
          </a:xfrm>
          <a:prstGeom prst="rect">
            <a:avLst/>
          </a:prstGeom>
        </p:spPr>
        <p:txBody>
          <a:bodyPr wrap="square">
            <a:spAutoFit/>
          </a:bodyPr>
          <a:lstStyle/>
          <a:p>
            <a:r>
              <a:rPr lang="en-GB" sz="1100" b="1" u="sng" dirty="0" smtClean="0">
                <a:solidFill>
                  <a:srgbClr val="4584D3">
                    <a:lumMod val="75000"/>
                  </a:srgbClr>
                </a:solidFill>
                <a:latin typeface="Arial" pitchFamily="34" charset="0"/>
                <a:cs typeface="Arial" pitchFamily="34" charset="0"/>
              </a:rPr>
              <a:t>‘Angel’ paramedic recognised for saving man’s life</a:t>
            </a:r>
            <a:endParaRPr lang="en-GB" sz="1100" b="1" u="sng" dirty="0">
              <a:solidFill>
                <a:srgbClr val="4584D3">
                  <a:lumMod val="75000"/>
                </a:srgbClr>
              </a:solidFill>
              <a:latin typeface="Arial" pitchFamily="34" charset="0"/>
              <a:cs typeface="Arial" pitchFamily="34" charset="0"/>
            </a:endParaRPr>
          </a:p>
          <a:p>
            <a:endParaRPr lang="en-GB" sz="1100" b="1" dirty="0">
              <a:solidFill>
                <a:srgbClr val="4584D3">
                  <a:lumMod val="75000"/>
                </a:srgbClr>
              </a:solidFill>
              <a:latin typeface="Arial" pitchFamily="34" charset="0"/>
              <a:cs typeface="Arial" pitchFamily="34" charset="0"/>
            </a:endParaRPr>
          </a:p>
          <a:p>
            <a:r>
              <a:rPr lang="en-GB" sz="1000" b="1" dirty="0">
                <a:solidFill>
                  <a:schemeClr val="accent2">
                    <a:lumMod val="75000"/>
                  </a:schemeClr>
                </a:solidFill>
                <a:latin typeface="Arial" pitchFamily="34" charset="0"/>
                <a:cs typeface="Arial" pitchFamily="34" charset="0"/>
              </a:rPr>
              <a:t>A London Ambulance Service paramedic, dubbed a ‘guardian angel’, has won an award </a:t>
            </a:r>
            <a:endParaRPr lang="en-GB" sz="1000" b="1" dirty="0" smtClean="0">
              <a:solidFill>
                <a:schemeClr val="accent2">
                  <a:lumMod val="75000"/>
                </a:schemeClr>
              </a:solidFill>
              <a:latin typeface="Arial" pitchFamily="34" charset="0"/>
              <a:cs typeface="Arial" pitchFamily="34" charset="0"/>
            </a:endParaRPr>
          </a:p>
          <a:p>
            <a:r>
              <a:rPr lang="en-GB" sz="1000" b="1" dirty="0" smtClean="0">
                <a:solidFill>
                  <a:schemeClr val="accent2">
                    <a:lumMod val="75000"/>
                  </a:schemeClr>
                </a:solidFill>
                <a:latin typeface="Arial" pitchFamily="34" charset="0"/>
                <a:cs typeface="Arial" pitchFamily="34" charset="0"/>
              </a:rPr>
              <a:t>for </a:t>
            </a:r>
            <a:r>
              <a:rPr lang="en-GB" sz="1000" b="1" dirty="0">
                <a:solidFill>
                  <a:schemeClr val="accent2">
                    <a:lumMod val="75000"/>
                  </a:schemeClr>
                </a:solidFill>
                <a:latin typeface="Arial" pitchFamily="34" charset="0"/>
                <a:cs typeface="Arial" pitchFamily="34" charset="0"/>
              </a:rPr>
              <a:t>bringing a man back to life while on a family holiday</a:t>
            </a:r>
            <a:r>
              <a:rPr lang="en-GB" sz="1000" b="1" dirty="0" smtClean="0">
                <a:solidFill>
                  <a:schemeClr val="accent2">
                    <a:lumMod val="75000"/>
                  </a:schemeClr>
                </a:solidFill>
                <a:latin typeface="Arial" pitchFamily="34" charset="0"/>
                <a:cs typeface="Arial" pitchFamily="34" charset="0"/>
              </a:rPr>
              <a:t>.</a:t>
            </a:r>
          </a:p>
          <a:p>
            <a:endParaRPr lang="en-GB" sz="1000" dirty="0" smtClean="0"/>
          </a:p>
          <a:p>
            <a:r>
              <a:rPr lang="en-GB" sz="1000" dirty="0" smtClean="0">
                <a:solidFill>
                  <a:schemeClr val="accent2">
                    <a:lumMod val="75000"/>
                  </a:schemeClr>
                </a:solidFill>
                <a:latin typeface="Arial" pitchFamily="34" charset="0"/>
                <a:cs typeface="Arial" pitchFamily="34" charset="0"/>
              </a:rPr>
              <a:t>Mel </a:t>
            </a:r>
            <a:r>
              <a:rPr lang="en-GB" sz="1000" dirty="0">
                <a:solidFill>
                  <a:schemeClr val="accent2">
                    <a:lumMod val="75000"/>
                  </a:schemeClr>
                </a:solidFill>
                <a:latin typeface="Arial" pitchFamily="34" charset="0"/>
                <a:cs typeface="Arial" pitchFamily="34" charset="0"/>
              </a:rPr>
              <a:t>Armstrong, 34, was on Brighton Pier with her husband </a:t>
            </a:r>
            <a:r>
              <a:rPr lang="en-GB" sz="1000" dirty="0" smtClean="0">
                <a:solidFill>
                  <a:schemeClr val="accent2">
                    <a:lumMod val="75000"/>
                  </a:schemeClr>
                </a:solidFill>
                <a:latin typeface="Arial" pitchFamily="34" charset="0"/>
                <a:cs typeface="Arial" pitchFamily="34" charset="0"/>
              </a:rPr>
              <a:t>and two </a:t>
            </a:r>
            <a:r>
              <a:rPr lang="en-GB" sz="1000" dirty="0">
                <a:solidFill>
                  <a:schemeClr val="accent2">
                    <a:lumMod val="75000"/>
                  </a:schemeClr>
                </a:solidFill>
                <a:latin typeface="Arial" pitchFamily="34" charset="0"/>
                <a:cs typeface="Arial" pitchFamily="34" charset="0"/>
              </a:rPr>
              <a:t>children on New Year’s Eve when she saw a man collapse at the slot machines. </a:t>
            </a:r>
          </a:p>
          <a:p>
            <a:endParaRPr lang="en-GB" sz="1000" dirty="0">
              <a:solidFill>
                <a:schemeClr val="accent2">
                  <a:lumMod val="75000"/>
                </a:schemeClr>
              </a:solidFill>
              <a:latin typeface="Arial" pitchFamily="34" charset="0"/>
              <a:cs typeface="Arial" pitchFamily="34" charset="0"/>
            </a:endParaRPr>
          </a:p>
          <a:p>
            <a:r>
              <a:rPr lang="en-GB" sz="1000" dirty="0">
                <a:solidFill>
                  <a:schemeClr val="accent2">
                    <a:lumMod val="75000"/>
                  </a:schemeClr>
                </a:solidFill>
                <a:latin typeface="Arial" pitchFamily="34" charset="0"/>
                <a:cs typeface="Arial" pitchFamily="34" charset="0"/>
              </a:rPr>
              <a:t>She said: “I heard a loud bang and I turned around and there was a man slumped against a machine. As I looked down, I could tell instantly he was about to stop breathing. I did CPR and after a few minutes managed to get a pulse back.”</a:t>
            </a:r>
          </a:p>
          <a:p>
            <a:endParaRPr lang="en-GB" sz="1000" dirty="0">
              <a:solidFill>
                <a:schemeClr val="accent2">
                  <a:lumMod val="75000"/>
                </a:schemeClr>
              </a:solidFill>
              <a:latin typeface="Arial" pitchFamily="34" charset="0"/>
              <a:cs typeface="Arial" pitchFamily="34" charset="0"/>
            </a:endParaRPr>
          </a:p>
          <a:p>
            <a:r>
              <a:rPr lang="en-GB" sz="1000" dirty="0">
                <a:solidFill>
                  <a:schemeClr val="accent2">
                    <a:lumMod val="75000"/>
                  </a:schemeClr>
                </a:solidFill>
                <a:latin typeface="Arial" pitchFamily="34" charset="0"/>
                <a:cs typeface="Arial" pitchFamily="34" charset="0"/>
              </a:rPr>
              <a:t>Mel cared for the patient, Brian Smith, until an ambulance crew arrived and took him to hospital, leaving Mel not knowing if he had lived or died.</a:t>
            </a:r>
          </a:p>
          <a:p>
            <a:endParaRPr lang="en-GB" sz="1000" dirty="0">
              <a:solidFill>
                <a:schemeClr val="accent2">
                  <a:lumMod val="75000"/>
                </a:schemeClr>
              </a:solidFill>
              <a:latin typeface="Arial" pitchFamily="34" charset="0"/>
              <a:cs typeface="Arial" pitchFamily="34" charset="0"/>
            </a:endParaRPr>
          </a:p>
          <a:p>
            <a:r>
              <a:rPr lang="en-GB" sz="1000" dirty="0">
                <a:solidFill>
                  <a:schemeClr val="accent2">
                    <a:lumMod val="75000"/>
                  </a:schemeClr>
                </a:solidFill>
                <a:latin typeface="Arial" pitchFamily="34" charset="0"/>
                <a:cs typeface="Arial" pitchFamily="34" charset="0"/>
              </a:rPr>
              <a:t>By sheer coincidence, Brian’s nephew Mark House, works as a clinical team leader for London Ambulance Service, and got word to Mel that his uncle had survived and was out of hospital and was incredibly grateful to her for saving his life.</a:t>
            </a:r>
          </a:p>
          <a:p>
            <a:endParaRPr lang="en-GB" sz="1000" dirty="0">
              <a:solidFill>
                <a:schemeClr val="accent2">
                  <a:lumMod val="75000"/>
                </a:schemeClr>
              </a:solidFill>
              <a:latin typeface="Arial" pitchFamily="34" charset="0"/>
              <a:cs typeface="Arial" pitchFamily="34" charset="0"/>
            </a:endParaRPr>
          </a:p>
          <a:p>
            <a:r>
              <a:rPr lang="en-GB" sz="1000" dirty="0" smtClean="0">
                <a:solidFill>
                  <a:schemeClr val="accent2">
                    <a:lumMod val="75000"/>
                  </a:schemeClr>
                </a:solidFill>
                <a:latin typeface="Arial" pitchFamily="34" charset="0"/>
                <a:cs typeface="Arial" pitchFamily="34" charset="0"/>
              </a:rPr>
              <a:t>Brian</a:t>
            </a:r>
            <a:r>
              <a:rPr lang="en-GB" sz="1000" dirty="0">
                <a:solidFill>
                  <a:schemeClr val="accent2">
                    <a:lumMod val="75000"/>
                  </a:schemeClr>
                </a:solidFill>
                <a:latin typeface="Arial" pitchFamily="34" charset="0"/>
                <a:cs typeface="Arial" pitchFamily="34" charset="0"/>
              </a:rPr>
              <a:t>, 72, from Cheam, Surrey, said: </a:t>
            </a:r>
            <a:r>
              <a:rPr lang="en-GB" sz="1000" dirty="0" smtClean="0">
                <a:solidFill>
                  <a:schemeClr val="accent2">
                    <a:lumMod val="75000"/>
                  </a:schemeClr>
                </a:solidFill>
                <a:latin typeface="Arial" pitchFamily="34" charset="0"/>
                <a:cs typeface="Arial" pitchFamily="34" charset="0"/>
              </a:rPr>
              <a:t>“If </a:t>
            </a:r>
            <a:r>
              <a:rPr lang="en-GB" sz="1000" dirty="0">
                <a:solidFill>
                  <a:schemeClr val="accent2">
                    <a:lumMod val="75000"/>
                  </a:schemeClr>
                </a:solidFill>
                <a:latin typeface="Arial" pitchFamily="34" charset="0"/>
                <a:cs typeface="Arial" pitchFamily="34" charset="0"/>
              </a:rPr>
              <a:t>it hadn’t been for Mel, I wouldn’t be sitting here. She’s my guardian angel. It was my lucky day that she was there. She didn’t have to do what she did – she could have walked on, but she stepped up to the plate.”</a:t>
            </a:r>
          </a:p>
          <a:p>
            <a:endParaRPr lang="en-GB" sz="1000" dirty="0">
              <a:solidFill>
                <a:schemeClr val="accent2">
                  <a:lumMod val="75000"/>
                </a:schemeClr>
              </a:solidFill>
              <a:latin typeface="Arial" pitchFamily="34" charset="0"/>
              <a:cs typeface="Arial" pitchFamily="34" charset="0"/>
            </a:endParaRPr>
          </a:p>
          <a:p>
            <a:r>
              <a:rPr lang="en-GB" sz="1000" dirty="0">
                <a:solidFill>
                  <a:schemeClr val="accent2">
                    <a:lumMod val="75000"/>
                  </a:schemeClr>
                </a:solidFill>
                <a:latin typeface="Arial" pitchFamily="34" charset="0"/>
                <a:cs typeface="Arial" pitchFamily="34" charset="0"/>
              </a:rPr>
              <a:t>Mel, who has worked for the Service for 12 years and lives in Essex, added: “There were hundreds of people watching what was going on and as I left quite a few said ‘well done’ and shook my hand. I believe I was meant to be there that day and since meeting Brian, we just clicked and have formed a strong bond.”</a:t>
            </a:r>
          </a:p>
          <a:p>
            <a:endParaRPr lang="en-GB" sz="1000" dirty="0"/>
          </a:p>
          <a:p>
            <a:endParaRPr lang="en-GB" sz="1000" dirty="0">
              <a:solidFill>
                <a:srgbClr val="0070C0"/>
              </a:solidFill>
              <a:latin typeface="Calibri" pitchFamily="34" charset="0"/>
              <a:cs typeface="Calibri"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0117" y="3068960"/>
            <a:ext cx="1967048" cy="2880319"/>
          </a:xfrm>
          <a:prstGeom prst="rect">
            <a:avLst/>
          </a:prstGeom>
        </p:spPr>
      </p:pic>
    </p:spTree>
    <p:extLst>
      <p:ext uri="{BB962C8B-B14F-4D97-AF65-F5344CB8AC3E}">
        <p14:creationId xmlns:p14="http://schemas.microsoft.com/office/powerpoint/2010/main" val="2297037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491" y="980728"/>
            <a:ext cx="2664296" cy="461665"/>
          </a:xfrm>
          <a:prstGeom prst="rect">
            <a:avLst/>
          </a:prstGeom>
          <a:noFill/>
        </p:spPr>
        <p:txBody>
          <a:bodyPr wrap="square" rtlCol="0">
            <a:spAutoFit/>
          </a:bodyPr>
          <a:lstStyle/>
          <a:p>
            <a:r>
              <a:rPr lang="en-GB" sz="2400" b="1" dirty="0">
                <a:solidFill>
                  <a:prstClr val="white"/>
                </a:solidFill>
                <a:latin typeface="Arial" pitchFamily="34" charset="0"/>
                <a:cs typeface="Arial" pitchFamily="34" charset="0"/>
              </a:rPr>
              <a:t>LAS </a:t>
            </a:r>
            <a:r>
              <a:rPr lang="en-GB" sz="2400" b="1" dirty="0" smtClean="0">
                <a:solidFill>
                  <a:prstClr val="white"/>
                </a:solidFill>
                <a:latin typeface="Arial" pitchFamily="34" charset="0"/>
                <a:cs typeface="Arial" pitchFamily="34" charset="0"/>
              </a:rPr>
              <a:t>Reports </a:t>
            </a:r>
            <a:endParaRPr lang="en-GB" sz="2400" b="1" dirty="0">
              <a:solidFill>
                <a:prstClr val="white"/>
              </a:solidFill>
              <a:latin typeface="Arial" pitchFamily="34" charset="0"/>
              <a:cs typeface="Arial" pitchFamily="34" charset="0"/>
            </a:endParaRPr>
          </a:p>
        </p:txBody>
      </p:sp>
      <p:sp>
        <p:nvSpPr>
          <p:cNvPr id="5" name="TextBox 4"/>
          <p:cNvSpPr txBox="1"/>
          <p:nvPr/>
        </p:nvSpPr>
        <p:spPr>
          <a:xfrm>
            <a:off x="539552" y="2132856"/>
            <a:ext cx="2027312" cy="369332"/>
          </a:xfrm>
          <a:prstGeom prst="rect">
            <a:avLst/>
          </a:prstGeom>
          <a:noFill/>
        </p:spPr>
        <p:txBody>
          <a:bodyPr wrap="square" rtlCol="0">
            <a:spAutoFit/>
          </a:bodyPr>
          <a:lstStyle/>
          <a:p>
            <a:r>
              <a:rPr lang="en-GB" sz="900" i="1" dirty="0">
                <a:solidFill>
                  <a:srgbClr val="4584D3">
                    <a:lumMod val="75000"/>
                  </a:srgbClr>
                </a:solidFill>
                <a:latin typeface="Arial" pitchFamily="34" charset="0"/>
                <a:cs typeface="Arial" pitchFamily="34" charset="0"/>
              </a:rPr>
              <a:t>* Please click and download below the latest LAS exception report</a:t>
            </a:r>
            <a:endParaRPr lang="en-GB" sz="900" i="1" dirty="0">
              <a:solidFill>
                <a:srgbClr val="4584D3">
                  <a:lumMod val="75000"/>
                </a:srgbClr>
              </a:solidFill>
            </a:endParaRPr>
          </a:p>
        </p:txBody>
      </p:sp>
      <p:sp>
        <p:nvSpPr>
          <p:cNvPr id="6" name="Title 1"/>
          <p:cNvSpPr txBox="1">
            <a:spLocks/>
          </p:cNvSpPr>
          <p:nvPr/>
        </p:nvSpPr>
        <p:spPr>
          <a:xfrm>
            <a:off x="4211960" y="1003513"/>
            <a:ext cx="2894898"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400" b="1" dirty="0" smtClean="0">
                <a:solidFill>
                  <a:prstClr val="white"/>
                </a:solidFill>
                <a:latin typeface="Arial" pitchFamily="34" charset="0"/>
                <a:cs typeface="Arial" pitchFamily="34" charset="0"/>
              </a:rPr>
              <a:t>LAS in the Media</a:t>
            </a:r>
            <a:endParaRPr lang="en-GB" sz="2400" b="1" dirty="0">
              <a:solidFill>
                <a:prstClr val="white"/>
              </a:solidFill>
              <a:latin typeface="Arial" pitchFamily="34" charset="0"/>
              <a:cs typeface="Arial" pitchFamily="34" charset="0"/>
            </a:endParaRPr>
          </a:p>
        </p:txBody>
      </p:sp>
      <p:sp>
        <p:nvSpPr>
          <p:cNvPr id="7" name="TextBox 6"/>
          <p:cNvSpPr txBox="1"/>
          <p:nvPr/>
        </p:nvSpPr>
        <p:spPr>
          <a:xfrm>
            <a:off x="2987824" y="2500565"/>
            <a:ext cx="5616624" cy="3185487"/>
          </a:xfrm>
          <a:prstGeom prst="rect">
            <a:avLst/>
          </a:prstGeom>
          <a:noFill/>
        </p:spPr>
        <p:txBody>
          <a:bodyPr wrap="square" rtlCol="0">
            <a:spAutoFit/>
          </a:bodyPr>
          <a:lstStyle/>
          <a:p>
            <a:pPr fontAlgn="base"/>
            <a:r>
              <a:rPr lang="en-GB" sz="1100" b="1" u="sng" dirty="0" smtClean="0">
                <a:solidFill>
                  <a:srgbClr val="4584D3">
                    <a:lumMod val="75000"/>
                  </a:srgbClr>
                </a:solidFill>
                <a:latin typeface="Arial" pitchFamily="34" charset="0"/>
                <a:cs typeface="Arial" pitchFamily="34" charset="0"/>
              </a:rPr>
              <a:t>London’s emergency services experience telecoms failure</a:t>
            </a:r>
            <a:endParaRPr lang="en-GB" sz="1100" b="1" u="sng" dirty="0">
              <a:solidFill>
                <a:srgbClr val="4584D3">
                  <a:lumMod val="75000"/>
                </a:srgbClr>
              </a:solidFill>
              <a:latin typeface="Arial" pitchFamily="34" charset="0"/>
              <a:cs typeface="Arial" pitchFamily="34" charset="0"/>
            </a:endParaRPr>
          </a:p>
          <a:p>
            <a:endParaRPr lang="en-GB" sz="1000" b="1" dirty="0">
              <a:solidFill>
                <a:srgbClr val="4584D3">
                  <a:lumMod val="75000"/>
                </a:srgbClr>
              </a:solidFill>
              <a:latin typeface="Arial" pitchFamily="34" charset="0"/>
              <a:cs typeface="Arial" pitchFamily="34" charset="0"/>
            </a:endParaRPr>
          </a:p>
          <a:p>
            <a:r>
              <a:rPr lang="en-GB" sz="1000" b="1" dirty="0" smtClean="0">
                <a:solidFill>
                  <a:schemeClr val="accent2">
                    <a:lumMod val="75000"/>
                  </a:schemeClr>
                </a:solidFill>
                <a:latin typeface="Arial" pitchFamily="34" charset="0"/>
                <a:cs typeface="Arial" pitchFamily="34" charset="0"/>
              </a:rPr>
              <a:t>The </a:t>
            </a:r>
            <a:r>
              <a:rPr lang="en-GB" sz="1000" b="1" dirty="0">
                <a:solidFill>
                  <a:schemeClr val="accent2">
                    <a:lumMod val="75000"/>
                  </a:schemeClr>
                </a:solidFill>
                <a:latin typeface="Arial" pitchFamily="34" charset="0"/>
                <a:cs typeface="Arial" pitchFamily="34" charset="0"/>
              </a:rPr>
              <a:t>telephone communication systems used by the police, fire and ambulance services in London failed earlier, it has emerged</a:t>
            </a:r>
            <a:r>
              <a:rPr lang="en-GB" sz="1000" b="1" dirty="0" smtClean="0">
                <a:solidFill>
                  <a:schemeClr val="accent2">
                    <a:lumMod val="75000"/>
                  </a:schemeClr>
                </a:solidFill>
                <a:latin typeface="Arial" pitchFamily="34" charset="0"/>
                <a:cs typeface="Arial" pitchFamily="34" charset="0"/>
              </a:rPr>
              <a:t>.</a:t>
            </a:r>
          </a:p>
          <a:p>
            <a:endParaRPr lang="en-GB" sz="1000" b="1" dirty="0">
              <a:solidFill>
                <a:schemeClr val="accent2">
                  <a:lumMod val="75000"/>
                </a:schemeClr>
              </a:solidFill>
              <a:latin typeface="Arial" pitchFamily="34" charset="0"/>
              <a:cs typeface="Arial" pitchFamily="34" charset="0"/>
            </a:endParaRPr>
          </a:p>
          <a:p>
            <a:r>
              <a:rPr lang="en-GB" sz="1000" dirty="0">
                <a:solidFill>
                  <a:schemeClr val="accent2">
                    <a:lumMod val="75000"/>
                  </a:schemeClr>
                </a:solidFill>
                <a:latin typeface="Arial" pitchFamily="34" charset="0"/>
                <a:cs typeface="Arial" pitchFamily="34" charset="0"/>
              </a:rPr>
              <a:t>The secure system, known as Airwave, helps emergency services to communicate. It failed from 09:00 to 09:40 BST, the BBC's Danny Shaw said.</a:t>
            </a:r>
          </a:p>
          <a:p>
            <a:r>
              <a:rPr lang="en-GB" sz="1000" dirty="0">
                <a:solidFill>
                  <a:schemeClr val="accent2">
                    <a:lumMod val="75000"/>
                  </a:schemeClr>
                </a:solidFill>
                <a:latin typeface="Arial" pitchFamily="34" charset="0"/>
                <a:cs typeface="Arial" pitchFamily="34" charset="0"/>
              </a:rPr>
              <a:t>Airwave Solutions Ltd has confirmed there was "an issue with intermittent communications</a:t>
            </a:r>
            <a:r>
              <a:rPr lang="en-GB" sz="1000" dirty="0" smtClean="0">
                <a:solidFill>
                  <a:schemeClr val="accent2">
                    <a:lumMod val="75000"/>
                  </a:schemeClr>
                </a:solidFill>
                <a:latin typeface="Arial" pitchFamily="34" charset="0"/>
                <a:cs typeface="Arial" pitchFamily="34" charset="0"/>
              </a:rPr>
              <a:t>".</a:t>
            </a:r>
          </a:p>
          <a:p>
            <a:endParaRPr lang="en-GB" sz="1000" dirty="0">
              <a:solidFill>
                <a:schemeClr val="accent2">
                  <a:lumMod val="75000"/>
                </a:schemeClr>
              </a:solidFill>
              <a:latin typeface="Arial" pitchFamily="34" charset="0"/>
              <a:cs typeface="Arial" pitchFamily="34" charset="0"/>
            </a:endParaRPr>
          </a:p>
          <a:p>
            <a:r>
              <a:rPr lang="en-GB" sz="1000" dirty="0">
                <a:solidFill>
                  <a:schemeClr val="accent2">
                    <a:lumMod val="75000"/>
                  </a:schemeClr>
                </a:solidFill>
                <a:latin typeface="Arial" pitchFamily="34" charset="0"/>
                <a:cs typeface="Arial" pitchFamily="34" charset="0"/>
              </a:rPr>
              <a:t>The Met Police said the problem was believed to have been a power failure.</a:t>
            </a:r>
          </a:p>
          <a:p>
            <a:r>
              <a:rPr lang="en-GB" sz="1000" dirty="0">
                <a:solidFill>
                  <a:schemeClr val="accent2">
                    <a:lumMod val="75000"/>
                  </a:schemeClr>
                </a:solidFill>
                <a:latin typeface="Arial" pitchFamily="34" charset="0"/>
                <a:cs typeface="Arial" pitchFamily="34" charset="0"/>
              </a:rPr>
              <a:t>London Ambulance Service said it lost Airwave for less than 40 minutes and the impact on operations was minimal. </a:t>
            </a:r>
            <a:endParaRPr lang="en-GB" sz="1000" dirty="0" smtClean="0">
              <a:solidFill>
                <a:schemeClr val="accent2">
                  <a:lumMod val="75000"/>
                </a:schemeClr>
              </a:solidFill>
              <a:latin typeface="Arial" pitchFamily="34" charset="0"/>
              <a:cs typeface="Arial" pitchFamily="34" charset="0"/>
            </a:endParaRPr>
          </a:p>
          <a:p>
            <a:endParaRPr lang="en-GB" sz="1000" dirty="0">
              <a:solidFill>
                <a:schemeClr val="accent2">
                  <a:lumMod val="75000"/>
                </a:schemeClr>
              </a:solidFill>
              <a:latin typeface="Arial" pitchFamily="34" charset="0"/>
              <a:cs typeface="Arial" pitchFamily="34" charset="0"/>
            </a:endParaRPr>
          </a:p>
          <a:p>
            <a:r>
              <a:rPr lang="en-GB" sz="1000" dirty="0">
                <a:solidFill>
                  <a:schemeClr val="accent2">
                    <a:lumMod val="75000"/>
                  </a:schemeClr>
                </a:solidFill>
                <a:latin typeface="Arial" pitchFamily="34" charset="0"/>
                <a:cs typeface="Arial" pitchFamily="34" charset="0"/>
              </a:rPr>
              <a:t>A spokesman for the Metropolitan Police service: "Maintaining our service to the public and officer safety were our first considerations during the outage period, and measures were put in place to ensure it was maintained." </a:t>
            </a:r>
            <a:endParaRPr lang="en-GB" sz="1000" dirty="0" smtClean="0">
              <a:solidFill>
                <a:schemeClr val="accent2">
                  <a:lumMod val="75000"/>
                </a:schemeClr>
              </a:solidFill>
              <a:latin typeface="Arial" pitchFamily="34" charset="0"/>
              <a:cs typeface="Arial" pitchFamily="34" charset="0"/>
            </a:endParaRPr>
          </a:p>
          <a:p>
            <a:endParaRPr lang="en-GB" sz="1000" dirty="0">
              <a:solidFill>
                <a:schemeClr val="accent2">
                  <a:lumMod val="75000"/>
                </a:schemeClr>
              </a:solidFill>
              <a:latin typeface="Arial" pitchFamily="34" charset="0"/>
              <a:cs typeface="Arial" pitchFamily="34" charset="0"/>
            </a:endParaRPr>
          </a:p>
          <a:p>
            <a:r>
              <a:rPr lang="en-GB" sz="1000" dirty="0">
                <a:solidFill>
                  <a:schemeClr val="accent2">
                    <a:lumMod val="75000"/>
                  </a:schemeClr>
                </a:solidFill>
                <a:latin typeface="Arial" pitchFamily="34" charset="0"/>
                <a:cs typeface="Arial" pitchFamily="34" charset="0"/>
              </a:rPr>
              <a:t>It said Airwave was putting measures in place to avoid any repeat of the problem</a:t>
            </a:r>
            <a:r>
              <a:rPr lang="en-GB" sz="1000" dirty="0" smtClean="0">
                <a:solidFill>
                  <a:schemeClr val="accent2">
                    <a:lumMod val="75000"/>
                  </a:schemeClr>
                </a:solidFill>
                <a:latin typeface="Arial" pitchFamily="34" charset="0"/>
                <a:cs typeface="Arial" pitchFamily="34" charset="0"/>
              </a:rPr>
              <a:t>.</a:t>
            </a:r>
          </a:p>
          <a:p>
            <a:endParaRPr lang="en-GB" sz="1000" dirty="0">
              <a:solidFill>
                <a:schemeClr val="accent2">
                  <a:lumMod val="75000"/>
                </a:schemeClr>
              </a:solidFill>
              <a:latin typeface="Arial" pitchFamily="34" charset="0"/>
              <a:cs typeface="Arial" pitchFamily="34" charset="0"/>
            </a:endParaRPr>
          </a:p>
          <a:p>
            <a:r>
              <a:rPr lang="en-GB" sz="1000" dirty="0">
                <a:solidFill>
                  <a:schemeClr val="accent2">
                    <a:lumMod val="75000"/>
                  </a:schemeClr>
                </a:solidFill>
                <a:latin typeface="Arial" pitchFamily="34" charset="0"/>
                <a:cs typeface="Arial" pitchFamily="34" charset="0"/>
              </a:rPr>
              <a:t>"We were very lucky to avoid anything too bad," a police source told </a:t>
            </a:r>
            <a:r>
              <a:rPr lang="en-GB" sz="1000" dirty="0" smtClean="0">
                <a:solidFill>
                  <a:schemeClr val="accent2">
                    <a:lumMod val="75000"/>
                  </a:schemeClr>
                </a:solidFill>
                <a:latin typeface="Arial" pitchFamily="34" charset="0"/>
                <a:cs typeface="Arial" pitchFamily="34" charset="0"/>
              </a:rPr>
              <a:t> the BBC.</a:t>
            </a:r>
            <a:endParaRPr lang="en-GB" sz="1000" b="1" dirty="0">
              <a:solidFill>
                <a:srgbClr val="4584D3">
                  <a:lumMod val="75000"/>
                </a:srgbClr>
              </a:solidFill>
              <a:latin typeface="Arial" pitchFamily="34" charset="0"/>
              <a:cs typeface="Arial" pitchFamily="34" charset="0"/>
            </a:endParaRPr>
          </a:p>
        </p:txBody>
      </p:sp>
      <p:sp>
        <p:nvSpPr>
          <p:cNvPr id="8" name="TextBox 7"/>
          <p:cNvSpPr txBox="1"/>
          <p:nvPr/>
        </p:nvSpPr>
        <p:spPr>
          <a:xfrm>
            <a:off x="3059832" y="5794467"/>
            <a:ext cx="4176464" cy="246221"/>
          </a:xfrm>
          <a:prstGeom prst="rect">
            <a:avLst/>
          </a:prstGeom>
          <a:noFill/>
        </p:spPr>
        <p:txBody>
          <a:bodyPr wrap="square" rtlCol="0">
            <a:spAutoFit/>
          </a:bodyPr>
          <a:lstStyle/>
          <a:p>
            <a:r>
              <a:rPr lang="en-GB" sz="1000" b="1" dirty="0">
                <a:solidFill>
                  <a:srgbClr val="4584D3">
                    <a:lumMod val="75000"/>
                  </a:srgbClr>
                </a:solidFill>
                <a:latin typeface="Arial" pitchFamily="34" charset="0"/>
                <a:cs typeface="Arial" pitchFamily="34" charset="0"/>
              </a:rPr>
              <a:t>Read more here: </a:t>
            </a:r>
            <a:r>
              <a:rPr lang="en-GB" sz="900" b="1" dirty="0">
                <a:solidFill>
                  <a:srgbClr val="4584D3">
                    <a:lumMod val="75000"/>
                  </a:srgbClr>
                </a:solidFill>
                <a:latin typeface="Calibri" pitchFamily="34" charset="0"/>
                <a:cs typeface="Calibri" pitchFamily="34" charset="0"/>
                <a:hlinkClick r:id="rId3"/>
              </a:rPr>
              <a:t>http://</a:t>
            </a:r>
            <a:r>
              <a:rPr lang="en-GB" sz="900" b="1" dirty="0" smtClean="0">
                <a:solidFill>
                  <a:srgbClr val="4584D3">
                    <a:lumMod val="75000"/>
                  </a:srgbClr>
                </a:solidFill>
                <a:latin typeface="Calibri" pitchFamily="34" charset="0"/>
                <a:cs typeface="Calibri" pitchFamily="34" charset="0"/>
                <a:hlinkClick r:id="rId3"/>
              </a:rPr>
              <a:t>www.bbc.co.uk/news/uk-england-london-32500431</a:t>
            </a:r>
            <a:r>
              <a:rPr lang="en-GB" sz="900" b="1" dirty="0" smtClean="0">
                <a:solidFill>
                  <a:srgbClr val="4584D3">
                    <a:lumMod val="75000"/>
                  </a:srgbClr>
                </a:solidFill>
                <a:latin typeface="Calibri" pitchFamily="34" charset="0"/>
                <a:cs typeface="Calibri" pitchFamily="34" charset="0"/>
              </a:rPr>
              <a:t> </a:t>
            </a:r>
            <a:endParaRPr lang="en-GB" sz="900" b="1" dirty="0">
              <a:solidFill>
                <a:srgbClr val="4584D3">
                  <a:lumMod val="75000"/>
                </a:srgbClr>
              </a:solidFill>
              <a:latin typeface="Calibri" pitchFamily="34" charset="0"/>
              <a:cs typeface="Calibri" pitchFamily="34" charset="0"/>
            </a:endParaRPr>
          </a:p>
        </p:txBody>
      </p:sp>
      <p:sp>
        <p:nvSpPr>
          <p:cNvPr id="9" name="Rectangle 8"/>
          <p:cNvSpPr/>
          <p:nvPr/>
        </p:nvSpPr>
        <p:spPr>
          <a:xfrm>
            <a:off x="7380312" y="5819505"/>
            <a:ext cx="1296144" cy="215444"/>
          </a:xfrm>
          <a:prstGeom prst="rect">
            <a:avLst/>
          </a:prstGeom>
        </p:spPr>
        <p:txBody>
          <a:bodyPr wrap="square">
            <a:spAutoFit/>
          </a:bodyPr>
          <a:lstStyle/>
          <a:p>
            <a:r>
              <a:rPr lang="en-GB" sz="800" b="1" dirty="0">
                <a:solidFill>
                  <a:prstClr val="white">
                    <a:lumMod val="50000"/>
                  </a:prstClr>
                </a:solidFill>
                <a:latin typeface="Arial" pitchFamily="34" charset="0"/>
                <a:cs typeface="Arial" pitchFamily="34" charset="0"/>
              </a:rPr>
              <a:t>Source: </a:t>
            </a:r>
            <a:r>
              <a:rPr lang="en-GB" sz="800" b="1" dirty="0" smtClean="0">
                <a:solidFill>
                  <a:prstClr val="white">
                    <a:lumMod val="50000"/>
                  </a:prstClr>
                </a:solidFill>
                <a:latin typeface="Arial" pitchFamily="34" charset="0"/>
                <a:cs typeface="Arial" pitchFamily="34" charset="0"/>
              </a:rPr>
              <a:t>BBC News</a:t>
            </a:r>
            <a:endParaRPr lang="en-GB" sz="800" b="1" dirty="0">
              <a:solidFill>
                <a:prstClr val="white">
                  <a:lumMod val="50000"/>
                </a:prstClr>
              </a:solidFill>
              <a:latin typeface="Arial" pitchFamily="34" charset="0"/>
              <a:cs typeface="Arial" pitchFamily="34" charset="0"/>
            </a:endParaRPr>
          </a:p>
        </p:txBody>
      </p:sp>
      <p:sp>
        <p:nvSpPr>
          <p:cNvPr id="10" name="TextBox 9"/>
          <p:cNvSpPr txBox="1"/>
          <p:nvPr/>
        </p:nvSpPr>
        <p:spPr>
          <a:xfrm>
            <a:off x="7804484" y="2500565"/>
            <a:ext cx="1053446" cy="353943"/>
          </a:xfrm>
          <a:prstGeom prst="rect">
            <a:avLst/>
          </a:prstGeom>
          <a:noFill/>
        </p:spPr>
        <p:txBody>
          <a:bodyPr wrap="square" rtlCol="0">
            <a:spAutoFit/>
          </a:bodyPr>
          <a:lstStyle/>
          <a:p>
            <a:r>
              <a:rPr lang="en-GB" sz="900" dirty="0" smtClean="0">
                <a:solidFill>
                  <a:srgbClr val="073E87"/>
                </a:solidFill>
                <a:latin typeface="Arial" pitchFamily="34" charset="0"/>
                <a:cs typeface="Arial" pitchFamily="34" charset="0"/>
              </a:rPr>
              <a:t>28</a:t>
            </a:r>
            <a:r>
              <a:rPr lang="en-GB" sz="900" baseline="30000" dirty="0" smtClean="0">
                <a:solidFill>
                  <a:srgbClr val="073E87"/>
                </a:solidFill>
                <a:latin typeface="Arial" pitchFamily="34" charset="0"/>
                <a:cs typeface="Arial" pitchFamily="34" charset="0"/>
              </a:rPr>
              <a:t>th</a:t>
            </a:r>
            <a:r>
              <a:rPr lang="en-GB" sz="900" dirty="0" smtClean="0">
                <a:solidFill>
                  <a:srgbClr val="073E87"/>
                </a:solidFill>
                <a:latin typeface="Arial" pitchFamily="34" charset="0"/>
                <a:cs typeface="Arial" pitchFamily="34" charset="0"/>
              </a:rPr>
              <a:t>  April </a:t>
            </a:r>
            <a:r>
              <a:rPr lang="en-GB" sz="900" dirty="0">
                <a:solidFill>
                  <a:srgbClr val="073E87"/>
                </a:solidFill>
                <a:latin typeface="Arial" pitchFamily="34" charset="0"/>
                <a:cs typeface="Arial" pitchFamily="34" charset="0"/>
              </a:rPr>
              <a:t>2015</a:t>
            </a:r>
          </a:p>
          <a:p>
            <a:endParaRPr lang="en-GB" sz="800" dirty="0">
              <a:solidFill>
                <a:prstClr val="black"/>
              </a:solidFill>
              <a:latin typeface="Arial" pitchFamily="34" charset="0"/>
              <a:cs typeface="Arial" pitchFamily="34"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3859893828"/>
              </p:ext>
            </p:extLst>
          </p:nvPr>
        </p:nvGraphicFramePr>
        <p:xfrm>
          <a:off x="605634" y="2854508"/>
          <a:ext cx="2238174" cy="1581607"/>
        </p:xfrm>
        <a:graphic>
          <a:graphicData uri="http://schemas.openxmlformats.org/presentationml/2006/ole">
            <mc:AlternateContent xmlns:mc="http://schemas.openxmlformats.org/markup-compatibility/2006">
              <mc:Choice xmlns:v="urn:schemas-microsoft-com:vml" Requires="v">
                <p:oleObj spid="_x0000_s1042" name="Acrobat Document" r:id="rId4" imgW="8019903" imgH="5667082" progId="AcroExch.Document.11">
                  <p:embed/>
                </p:oleObj>
              </mc:Choice>
              <mc:Fallback>
                <p:oleObj name="Acrobat Document" r:id="rId4" imgW="8019903" imgH="5667082" progId="AcroExch.Document.11">
                  <p:embed/>
                  <p:pic>
                    <p:nvPicPr>
                      <p:cNvPr id="0" name=""/>
                      <p:cNvPicPr/>
                      <p:nvPr/>
                    </p:nvPicPr>
                    <p:blipFill>
                      <a:blip r:embed="rId5"/>
                      <a:stretch>
                        <a:fillRect/>
                      </a:stretch>
                    </p:blipFill>
                    <p:spPr>
                      <a:xfrm>
                        <a:off x="605634" y="2854508"/>
                        <a:ext cx="2238174" cy="1581607"/>
                      </a:xfrm>
                      <a:prstGeom prst="rect">
                        <a:avLst/>
                      </a:prstGeom>
                    </p:spPr>
                  </p:pic>
                </p:oleObj>
              </mc:Fallback>
            </mc:AlternateContent>
          </a:graphicData>
        </a:graphic>
      </p:graphicFrame>
    </p:spTree>
    <p:extLst>
      <p:ext uri="{BB962C8B-B14F-4D97-AF65-F5344CB8AC3E}">
        <p14:creationId xmlns:p14="http://schemas.microsoft.com/office/powerpoint/2010/main" val="142687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4617795"/>
              </p:ext>
            </p:extLst>
          </p:nvPr>
        </p:nvGraphicFramePr>
        <p:xfrm>
          <a:off x="395536" y="2708920"/>
          <a:ext cx="8280919" cy="3516839"/>
        </p:xfrm>
        <a:graphic>
          <a:graphicData uri="http://schemas.openxmlformats.org/drawingml/2006/table">
            <a:tbl>
              <a:tblPr firstRow="1" firstCol="1" bandRow="1" bandCol="1">
                <a:tableStyleId>{5C22544A-7EE6-4342-B048-85BDC9FD1C3A}</a:tableStyleId>
              </a:tblPr>
              <a:tblGrid>
                <a:gridCol w="1540014"/>
                <a:gridCol w="2349426"/>
                <a:gridCol w="1469869"/>
                <a:gridCol w="2921610"/>
              </a:tblGrid>
              <a:tr h="145483">
                <a:tc>
                  <a:txBody>
                    <a:bodyPr/>
                    <a:lstStyle/>
                    <a:p>
                      <a:pPr>
                        <a:lnSpc>
                          <a:spcPct val="115000"/>
                        </a:lnSpc>
                        <a:spcAft>
                          <a:spcPts val="0"/>
                        </a:spcAft>
                      </a:pPr>
                      <a:r>
                        <a:rPr lang="en-GB" sz="1000" dirty="0">
                          <a:effectLst/>
                        </a:rPr>
                        <a:t> </a:t>
                      </a:r>
                      <a:endParaRPr lang="en-GB"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1000" dirty="0">
                          <a:effectLst/>
                        </a:rPr>
                        <a:t> </a:t>
                      </a:r>
                      <a:endParaRPr lang="en-GB"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1000" dirty="0">
                          <a:effectLst/>
                        </a:rPr>
                        <a:t> </a:t>
                      </a:r>
                      <a:endParaRPr lang="en-GB"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1000" dirty="0">
                          <a:effectLst/>
                        </a:rPr>
                        <a:t> </a:t>
                      </a:r>
                      <a:endParaRPr lang="en-GB" sz="1100" dirty="0">
                        <a:effectLst/>
                        <a:latin typeface="Calibri"/>
                        <a:ea typeface="Calibri"/>
                        <a:cs typeface="Times New Roman"/>
                      </a:endParaRPr>
                    </a:p>
                  </a:txBody>
                  <a:tcPr marL="68580" marR="68580" marT="0" marB="0" anchor="ctr"/>
                </a:tc>
              </a:tr>
              <a:tr h="290966">
                <a:tc>
                  <a:txBody>
                    <a:bodyPr/>
                    <a:lstStyle/>
                    <a:p>
                      <a:pPr marL="458470">
                        <a:lnSpc>
                          <a:spcPct val="115000"/>
                        </a:lnSpc>
                        <a:spcAft>
                          <a:spcPts val="0"/>
                        </a:spcAft>
                      </a:pPr>
                      <a:r>
                        <a:rPr lang="en-GB" sz="1000" b="1" dirty="0">
                          <a:effectLst/>
                          <a:latin typeface="Arial" pitchFamily="34" charset="0"/>
                          <a:cs typeface="Arial" pitchFamily="34" charset="0"/>
                        </a:rPr>
                        <a:t>Elizabeth Ogunoye </a:t>
                      </a:r>
                      <a:endParaRPr lang="en-GB" sz="1000" b="1" dirty="0">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a:solidFill>
                            <a:schemeClr val="tx2"/>
                          </a:solidFill>
                          <a:effectLst/>
                          <a:latin typeface="Arial" pitchFamily="34" charset="0"/>
                          <a:cs typeface="Arial" pitchFamily="34" charset="0"/>
                        </a:rPr>
                        <a:t>Team Director</a:t>
                      </a:r>
                      <a:endParaRPr lang="en-GB" sz="1000" b="1">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a:solidFill>
                            <a:schemeClr val="tx2"/>
                          </a:solidFill>
                          <a:effectLst/>
                          <a:latin typeface="Arial" pitchFamily="34" charset="0"/>
                          <a:cs typeface="Arial" pitchFamily="34" charset="0"/>
                        </a:rPr>
                        <a:t>0203 350 4219</a:t>
                      </a:r>
                      <a:endParaRPr lang="en-GB" sz="1000" b="1">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u="sng" dirty="0">
                          <a:solidFill>
                            <a:schemeClr val="tx1"/>
                          </a:solidFill>
                          <a:effectLst/>
                          <a:latin typeface="Arial" pitchFamily="34" charset="0"/>
                          <a:cs typeface="Arial" pitchFamily="34" charset="0"/>
                          <a:hlinkClick r:id="rId2"/>
                        </a:rPr>
                        <a:t>elizabeth.ogunoye@nw.london.nhs.uk</a:t>
                      </a:r>
                      <a:endParaRPr lang="en-GB" sz="1000" b="1" dirty="0">
                        <a:solidFill>
                          <a:schemeClr val="tx1"/>
                        </a:solidFill>
                        <a:effectLst/>
                        <a:latin typeface="Arial" pitchFamily="34" charset="0"/>
                        <a:ea typeface="Calibri"/>
                        <a:cs typeface="Arial" pitchFamily="34" charset="0"/>
                      </a:endParaRPr>
                    </a:p>
                  </a:txBody>
                  <a:tcPr marL="68580" marR="68580" marT="0" marB="0" anchor="ctr"/>
                </a:tc>
              </a:tr>
              <a:tr h="256664">
                <a:tc>
                  <a:txBody>
                    <a:bodyPr/>
                    <a:lstStyle/>
                    <a:p>
                      <a:pPr marL="458470">
                        <a:lnSpc>
                          <a:spcPct val="115000"/>
                        </a:lnSpc>
                        <a:spcAft>
                          <a:spcPts val="0"/>
                        </a:spcAft>
                      </a:pPr>
                      <a:r>
                        <a:rPr lang="en-GB" sz="1000" b="1" dirty="0">
                          <a:effectLst/>
                          <a:latin typeface="Arial" pitchFamily="34" charset="0"/>
                          <a:cs typeface="Arial" pitchFamily="34" charset="0"/>
                        </a:rPr>
                        <a:t>Katy Neal</a:t>
                      </a:r>
                      <a:endParaRPr lang="en-GB" sz="1000" b="1" dirty="0">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dirty="0">
                          <a:solidFill>
                            <a:schemeClr val="tx2"/>
                          </a:solidFill>
                          <a:effectLst/>
                          <a:latin typeface="Arial" pitchFamily="34" charset="0"/>
                          <a:cs typeface="Arial" pitchFamily="34" charset="0"/>
                        </a:rPr>
                        <a:t>Head of Performance </a:t>
                      </a:r>
                      <a:endParaRPr lang="en-GB" sz="1000" b="1" dirty="0">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a:solidFill>
                            <a:schemeClr val="tx2"/>
                          </a:solidFill>
                          <a:effectLst/>
                          <a:latin typeface="Arial" pitchFamily="34" charset="0"/>
                          <a:cs typeface="Arial" pitchFamily="34" charset="0"/>
                        </a:rPr>
                        <a:t>0203 350 4229</a:t>
                      </a:r>
                      <a:endParaRPr lang="en-GB" sz="1000" b="1">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u="sng">
                          <a:solidFill>
                            <a:schemeClr val="tx1"/>
                          </a:solidFill>
                          <a:effectLst/>
                          <a:latin typeface="Arial" pitchFamily="34" charset="0"/>
                          <a:cs typeface="Arial" pitchFamily="34" charset="0"/>
                          <a:hlinkClick r:id="rId3"/>
                        </a:rPr>
                        <a:t>katy.neal@nw.london.nhs.uk</a:t>
                      </a:r>
                      <a:r>
                        <a:rPr lang="en-GB" sz="1000" b="1">
                          <a:solidFill>
                            <a:schemeClr val="tx1"/>
                          </a:solidFill>
                          <a:effectLst/>
                          <a:latin typeface="Arial" pitchFamily="34" charset="0"/>
                          <a:cs typeface="Arial" pitchFamily="34" charset="0"/>
                        </a:rPr>
                        <a:t> </a:t>
                      </a:r>
                      <a:endParaRPr lang="en-GB" sz="1000" b="1">
                        <a:solidFill>
                          <a:schemeClr val="tx1"/>
                        </a:solidFill>
                        <a:effectLst/>
                        <a:latin typeface="Arial" pitchFamily="34" charset="0"/>
                        <a:ea typeface="Calibri"/>
                        <a:cs typeface="Arial" pitchFamily="34" charset="0"/>
                      </a:endParaRPr>
                    </a:p>
                  </a:txBody>
                  <a:tcPr marL="68580" marR="68580" marT="0" marB="0" anchor="ctr"/>
                </a:tc>
              </a:tr>
              <a:tr h="290966">
                <a:tc>
                  <a:txBody>
                    <a:bodyPr/>
                    <a:lstStyle/>
                    <a:p>
                      <a:pPr marL="458470">
                        <a:lnSpc>
                          <a:spcPct val="115000"/>
                        </a:lnSpc>
                        <a:spcAft>
                          <a:spcPts val="0"/>
                        </a:spcAft>
                      </a:pPr>
                      <a:r>
                        <a:rPr lang="en-GB" sz="1000" b="1">
                          <a:effectLst/>
                          <a:latin typeface="Arial" pitchFamily="34" charset="0"/>
                          <a:cs typeface="Arial" pitchFamily="34" charset="0"/>
                        </a:rPr>
                        <a:t>David Whale </a:t>
                      </a:r>
                      <a:endParaRPr lang="en-GB" sz="1000" b="1">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dirty="0">
                          <a:solidFill>
                            <a:schemeClr val="tx2"/>
                          </a:solidFill>
                          <a:effectLst/>
                          <a:latin typeface="Arial" pitchFamily="34" charset="0"/>
                          <a:cs typeface="Arial" pitchFamily="34" charset="0"/>
                        </a:rPr>
                        <a:t>LAS Contract Performance Manager </a:t>
                      </a:r>
                      <a:endParaRPr lang="en-GB" sz="1000" b="1" dirty="0">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a:solidFill>
                            <a:schemeClr val="tx2"/>
                          </a:solidFill>
                          <a:effectLst/>
                          <a:latin typeface="Arial" pitchFamily="34" charset="0"/>
                          <a:cs typeface="Arial" pitchFamily="34" charset="0"/>
                        </a:rPr>
                        <a:t>0203 350 4053</a:t>
                      </a:r>
                      <a:endParaRPr lang="en-GB" sz="1000" b="1">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u="sng">
                          <a:solidFill>
                            <a:schemeClr val="tx1"/>
                          </a:solidFill>
                          <a:effectLst/>
                          <a:latin typeface="Arial" pitchFamily="34" charset="0"/>
                          <a:cs typeface="Arial" pitchFamily="34" charset="0"/>
                          <a:hlinkClick r:id="rId4"/>
                        </a:rPr>
                        <a:t>david.whale@nw.london.nhs.uk </a:t>
                      </a:r>
                      <a:endParaRPr lang="en-GB" sz="1000" b="1">
                        <a:solidFill>
                          <a:schemeClr val="tx1"/>
                        </a:solidFill>
                        <a:effectLst/>
                        <a:latin typeface="Arial" pitchFamily="34" charset="0"/>
                        <a:ea typeface="Calibri"/>
                        <a:cs typeface="Arial" pitchFamily="34" charset="0"/>
                      </a:endParaRPr>
                    </a:p>
                  </a:txBody>
                  <a:tcPr marL="68580" marR="68580" marT="0" marB="0" anchor="ctr"/>
                </a:tc>
              </a:tr>
              <a:tr h="290966">
                <a:tc>
                  <a:txBody>
                    <a:bodyPr/>
                    <a:lstStyle/>
                    <a:p>
                      <a:pPr marL="458470">
                        <a:lnSpc>
                          <a:spcPct val="115000"/>
                        </a:lnSpc>
                        <a:spcAft>
                          <a:spcPts val="0"/>
                        </a:spcAft>
                      </a:pPr>
                      <a:r>
                        <a:rPr lang="en-GB" sz="1000" b="1">
                          <a:effectLst/>
                          <a:latin typeface="Arial" pitchFamily="34" charset="0"/>
                          <a:cs typeface="Arial" pitchFamily="34" charset="0"/>
                        </a:rPr>
                        <a:t>Julian Williams</a:t>
                      </a:r>
                      <a:endParaRPr lang="en-GB" sz="1000" b="1">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dirty="0">
                          <a:solidFill>
                            <a:schemeClr val="tx2"/>
                          </a:solidFill>
                          <a:effectLst/>
                          <a:latin typeface="Arial" pitchFamily="34" charset="0"/>
                          <a:cs typeface="Arial" pitchFamily="34" charset="0"/>
                        </a:rPr>
                        <a:t>Directory of Service Lead</a:t>
                      </a:r>
                      <a:endParaRPr lang="en-GB" sz="1000" b="1" dirty="0">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a:solidFill>
                            <a:schemeClr val="tx2"/>
                          </a:solidFill>
                          <a:effectLst/>
                          <a:latin typeface="Arial" pitchFamily="34" charset="0"/>
                          <a:cs typeface="Arial" pitchFamily="34" charset="0"/>
                        </a:rPr>
                        <a:t>0203 350 4605</a:t>
                      </a:r>
                      <a:endParaRPr lang="en-GB" sz="1000" b="1">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u="sng" dirty="0">
                          <a:solidFill>
                            <a:schemeClr val="tx1"/>
                          </a:solidFill>
                          <a:effectLst/>
                          <a:latin typeface="Arial" pitchFamily="34" charset="0"/>
                          <a:cs typeface="Arial" pitchFamily="34" charset="0"/>
                          <a:hlinkClick r:id="rId5"/>
                        </a:rPr>
                        <a:t>julian.williams@nw.london.nhs.uk </a:t>
                      </a:r>
                      <a:endParaRPr lang="en-GB" sz="1000" b="1" dirty="0">
                        <a:solidFill>
                          <a:schemeClr val="tx1"/>
                        </a:solidFill>
                        <a:effectLst/>
                        <a:latin typeface="Arial" pitchFamily="34" charset="0"/>
                        <a:ea typeface="Calibri"/>
                        <a:cs typeface="Arial" pitchFamily="34" charset="0"/>
                      </a:endParaRPr>
                    </a:p>
                  </a:txBody>
                  <a:tcPr marL="68580" marR="68580" marT="0" marB="0" anchor="ctr"/>
                </a:tc>
              </a:tr>
              <a:tr h="290966">
                <a:tc>
                  <a:txBody>
                    <a:bodyPr/>
                    <a:lstStyle/>
                    <a:p>
                      <a:pPr marL="458470">
                        <a:lnSpc>
                          <a:spcPct val="115000"/>
                        </a:lnSpc>
                        <a:spcAft>
                          <a:spcPts val="0"/>
                        </a:spcAft>
                      </a:pPr>
                      <a:r>
                        <a:rPr lang="en-GB" sz="1000" b="1">
                          <a:effectLst/>
                          <a:latin typeface="Arial" pitchFamily="34" charset="0"/>
                          <a:cs typeface="Arial" pitchFamily="34" charset="0"/>
                        </a:rPr>
                        <a:t>Stephanie Grant </a:t>
                      </a:r>
                      <a:endParaRPr lang="en-GB" sz="1000" b="1">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dirty="0">
                          <a:solidFill>
                            <a:schemeClr val="tx2"/>
                          </a:solidFill>
                          <a:effectLst/>
                          <a:latin typeface="Arial" pitchFamily="34" charset="0"/>
                          <a:cs typeface="Arial" pitchFamily="34" charset="0"/>
                        </a:rPr>
                        <a:t>Product specialist 111 /OOH/UCC contracts</a:t>
                      </a:r>
                      <a:endParaRPr lang="en-GB" sz="1000" b="1" dirty="0">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a:solidFill>
                            <a:schemeClr val="tx2"/>
                          </a:solidFill>
                          <a:effectLst/>
                          <a:latin typeface="Arial" pitchFamily="34" charset="0"/>
                          <a:cs typeface="Arial" pitchFamily="34" charset="0"/>
                        </a:rPr>
                        <a:t>0203 350 4171</a:t>
                      </a:r>
                      <a:endParaRPr lang="en-GB" sz="1000" b="1">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u="sng">
                          <a:solidFill>
                            <a:schemeClr val="tx1"/>
                          </a:solidFill>
                          <a:effectLst/>
                          <a:latin typeface="Arial" pitchFamily="34" charset="0"/>
                          <a:cs typeface="Arial" pitchFamily="34" charset="0"/>
                          <a:hlinkClick r:id="rId6"/>
                        </a:rPr>
                        <a:t>stephanie.grant@nw.london.nhs.uk </a:t>
                      </a:r>
                      <a:endParaRPr lang="en-GB" sz="1000" b="1">
                        <a:solidFill>
                          <a:schemeClr val="tx1"/>
                        </a:solidFill>
                        <a:effectLst/>
                        <a:latin typeface="Arial" pitchFamily="34" charset="0"/>
                        <a:ea typeface="Calibri"/>
                        <a:cs typeface="Arial" pitchFamily="34" charset="0"/>
                      </a:endParaRPr>
                    </a:p>
                  </a:txBody>
                  <a:tcPr marL="68580" marR="68580" marT="0" marB="0" anchor="ctr"/>
                </a:tc>
              </a:tr>
              <a:tr h="290966">
                <a:tc>
                  <a:txBody>
                    <a:bodyPr/>
                    <a:lstStyle/>
                    <a:p>
                      <a:pPr marL="458470">
                        <a:lnSpc>
                          <a:spcPct val="115000"/>
                        </a:lnSpc>
                        <a:spcAft>
                          <a:spcPts val="0"/>
                        </a:spcAft>
                      </a:pPr>
                      <a:r>
                        <a:rPr lang="en-GB" sz="1000" b="1">
                          <a:effectLst/>
                          <a:latin typeface="Arial" pitchFamily="34" charset="0"/>
                          <a:cs typeface="Arial" pitchFamily="34" charset="0"/>
                        </a:rPr>
                        <a:t>Mayarun Begum </a:t>
                      </a:r>
                      <a:endParaRPr lang="en-GB" sz="1000" b="1">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dirty="0">
                          <a:solidFill>
                            <a:schemeClr val="tx2"/>
                          </a:solidFill>
                          <a:effectLst/>
                          <a:latin typeface="Arial" pitchFamily="34" charset="0"/>
                          <a:cs typeface="Arial" pitchFamily="34" charset="0"/>
                        </a:rPr>
                        <a:t>Project Officer</a:t>
                      </a:r>
                      <a:endParaRPr lang="en-GB" sz="1000" b="1" dirty="0">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dirty="0">
                          <a:solidFill>
                            <a:schemeClr val="tx2"/>
                          </a:solidFill>
                          <a:effectLst/>
                          <a:latin typeface="Arial" pitchFamily="34" charset="0"/>
                          <a:cs typeface="Arial" pitchFamily="34" charset="0"/>
                        </a:rPr>
                        <a:t>0203 350 4752</a:t>
                      </a:r>
                      <a:endParaRPr lang="en-GB" sz="1000" b="1" dirty="0">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u="sng" dirty="0">
                          <a:solidFill>
                            <a:schemeClr val="tx1"/>
                          </a:solidFill>
                          <a:effectLst/>
                          <a:latin typeface="Arial" pitchFamily="34" charset="0"/>
                          <a:cs typeface="Arial" pitchFamily="34" charset="0"/>
                          <a:hlinkClick r:id="rId7"/>
                        </a:rPr>
                        <a:t>mayarun.begum@nw.london.nhs.uk </a:t>
                      </a:r>
                      <a:endParaRPr lang="en-GB" sz="1000" b="1" dirty="0">
                        <a:solidFill>
                          <a:schemeClr val="tx1"/>
                        </a:solidFill>
                        <a:effectLst/>
                        <a:latin typeface="Arial" pitchFamily="34" charset="0"/>
                        <a:ea typeface="Calibri"/>
                        <a:cs typeface="Arial" pitchFamily="34" charset="0"/>
                      </a:endParaRPr>
                    </a:p>
                  </a:txBody>
                  <a:tcPr marL="68580" marR="68580" marT="0" marB="0" anchor="ctr"/>
                </a:tc>
              </a:tr>
              <a:tr h="290966">
                <a:tc>
                  <a:txBody>
                    <a:bodyPr/>
                    <a:lstStyle/>
                    <a:p>
                      <a:pPr marL="458470">
                        <a:lnSpc>
                          <a:spcPct val="115000"/>
                        </a:lnSpc>
                        <a:spcAft>
                          <a:spcPts val="0"/>
                        </a:spcAft>
                      </a:pPr>
                      <a:r>
                        <a:rPr lang="en-GB" sz="1000" b="1">
                          <a:effectLst/>
                          <a:latin typeface="Arial" pitchFamily="34" charset="0"/>
                          <a:cs typeface="Arial" pitchFamily="34" charset="0"/>
                        </a:rPr>
                        <a:t>William Sheppard</a:t>
                      </a:r>
                      <a:endParaRPr lang="en-GB" sz="1000" b="1">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dirty="0" smtClean="0">
                          <a:solidFill>
                            <a:schemeClr val="tx2"/>
                          </a:solidFill>
                          <a:effectLst/>
                          <a:latin typeface="Arial" pitchFamily="34" charset="0"/>
                          <a:cs typeface="Arial" pitchFamily="34" charset="0"/>
                        </a:rPr>
                        <a:t>Administration Support Officer 111/OOH/UCC</a:t>
                      </a:r>
                    </a:p>
                  </a:txBody>
                  <a:tcPr marL="68580" marR="68580" marT="0" marB="0" anchor="ctr"/>
                </a:tc>
                <a:tc>
                  <a:txBody>
                    <a:bodyPr/>
                    <a:lstStyle/>
                    <a:p>
                      <a:pPr>
                        <a:lnSpc>
                          <a:spcPct val="115000"/>
                        </a:lnSpc>
                        <a:spcAft>
                          <a:spcPts val="0"/>
                        </a:spcAft>
                      </a:pPr>
                      <a:r>
                        <a:rPr lang="en-GB" sz="1000" b="1" dirty="0">
                          <a:solidFill>
                            <a:schemeClr val="tx2"/>
                          </a:solidFill>
                          <a:effectLst/>
                          <a:latin typeface="Arial" pitchFamily="34" charset="0"/>
                          <a:cs typeface="Arial" pitchFamily="34" charset="0"/>
                        </a:rPr>
                        <a:t>0203 350 4174  </a:t>
                      </a:r>
                      <a:endParaRPr lang="en-GB" sz="1000" b="1" dirty="0">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u="sng">
                          <a:solidFill>
                            <a:schemeClr val="tx1"/>
                          </a:solidFill>
                          <a:effectLst/>
                          <a:latin typeface="Arial" pitchFamily="34" charset="0"/>
                          <a:cs typeface="Arial" pitchFamily="34" charset="0"/>
                          <a:hlinkClick r:id="rId8"/>
                        </a:rPr>
                        <a:t>william.dunbar-sheppard@nw.london.nhs.uk </a:t>
                      </a:r>
                      <a:endParaRPr lang="en-GB" sz="1000" b="1">
                        <a:solidFill>
                          <a:schemeClr val="tx1"/>
                        </a:solidFill>
                        <a:effectLst/>
                        <a:latin typeface="Arial" pitchFamily="34" charset="0"/>
                        <a:ea typeface="Calibri"/>
                        <a:cs typeface="Arial" pitchFamily="34" charset="0"/>
                      </a:endParaRPr>
                    </a:p>
                  </a:txBody>
                  <a:tcPr marL="68580" marR="68580" marT="0" marB="0" anchor="ctr"/>
                </a:tc>
              </a:tr>
              <a:tr h="390343">
                <a:tc>
                  <a:txBody>
                    <a:bodyPr/>
                    <a:lstStyle/>
                    <a:p>
                      <a:pPr marL="458470">
                        <a:lnSpc>
                          <a:spcPct val="115000"/>
                        </a:lnSpc>
                        <a:spcAft>
                          <a:spcPts val="0"/>
                        </a:spcAft>
                      </a:pPr>
                      <a:r>
                        <a:rPr lang="en-GB" sz="1000" b="1">
                          <a:effectLst/>
                          <a:latin typeface="Arial" pitchFamily="34" charset="0"/>
                          <a:cs typeface="Arial" pitchFamily="34" charset="0"/>
                        </a:rPr>
                        <a:t>Eleanor </a:t>
                      </a:r>
                    </a:p>
                    <a:p>
                      <a:pPr marL="458470">
                        <a:lnSpc>
                          <a:spcPct val="115000"/>
                        </a:lnSpc>
                        <a:spcAft>
                          <a:spcPts val="0"/>
                        </a:spcAft>
                      </a:pPr>
                      <a:r>
                        <a:rPr lang="en-GB" sz="1000" b="1">
                          <a:effectLst/>
                          <a:latin typeface="Arial" pitchFamily="34" charset="0"/>
                          <a:cs typeface="Arial" pitchFamily="34" charset="0"/>
                        </a:rPr>
                        <a:t>Campbell</a:t>
                      </a:r>
                      <a:endParaRPr lang="en-GB" sz="1000" b="1">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dirty="0" smtClean="0">
                          <a:solidFill>
                            <a:schemeClr val="tx2"/>
                          </a:solidFill>
                          <a:effectLst/>
                          <a:latin typeface="Arial" pitchFamily="34" charset="0"/>
                          <a:cs typeface="Arial" pitchFamily="34" charset="0"/>
                        </a:rPr>
                        <a:t>LAS Administration</a:t>
                      </a:r>
                      <a:r>
                        <a:rPr lang="en-GB" sz="1000" b="1" baseline="0" dirty="0" smtClean="0">
                          <a:solidFill>
                            <a:schemeClr val="tx2"/>
                          </a:solidFill>
                          <a:effectLst/>
                          <a:latin typeface="Arial" pitchFamily="34" charset="0"/>
                          <a:cs typeface="Arial" pitchFamily="34" charset="0"/>
                        </a:rPr>
                        <a:t> </a:t>
                      </a:r>
                      <a:r>
                        <a:rPr lang="en-GB" sz="1000" b="1" dirty="0" smtClean="0">
                          <a:solidFill>
                            <a:schemeClr val="tx2"/>
                          </a:solidFill>
                          <a:effectLst/>
                          <a:latin typeface="Arial" pitchFamily="34" charset="0"/>
                          <a:cs typeface="Arial" pitchFamily="34" charset="0"/>
                        </a:rPr>
                        <a:t>Support Officer</a:t>
                      </a:r>
                    </a:p>
                  </a:txBody>
                  <a:tcPr marL="68580" marR="68580" marT="0" marB="0" anchor="ctr"/>
                </a:tc>
                <a:tc>
                  <a:txBody>
                    <a:bodyPr/>
                    <a:lstStyle/>
                    <a:p>
                      <a:pPr>
                        <a:lnSpc>
                          <a:spcPct val="115000"/>
                        </a:lnSpc>
                        <a:spcAft>
                          <a:spcPts val="0"/>
                        </a:spcAft>
                      </a:pPr>
                      <a:r>
                        <a:rPr lang="en-GB" sz="1000" b="1" dirty="0">
                          <a:solidFill>
                            <a:schemeClr val="tx2"/>
                          </a:solidFill>
                          <a:effectLst/>
                          <a:latin typeface="Arial" pitchFamily="34" charset="0"/>
                          <a:cs typeface="Arial" pitchFamily="34" charset="0"/>
                        </a:rPr>
                        <a:t>0203 350 4187</a:t>
                      </a:r>
                      <a:endParaRPr lang="en-GB" sz="1000" b="1" dirty="0">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u="sng" dirty="0">
                          <a:solidFill>
                            <a:schemeClr val="tx1"/>
                          </a:solidFill>
                          <a:effectLst/>
                          <a:latin typeface="Arial" pitchFamily="34" charset="0"/>
                          <a:cs typeface="Arial" pitchFamily="34" charset="0"/>
                          <a:hlinkClick r:id="rId9"/>
                        </a:rPr>
                        <a:t>Eleanor.Campbell@nw.london.nhs.uk</a:t>
                      </a:r>
                      <a:endParaRPr lang="en-GB" sz="1000" b="1" dirty="0">
                        <a:solidFill>
                          <a:schemeClr val="tx1"/>
                        </a:solidFill>
                        <a:effectLst/>
                        <a:latin typeface="Arial" pitchFamily="34" charset="0"/>
                        <a:ea typeface="Calibri"/>
                        <a:cs typeface="Arial" pitchFamily="34" charset="0"/>
                      </a:endParaRPr>
                    </a:p>
                  </a:txBody>
                  <a:tcPr marL="68580" marR="68580" marT="0" marB="0" anchor="ctr"/>
                </a:tc>
              </a:tr>
              <a:tr h="360040">
                <a:tc>
                  <a:txBody>
                    <a:bodyPr/>
                    <a:lstStyle/>
                    <a:p>
                      <a:pPr marL="458470">
                        <a:lnSpc>
                          <a:spcPct val="100000"/>
                        </a:lnSpc>
                        <a:spcAft>
                          <a:spcPts val="0"/>
                        </a:spcAft>
                      </a:pPr>
                      <a:r>
                        <a:rPr lang="en-GB" sz="1000" b="1" dirty="0">
                          <a:effectLst/>
                          <a:latin typeface="Arial" pitchFamily="34" charset="0"/>
                          <a:cs typeface="Arial" pitchFamily="34" charset="0"/>
                        </a:rPr>
                        <a:t>Daniel </a:t>
                      </a:r>
                    </a:p>
                    <a:p>
                      <a:pPr marL="458470">
                        <a:lnSpc>
                          <a:spcPct val="100000"/>
                        </a:lnSpc>
                        <a:spcAft>
                          <a:spcPts val="0"/>
                        </a:spcAft>
                      </a:pPr>
                      <a:r>
                        <a:rPr lang="en-GB" sz="1000" b="1" dirty="0" smtClean="0">
                          <a:effectLst/>
                          <a:latin typeface="Arial" pitchFamily="34" charset="0"/>
                          <a:cs typeface="Arial" pitchFamily="34" charset="0"/>
                        </a:rPr>
                        <a:t>Gadd</a:t>
                      </a:r>
                      <a:endParaRPr lang="en-GB" sz="1000" b="1" dirty="0">
                        <a:effectLst/>
                        <a:latin typeface="Arial" pitchFamily="34" charset="0"/>
                        <a:cs typeface="Arial" pitchFamily="34" charset="0"/>
                      </a:endParaRPr>
                    </a:p>
                  </a:txBody>
                  <a:tcPr marL="68580" marR="68580" marT="0" marB="0" anchor="ctr"/>
                </a:tc>
                <a:tc>
                  <a:txBody>
                    <a:bodyPr/>
                    <a:lstStyle/>
                    <a:p>
                      <a:pPr>
                        <a:lnSpc>
                          <a:spcPct val="100000"/>
                        </a:lnSpc>
                        <a:spcAft>
                          <a:spcPts val="0"/>
                        </a:spcAft>
                      </a:pPr>
                      <a:r>
                        <a:rPr lang="en-GB" sz="1000" b="1" dirty="0">
                          <a:solidFill>
                            <a:schemeClr val="tx2"/>
                          </a:solidFill>
                          <a:effectLst/>
                          <a:latin typeface="Arial" pitchFamily="34" charset="0"/>
                          <a:cs typeface="Arial" pitchFamily="34" charset="0"/>
                        </a:rPr>
                        <a:t>Directory of Service Administration Support Officer</a:t>
                      </a:r>
                      <a:endParaRPr lang="en-GB" sz="1000" b="1" dirty="0">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00000"/>
                        </a:lnSpc>
                        <a:spcAft>
                          <a:spcPts val="0"/>
                        </a:spcAft>
                      </a:pPr>
                      <a:r>
                        <a:rPr lang="en-GB" sz="1000" b="1" dirty="0">
                          <a:solidFill>
                            <a:schemeClr val="tx2"/>
                          </a:solidFill>
                          <a:effectLst/>
                          <a:latin typeface="Arial" pitchFamily="34" charset="0"/>
                          <a:cs typeface="Arial" pitchFamily="34" charset="0"/>
                        </a:rPr>
                        <a:t>0203 350 4401</a:t>
                      </a:r>
                      <a:endParaRPr lang="en-GB" sz="1000" b="1" dirty="0">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00000"/>
                        </a:lnSpc>
                        <a:spcAft>
                          <a:spcPts val="0"/>
                        </a:spcAft>
                      </a:pPr>
                      <a:r>
                        <a:rPr lang="en-GB" sz="1000" b="1" u="sng" dirty="0">
                          <a:solidFill>
                            <a:schemeClr val="tx1"/>
                          </a:solidFill>
                          <a:effectLst/>
                          <a:latin typeface="Arial" pitchFamily="34" charset="0"/>
                          <a:cs typeface="Arial" pitchFamily="34" charset="0"/>
                          <a:hlinkClick r:id="rId10"/>
                        </a:rPr>
                        <a:t>Daniel.Gadd@nw.london.nhs.uk</a:t>
                      </a:r>
                      <a:endParaRPr lang="en-GB" sz="1000" b="1" dirty="0">
                        <a:solidFill>
                          <a:schemeClr val="tx1"/>
                        </a:solidFill>
                        <a:effectLst/>
                        <a:latin typeface="Arial" pitchFamily="34" charset="0"/>
                        <a:ea typeface="Calibri"/>
                        <a:cs typeface="Arial" pitchFamily="34" charset="0"/>
                      </a:endParaRPr>
                    </a:p>
                  </a:txBody>
                  <a:tcPr marL="68580" marR="68580" marT="0" marB="0" anchor="ctr"/>
                </a:tc>
              </a:tr>
              <a:tr h="290966">
                <a:tc>
                  <a:txBody>
                    <a:bodyPr/>
                    <a:lstStyle/>
                    <a:p>
                      <a:pPr marL="458470">
                        <a:lnSpc>
                          <a:spcPct val="115000"/>
                        </a:lnSpc>
                        <a:spcAft>
                          <a:spcPts val="0"/>
                        </a:spcAft>
                      </a:pPr>
                      <a:r>
                        <a:rPr lang="en-GB" sz="1000" b="1" dirty="0">
                          <a:effectLst/>
                          <a:latin typeface="Arial" pitchFamily="34" charset="0"/>
                          <a:cs typeface="Arial" pitchFamily="34" charset="0"/>
                        </a:rPr>
                        <a:t>Lucy </a:t>
                      </a:r>
                    </a:p>
                    <a:p>
                      <a:pPr marL="458470">
                        <a:lnSpc>
                          <a:spcPct val="115000"/>
                        </a:lnSpc>
                        <a:spcAft>
                          <a:spcPts val="0"/>
                        </a:spcAft>
                      </a:pPr>
                      <a:r>
                        <a:rPr lang="en-GB" sz="1000" b="1" dirty="0">
                          <a:effectLst/>
                          <a:latin typeface="Arial" pitchFamily="34" charset="0"/>
                          <a:cs typeface="Arial" pitchFamily="34" charset="0"/>
                        </a:rPr>
                        <a:t>Olliff</a:t>
                      </a:r>
                      <a:endParaRPr lang="en-GB" sz="1000" b="1" dirty="0">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dirty="0">
                          <a:solidFill>
                            <a:schemeClr val="tx2"/>
                          </a:solidFill>
                          <a:effectLst/>
                          <a:latin typeface="Arial" pitchFamily="34" charset="0"/>
                          <a:cs typeface="Arial" pitchFamily="34" charset="0"/>
                        </a:rPr>
                        <a:t>Directory of Service Administration Support Officer</a:t>
                      </a:r>
                      <a:endParaRPr lang="en-GB" sz="1000" b="1" dirty="0">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dirty="0">
                          <a:solidFill>
                            <a:schemeClr val="tx2"/>
                          </a:solidFill>
                          <a:effectLst/>
                          <a:latin typeface="Arial" pitchFamily="34" charset="0"/>
                          <a:cs typeface="Arial" pitchFamily="34" charset="0"/>
                        </a:rPr>
                        <a:t>0203 350 4206</a:t>
                      </a:r>
                      <a:endParaRPr lang="en-GB" sz="1000" b="1" dirty="0">
                        <a:solidFill>
                          <a:schemeClr val="tx2"/>
                        </a:solidFill>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en-GB" sz="1000" b="1" u="sng" dirty="0">
                          <a:solidFill>
                            <a:schemeClr val="tx1"/>
                          </a:solidFill>
                          <a:effectLst/>
                          <a:latin typeface="Arial" pitchFamily="34" charset="0"/>
                          <a:cs typeface="Arial" pitchFamily="34" charset="0"/>
                          <a:hlinkClick r:id="rId11"/>
                        </a:rPr>
                        <a:t>Lucy.Olliff@nw.london.nhs.uk</a:t>
                      </a:r>
                      <a:endParaRPr lang="en-GB" sz="1000" b="1" dirty="0">
                        <a:solidFill>
                          <a:schemeClr val="tx1"/>
                        </a:solidFill>
                        <a:effectLst/>
                        <a:latin typeface="Arial" pitchFamily="34" charset="0"/>
                        <a:ea typeface="Calibri"/>
                        <a:cs typeface="Arial" pitchFamily="34" charset="0"/>
                      </a:endParaRPr>
                    </a:p>
                  </a:txBody>
                  <a:tcPr marL="68580" marR="68580" marT="0" marB="0" anchor="ctr"/>
                </a:tc>
              </a:tr>
            </a:tbl>
          </a:graphicData>
        </a:graphic>
      </p:graphicFrame>
      <p:sp>
        <p:nvSpPr>
          <p:cNvPr id="2" name="Title 1"/>
          <p:cNvSpPr>
            <a:spLocks noGrp="1"/>
          </p:cNvSpPr>
          <p:nvPr>
            <p:ph type="title"/>
          </p:nvPr>
        </p:nvSpPr>
        <p:spPr>
          <a:xfrm>
            <a:off x="-684584" y="670481"/>
            <a:ext cx="4341168" cy="1252728"/>
          </a:xfrm>
        </p:spPr>
        <p:txBody>
          <a:bodyPr>
            <a:normAutofit/>
          </a:bodyPr>
          <a:lstStyle/>
          <a:p>
            <a:r>
              <a:rPr lang="en-GB" sz="2400" b="1" dirty="0" smtClean="0">
                <a:solidFill>
                  <a:schemeClr val="bg1"/>
                </a:solidFill>
                <a:latin typeface="Arial" pitchFamily="34" charset="0"/>
                <a:cs typeface="Arial" pitchFamily="34" charset="0"/>
              </a:rPr>
              <a:t>Team Contacts</a:t>
            </a:r>
            <a:endParaRPr lang="en-GB" sz="2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04121422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909</Words>
  <Application>Microsoft Macintosh PowerPoint</Application>
  <PresentationFormat>On-screen Show (4:3)</PresentationFormat>
  <Paragraphs>114</Paragraphs>
  <Slides>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Waveform</vt:lpstr>
      <vt:lpstr>Acrobat Document</vt:lpstr>
      <vt:lpstr>Current LAS Performance</vt:lpstr>
      <vt:lpstr>PowerPoint Presentation</vt:lpstr>
      <vt:lpstr>PowerPoint Presentation</vt:lpstr>
      <vt:lpstr>Team Contacts</vt:lpstr>
    </vt:vector>
  </TitlesOfParts>
  <Company>Westminster PCT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LAS Performance</dc:title>
  <dc:creator>Eleanor Campbell</dc:creator>
  <cp:lastModifiedBy>Polly Healy</cp:lastModifiedBy>
  <cp:revision>35</cp:revision>
  <dcterms:created xsi:type="dcterms:W3CDTF">2015-04-10T10:10:59Z</dcterms:created>
  <dcterms:modified xsi:type="dcterms:W3CDTF">2015-06-13T13:10:50Z</dcterms:modified>
</cp:coreProperties>
</file>