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88" r:id="rId3"/>
    <p:sldId id="274" r:id="rId4"/>
    <p:sldId id="289" r:id="rId5"/>
    <p:sldId id="275" r:id="rId6"/>
    <p:sldId id="276" r:id="rId7"/>
    <p:sldId id="277" r:id="rId8"/>
    <p:sldId id="278" r:id="rId9"/>
    <p:sldId id="282" r:id="rId10"/>
    <p:sldId id="290" r:id="rId11"/>
    <p:sldId id="283" r:id="rId12"/>
    <p:sldId id="284" r:id="rId13"/>
    <p:sldId id="279" r:id="rId14"/>
    <p:sldId id="287" r:id="rId15"/>
  </p:sldIdLst>
  <p:sldSz cx="9144000" cy="5715000" type="screen16x10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2pPr>
    <a:lvl3pPr marL="914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3pPr>
    <a:lvl4pPr marL="13713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4pPr>
    <a:lvl5pPr marL="182850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5pPr>
    <a:lvl6pPr marL="2285635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6pPr>
    <a:lvl7pPr marL="2742762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7pPr>
    <a:lvl8pPr marL="3199889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8pPr>
    <a:lvl9pPr marL="3657016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33"/>
    <a:srgbClr val="00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3660" autoAdjust="0"/>
  </p:normalViewPr>
  <p:slideViewPr>
    <p:cSldViewPr>
      <p:cViewPr varScale="1">
        <p:scale>
          <a:sx n="106" d="100"/>
          <a:sy n="106" d="100"/>
        </p:scale>
        <p:origin x="-944" y="-96"/>
      </p:cViewPr>
      <p:guideLst>
        <p:guide orient="horz" pos="180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B80B-993B-D04A-9E1A-061F772DA5B0}" type="datetimeFigureOut">
              <a:rPr lang="en-US"/>
              <a:pPr/>
              <a:t>05/05/17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39A41-C371-4E46-B2BE-3F0637979B0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4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09588"/>
            <a:ext cx="407987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3228896"/>
            <a:ext cx="7280698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91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4" y="6457791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90374-5C9D-6747-A6A8-D40D772D8CF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5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4pPr>
    <a:lvl5pPr marL="1828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5pPr>
    <a:lvl6pPr marL="228563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EA76330E-A500-4E43-B0F4-1D68ED8F562C}" type="slidenum">
              <a:rPr lang="en-GB" sz="1200"/>
              <a:pPr/>
              <a:t>1</a:t>
            </a:fld>
            <a:endParaRPr lang="en-GB" sz="1200" dirty="0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4175" y="509588"/>
            <a:ext cx="4079875" cy="254952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dirty="0" smtClean="0">
              <a:ea typeface="Genev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1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57984"/>
          </a:xfrm>
          <a:prstGeom prst="rect">
            <a:avLst/>
          </a:prstGeom>
        </p:spPr>
      </p:pic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01516"/>
            <a:ext cx="8382000" cy="10795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25" y="1561356"/>
            <a:ext cx="8713788" cy="1390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500"/>
            </a:lvl1pPr>
          </a:lstStyle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0432" y="5521796"/>
            <a:ext cx="576064" cy="187614"/>
          </a:xfrm>
        </p:spPr>
        <p:txBody>
          <a:bodyPr/>
          <a:lstStyle>
            <a:lvl1pPr>
              <a:defRPr/>
            </a:lvl1pPr>
          </a:lstStyle>
          <a:p>
            <a:pPr algn="ctr"/>
            <a:fld id="{3E6E790D-1350-CA49-9399-4ACF12563051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4ECB1451-22BC-8C4F-AC82-7E523BB871FA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3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6574"/>
            <a:ext cx="8713788" cy="627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87500"/>
            <a:ext cx="41148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87500"/>
            <a:ext cx="41148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fld id="{537ACBCD-7269-F041-8C7B-8D53587BCD2E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8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Greater London Skyline v1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514"/>
            <a:ext cx="9144000" cy="888486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304800" y="1587500"/>
            <a:ext cx="83820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50825" y="0"/>
            <a:ext cx="8713788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23528" y="5593804"/>
            <a:ext cx="2015703" cy="11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500" smtClean="0">
                <a:solidFill>
                  <a:srgbClr val="FFFFFF"/>
                </a:solidFill>
                <a:latin typeface="Arial"/>
                <a:ea typeface="Geneva" charset="0"/>
                <a:cs typeface="Arial"/>
              </a:defRPr>
            </a:lvl1pPr>
          </a:lstStyle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532440" y="5521796"/>
            <a:ext cx="431800" cy="18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ctr"/>
            <a:fld id="{4ECB1451-22BC-8C4F-AC82-7E523BB871FA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1944">
            <a:off x="7446834" y="229535"/>
            <a:ext cx="1445930" cy="14459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37" r:id="rId3"/>
    <p:sldLayoutId id="214748373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7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54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81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508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5" indent="-342845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31" indent="-285705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18" indent="-2285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45" indent="-22856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71" indent="-228563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98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326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52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79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7544" y="2569468"/>
            <a:ext cx="8238306" cy="864096"/>
          </a:xfrm>
        </p:spPr>
        <p:txBody>
          <a:bodyPr/>
          <a:lstStyle/>
          <a:p>
            <a:pPr lvl="1">
              <a:defRPr/>
            </a:pPr>
            <a:r>
              <a:rPr lang="en-GB" sz="3200" dirty="0" smtClean="0">
                <a:latin typeface="Calibri" pitchFamily="34" charset="0"/>
              </a:rPr>
              <a:t>Delivering Safe and Effective Emergency and Urgent Care in London</a:t>
            </a:r>
            <a:r>
              <a:rPr lang="en-GB" sz="3200" dirty="0">
                <a:latin typeface="Calibri" pitchFamily="34" charset="0"/>
              </a:rPr>
              <a:t/>
            </a:r>
            <a:br>
              <a:rPr lang="en-GB" sz="3200" dirty="0">
                <a:latin typeface="Calibri" pitchFamily="34" charset="0"/>
              </a:rPr>
            </a:br>
            <a:endParaRPr lang="en-GB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433564"/>
            <a:ext cx="8382000" cy="1008112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>
                <a:latin typeface="Calibri" pitchFamily="34" charset="0"/>
              </a:rPr>
              <a:t>Paul Woodrow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>
                <a:latin typeface="Calibri" pitchFamily="34" charset="0"/>
              </a:rPr>
              <a:t>Director of Operations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>
                <a:latin typeface="Calibri" pitchFamily="34" charset="0"/>
              </a:rPr>
              <a:t>Patients’ Forum – 10 April 2017</a:t>
            </a:r>
            <a:endParaRPr lang="en-GB" dirty="0">
              <a:latin typeface="Calibri" pitchFamily="34" charset="0"/>
            </a:endParaRPr>
          </a:p>
          <a:p>
            <a:pPr eaLnBrk="1" hangingPunct="1">
              <a:defRPr/>
            </a:pPr>
            <a:endParaRPr lang="en-GB" sz="2400" b="1" dirty="0" smtClean="0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93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Other Achievements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80% of operational frontline staff received a Personal Development Review versus 8% in 15/16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Over 90% of operational staff completed CSR modules 1,2&amp;3 during 16/17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NHS111 service in SE London was rated as good by CQC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Improved results from last years staff survey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Still lots to do though……………..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06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5212"/>
            <a:ext cx="8713788" cy="936104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Operational objectives 17/18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9348"/>
            <a:ext cx="8382000" cy="359065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We </a:t>
            </a:r>
            <a:r>
              <a:rPr lang="en-GB" sz="2400" dirty="0">
                <a:latin typeface="Calibri" pitchFamily="34" charset="0"/>
              </a:rPr>
              <a:t>will reduce </a:t>
            </a:r>
            <a:r>
              <a:rPr lang="en-GB" sz="2400" b="1" dirty="0">
                <a:latin typeface="Calibri" pitchFamily="34" charset="0"/>
              </a:rPr>
              <a:t>job cycle time</a:t>
            </a:r>
            <a:r>
              <a:rPr lang="en-GB" sz="2400" dirty="0">
                <a:latin typeface="Calibri" pitchFamily="34" charset="0"/>
              </a:rPr>
              <a:t> by 7 minutes by 31 </a:t>
            </a:r>
            <a:r>
              <a:rPr lang="en-GB" sz="2400" dirty="0" smtClean="0">
                <a:latin typeface="Calibri" pitchFamily="34" charset="0"/>
              </a:rPr>
              <a:t>October so </a:t>
            </a:r>
            <a:r>
              <a:rPr lang="en-GB" sz="2400" dirty="0">
                <a:latin typeface="Calibri" pitchFamily="34" charset="0"/>
              </a:rPr>
              <a:t>that our sickest patients are treated at the most appropriate setting of care as quickly as </a:t>
            </a:r>
            <a:r>
              <a:rPr lang="en-GB" sz="2400" dirty="0" smtClean="0">
                <a:latin typeface="Calibri" pitchFamily="34" charset="0"/>
              </a:rPr>
              <a:t>possible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We will maximise operational efficiency by reducing inappropriate </a:t>
            </a:r>
            <a:r>
              <a:rPr lang="en-GB" sz="2400" b="1" dirty="0">
                <a:latin typeface="Calibri" pitchFamily="34" charset="0"/>
              </a:rPr>
              <a:t>multiple attendance ratios</a:t>
            </a:r>
            <a:r>
              <a:rPr lang="en-GB" sz="2400" dirty="0">
                <a:latin typeface="Calibri" pitchFamily="34" charset="0"/>
              </a:rPr>
              <a:t> to 1.2 by 31 </a:t>
            </a:r>
            <a:r>
              <a:rPr lang="en-GB" sz="2400" dirty="0" smtClean="0">
                <a:latin typeface="Calibri" pitchFamily="34" charset="0"/>
              </a:rPr>
              <a:t>October so </a:t>
            </a:r>
            <a:r>
              <a:rPr lang="en-GB" sz="2400" dirty="0">
                <a:latin typeface="Calibri" pitchFamily="34" charset="0"/>
              </a:rPr>
              <a:t>that we make best use of available </a:t>
            </a:r>
            <a:r>
              <a:rPr lang="en-GB" sz="2400" dirty="0" smtClean="0">
                <a:latin typeface="Calibri" pitchFamily="34" charset="0"/>
              </a:rPr>
              <a:t>resources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By the end of May, we will have agreed the plan for a Trust wide </a:t>
            </a:r>
            <a:r>
              <a:rPr lang="en-GB" sz="2400" b="1" dirty="0">
                <a:latin typeface="Calibri" pitchFamily="34" charset="0"/>
              </a:rPr>
              <a:t>roster review</a:t>
            </a:r>
            <a:r>
              <a:rPr lang="en-GB" sz="2400" dirty="0">
                <a:latin typeface="Calibri" pitchFamily="34" charset="0"/>
              </a:rPr>
              <a:t>  for implementation by March </a:t>
            </a:r>
            <a:r>
              <a:rPr lang="en-GB" sz="2400" dirty="0" smtClean="0">
                <a:latin typeface="Calibri" pitchFamily="34" charset="0"/>
              </a:rPr>
              <a:t>2018.</a:t>
            </a:r>
            <a:endParaRPr lang="en-GB" sz="24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1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5212"/>
            <a:ext cx="8713788" cy="936104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Operational objectives 17/18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340"/>
            <a:ext cx="8382000" cy="366266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en-GB" sz="800" dirty="0" smtClean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In July 2017 we will implement new </a:t>
            </a:r>
            <a:r>
              <a:rPr lang="en-GB" sz="2400" b="1" dirty="0">
                <a:latin typeface="Calibri" pitchFamily="34" charset="0"/>
              </a:rPr>
              <a:t>Rest Break and end of shift arrangements </a:t>
            </a:r>
            <a:endParaRPr lang="en-GB" sz="2400" b="1" dirty="0" smtClean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By June 2017, we will co-design </a:t>
            </a:r>
            <a:r>
              <a:rPr lang="en-GB" sz="2400" b="1" dirty="0">
                <a:latin typeface="Calibri" pitchFamily="34" charset="0"/>
              </a:rPr>
              <a:t>demand management initiatives</a:t>
            </a:r>
            <a:r>
              <a:rPr lang="en-GB" sz="2400" dirty="0">
                <a:latin typeface="Calibri" pitchFamily="34" charset="0"/>
              </a:rPr>
              <a:t> across London, throughout the year we will support </a:t>
            </a:r>
            <a:r>
              <a:rPr lang="en-GB" sz="2400" dirty="0" smtClean="0">
                <a:latin typeface="Calibri" pitchFamily="34" charset="0"/>
              </a:rPr>
              <a:t>delivery </a:t>
            </a:r>
            <a:r>
              <a:rPr lang="en-GB" sz="2400" dirty="0">
                <a:latin typeface="Calibri" pitchFamily="34" charset="0"/>
              </a:rPr>
              <a:t>of those </a:t>
            </a:r>
            <a:r>
              <a:rPr lang="en-GB" sz="2400" dirty="0" smtClean="0">
                <a:latin typeface="Calibri" pitchFamily="34" charset="0"/>
              </a:rPr>
              <a:t>initiatives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800" dirty="0" smtClean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By September, we will introduce 5 new </a:t>
            </a:r>
            <a:r>
              <a:rPr lang="en-GB" sz="2400" b="1" dirty="0">
                <a:latin typeface="Calibri" pitchFamily="34" charset="0"/>
              </a:rPr>
              <a:t>operational placement centres</a:t>
            </a:r>
            <a:r>
              <a:rPr lang="en-GB" sz="2400" dirty="0">
                <a:latin typeface="Calibri" pitchFamily="34" charset="0"/>
              </a:rPr>
              <a:t> to support the induction and operational supervision of our new frontline </a:t>
            </a:r>
            <a:r>
              <a:rPr lang="en-GB" sz="2400" dirty="0" smtClean="0">
                <a:latin typeface="Calibri" pitchFamily="34" charset="0"/>
              </a:rPr>
              <a:t>staff.</a:t>
            </a:r>
            <a:endParaRPr lang="en-GB" sz="24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7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5101" cy="1129308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Demand management opportunities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13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31" y="1095744"/>
            <a:ext cx="610262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31" y="2076622"/>
            <a:ext cx="612068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79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93204"/>
            <a:ext cx="8713788" cy="864096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Summary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1316"/>
            <a:ext cx="8382000" cy="3878684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LAS is reaching its sickest patients sooner</a:t>
            </a:r>
          </a:p>
          <a:p>
            <a:pPr lvl="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Demand is the Trust’s main challenge but we are working closely with our CCG commissioners to reduce this</a:t>
            </a:r>
          </a:p>
          <a:p>
            <a:pPr lvl="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The Trust needs to be more efficient and we have plans to reduce our job cycle time and multiple attendance ratio between now and October</a:t>
            </a:r>
          </a:p>
          <a:p>
            <a:pPr lvl="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In order to improve our capacity, we are undertaking a roster review during 2017/18 and implementing new rest break and end of shift arrangements.  </a:t>
            </a:r>
          </a:p>
          <a:p>
            <a:pPr lvl="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16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Year end performance position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940161"/>
              </p:ext>
            </p:extLst>
          </p:nvPr>
        </p:nvGraphicFramePr>
        <p:xfrm>
          <a:off x="251520" y="1777380"/>
          <a:ext cx="838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Performance standard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Target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Actual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Call Answering 5 </a:t>
                      </a:r>
                      <a:r>
                        <a:rPr lang="en-GB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secs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95.0%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95.4% (+0.4%)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Category A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67.6%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66.4% (-1.2%)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Red 1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71.1%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69.2% (-1.9%)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Red 2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67.5%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66.3% (-1.2%)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A19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93.0%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93.5% (+0.5%)</a:t>
                      </a:r>
                      <a:endParaRPr lang="en-GB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64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5212"/>
            <a:ext cx="8713788" cy="1080120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Strong end to the FY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5372"/>
            <a:ext cx="8382000" cy="337462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During March, we reached 73.47% of Category A patients in eight minutes compared to 58.24% in March 2016 and above our agreed month end targets with our commissioners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During March Red 1 Performance achieved 74.9% in eight minutes compared 66.3% in March 2016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During March Red 2 Performance achieved 73.4% in eight minutes compared to 58.0% in March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70C0"/>
                </a:solidFill>
                <a:latin typeface="Calibri" pitchFamily="34" charset="0"/>
              </a:rPr>
              <a:t>National Benchmarking</a:t>
            </a:r>
            <a:endParaRPr lang="en-GB" sz="36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4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82360"/>
            <a:ext cx="4248472" cy="302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777380"/>
            <a:ext cx="4104455" cy="305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23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1201316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Performance 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5</a:t>
            </a:fld>
            <a:endParaRPr lang="en-GB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39618192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7544" y="985292"/>
            <a:ext cx="6840760" cy="384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6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1201316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Demand 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6</a:t>
            </a:fld>
            <a:endParaRPr lang="en-GB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28526649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95536" y="913284"/>
            <a:ext cx="684076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6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1201316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Capacity 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7</a:t>
            </a:fld>
            <a:endParaRPr lang="en-GB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16212755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51520" y="1129308"/>
            <a:ext cx="7200800" cy="37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5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1201316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Job cycle time 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8</a:t>
            </a:fld>
            <a:endParaRPr lang="en-GB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1729942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51520" y="1129308"/>
            <a:ext cx="7128792" cy="36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5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7260"/>
          </a:xfrm>
        </p:spPr>
        <p:txBody>
          <a:bodyPr/>
          <a:lstStyle/>
          <a:p>
            <a:r>
              <a:rPr lang="en-GB" sz="3600" dirty="0" smtClean="0">
                <a:latin typeface="Calibri" pitchFamily="34" charset="0"/>
              </a:rPr>
              <a:t>Hospital conveyance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9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" y="697260"/>
            <a:ext cx="9144001" cy="501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4175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QIP PowerPoint template v1.pptx" id="{C0EBAF66-4277-404E-A6EC-6A1AD5982A17}" vid="{8A88E1E8-E56D-4209-BDBF-79E3D76F5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the LAS great - PowerPoint template (1)</Template>
  <TotalTime>2081</TotalTime>
  <Words>548</Words>
  <Application>Microsoft Macintosh PowerPoint</Application>
  <PresentationFormat>On-screen Show (16:10)</PresentationFormat>
  <Paragraphs>85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Delivering Safe and Effective Emergency and Urgent Care in London </vt:lpstr>
      <vt:lpstr>Year end performance position</vt:lpstr>
      <vt:lpstr>Strong end to the FY</vt:lpstr>
      <vt:lpstr>National Benchmarking</vt:lpstr>
      <vt:lpstr>Performance </vt:lpstr>
      <vt:lpstr>Demand </vt:lpstr>
      <vt:lpstr>Capacity </vt:lpstr>
      <vt:lpstr>Job cycle time </vt:lpstr>
      <vt:lpstr>Hospital conveyance</vt:lpstr>
      <vt:lpstr>Other Achievements</vt:lpstr>
      <vt:lpstr>Operational objectives 17/18</vt:lpstr>
      <vt:lpstr>Operational objectives 17/18</vt:lpstr>
      <vt:lpstr>Demand management opportunities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subject>Guidelines</dc:subject>
  <dc:creator>Nikki Fountain</dc:creator>
  <cp:lastModifiedBy>Polly Healy</cp:lastModifiedBy>
  <cp:revision>103</cp:revision>
  <cp:lastPrinted>2016-06-28T12:03:59Z</cp:lastPrinted>
  <dcterms:created xsi:type="dcterms:W3CDTF">2016-06-15T08:01:53Z</dcterms:created>
  <dcterms:modified xsi:type="dcterms:W3CDTF">2017-05-05T10:45:45Z</dcterms:modified>
</cp:coreProperties>
</file>