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38" r:id="rId1"/>
  </p:sldMasterIdLst>
  <p:notesMasterIdLst>
    <p:notesMasterId r:id="rId17"/>
  </p:notesMasterIdLst>
  <p:handoutMasterIdLst>
    <p:handoutMasterId r:id="rId18"/>
  </p:handoutMasterIdLst>
  <p:sldIdLst>
    <p:sldId id="525" r:id="rId2"/>
    <p:sldId id="558" r:id="rId3"/>
    <p:sldId id="549" r:id="rId4"/>
    <p:sldId id="550" r:id="rId5"/>
    <p:sldId id="551" r:id="rId6"/>
    <p:sldId id="552" r:id="rId7"/>
    <p:sldId id="553" r:id="rId8"/>
    <p:sldId id="554" r:id="rId9"/>
    <p:sldId id="565" r:id="rId10"/>
    <p:sldId id="542" r:id="rId11"/>
    <p:sldId id="563" r:id="rId12"/>
    <p:sldId id="562" r:id="rId13"/>
    <p:sldId id="561" r:id="rId14"/>
    <p:sldId id="544" r:id="rId15"/>
    <p:sldId id="534" r:id="rId16"/>
  </p:sldIdLst>
  <p:sldSz cx="9144000" cy="5715000" type="screen16x10"/>
  <p:notesSz cx="6669088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1pPr>
    <a:lvl2pPr marL="457127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2pPr>
    <a:lvl3pPr marL="914254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3pPr>
    <a:lvl4pPr marL="1371381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4pPr>
    <a:lvl5pPr marL="1828508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5pPr>
    <a:lvl6pPr marL="2285635" algn="l" defTabSz="457127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6pPr>
    <a:lvl7pPr marL="2742762" algn="l" defTabSz="457127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7pPr>
    <a:lvl8pPr marL="3199889" algn="l" defTabSz="457127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8pPr>
    <a:lvl9pPr marL="3657016" algn="l" defTabSz="457127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133"/>
    <a:srgbClr val="00F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03" autoAdjust="0"/>
    <p:restoredTop sz="97478" autoAdjust="0"/>
  </p:normalViewPr>
  <p:slideViewPr>
    <p:cSldViewPr>
      <p:cViewPr varScale="1">
        <p:scale>
          <a:sx n="145" d="100"/>
          <a:sy n="145" d="100"/>
        </p:scale>
        <p:origin x="-1048" y="-112"/>
      </p:cViewPr>
      <p:guideLst>
        <p:guide orient="horz" pos="180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Genev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8" y="0"/>
            <a:ext cx="2889938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88B80B-993B-D04A-9E1A-061F772DA5B0}" type="datetimeFigureOut">
              <a:rPr lang="en-US"/>
              <a:pPr/>
              <a:t>09/03/17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Genev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8" y="9428583"/>
            <a:ext cx="2889938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D39A41-C371-4E46-B2BE-3F0637979B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619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Geneva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150" y="0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Geneva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57188" y="744538"/>
            <a:ext cx="59547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212" y="4715154"/>
            <a:ext cx="4890665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306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Geneva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150" y="9430306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A90374-5C9D-6747-A6A8-D40D772D8CF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593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Geneva" charset="0"/>
      </a:defRPr>
    </a:lvl1pPr>
    <a:lvl2pPr marL="45712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Geneva" charset="0"/>
        <a:cs typeface="Geneva" charset="0"/>
      </a:defRPr>
    </a:lvl2pPr>
    <a:lvl3pPr marL="91425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Geneva" charset="0"/>
        <a:cs typeface="Geneva" charset="0"/>
      </a:defRPr>
    </a:lvl3pPr>
    <a:lvl4pPr marL="137138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Geneva" charset="0"/>
        <a:cs typeface="Geneva" charset="0"/>
      </a:defRPr>
    </a:lvl4pPr>
    <a:lvl5pPr marL="182850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Geneva" charset="0"/>
        <a:cs typeface="Geneva" charset="0"/>
      </a:defRPr>
    </a:lvl5pPr>
    <a:lvl6pPr marL="2285635" algn="l" defTabSz="4571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62" algn="l" defTabSz="4571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89" algn="l" defTabSz="4571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16" algn="l" defTabSz="4571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7E57C-BC08-468C-9495-9D4DE13EDB62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7699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59" tIns="45030" rIns="90059" bIns="45030" anchor="b"/>
          <a:lstStyle>
            <a:lvl1pPr defTabSz="9001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001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001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001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001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001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001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001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001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0707D36-C259-44B2-810C-AFB5C16835A1}" type="slidenum"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96913" y="692150"/>
            <a:ext cx="5465762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873" tIns="45159" rIns="91873" bIns="45159" numCol="1" anchor="t" anchorCtr="0" compatLnSpc="1">
            <a:prstTxWarp prst="textNoShape">
              <a:avLst/>
            </a:prstTxWarp>
          </a:bodyPr>
          <a:lstStyle/>
          <a:p>
            <a:pPr defTabSz="914400"/>
            <a:r>
              <a:rPr lang="en-GB" altLang="en-US" smtClean="0">
                <a:ea typeface="ＭＳ Ｐゴシック" panose="020B0600070205080204" pitchFamily="34" charset="-128"/>
              </a:rPr>
              <a:t>Data and measurement is core to the model for improvement. You can’t run an improvement project without using data.</a:t>
            </a:r>
          </a:p>
          <a:p>
            <a:pPr defTabSz="914400"/>
            <a:r>
              <a:rPr lang="en-GB" altLang="en-US" smtClean="0">
                <a:ea typeface="ＭＳ Ｐゴシック" panose="020B0600070205080204" pitchFamily="34" charset="-128"/>
              </a:rPr>
              <a:t>You need to use data in PDSAs – when planning you need to plan what data and how to collect it.</a:t>
            </a:r>
          </a:p>
          <a:p>
            <a:pPr defTabSz="914400"/>
            <a:r>
              <a:rPr lang="en-GB" altLang="en-US" smtClean="0">
                <a:ea typeface="ＭＳ Ｐゴシック" panose="020B0600070205080204" pitchFamily="34" charset="-128"/>
              </a:rPr>
              <a:t>Doing, you must collect the data.</a:t>
            </a:r>
          </a:p>
          <a:p>
            <a:pPr defTabSz="914400"/>
            <a:r>
              <a:rPr lang="en-GB" altLang="en-US" smtClean="0">
                <a:ea typeface="ＭＳ Ｐゴシック" panose="020B0600070205080204" pitchFamily="34" charset="-128"/>
              </a:rPr>
              <a:t>Studying, study the data collected.</a:t>
            </a:r>
          </a:p>
          <a:p>
            <a:pPr defTabSz="914400"/>
            <a:r>
              <a:rPr lang="en-GB" altLang="en-US" smtClean="0">
                <a:ea typeface="ＭＳ Ｐゴシック" panose="020B0600070205080204" pitchFamily="34" charset="-128"/>
              </a:rPr>
              <a:t>Act on what the data is telling you.</a:t>
            </a:r>
          </a:p>
          <a:p>
            <a:pPr defTabSz="914400"/>
            <a:endParaRPr lang="en-GB" altLang="en-US" smtClean="0">
              <a:ea typeface="ＭＳ Ｐゴシック" panose="020B0600070205080204" pitchFamily="34" charset="-128"/>
            </a:endParaRPr>
          </a:p>
          <a:p>
            <a:pPr defTabSz="914400"/>
            <a:r>
              <a:rPr lang="en-GB" altLang="en-US" smtClean="0">
                <a:ea typeface="ＭＳ Ｐゴシック" panose="020B0600070205080204" pitchFamily="34" charset="-128"/>
              </a:rPr>
              <a:t>Think about what are the components that are needed when presenting  data for improvement. 5 minutes in pairs to discuss then report back.</a:t>
            </a:r>
          </a:p>
        </p:txBody>
      </p:sp>
    </p:spTree>
    <p:extLst>
      <p:ext uri="{BB962C8B-B14F-4D97-AF65-F5344CB8AC3E}">
        <p14:creationId xmlns:p14="http://schemas.microsoft.com/office/powerpoint/2010/main" val="333400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55F47CF-A1FE-44ED-AF52-29731A6B787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722" tIns="45360" rIns="90722" bIns="4536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Set out like this</a:t>
            </a:r>
          </a:p>
          <a:p>
            <a:pPr eaLnBrk="1" hangingPunct="1"/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GB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There will be some overlap with your objectives too.  </a:t>
            </a:r>
          </a:p>
          <a:p>
            <a:pPr eaLnBrk="1" hangingPunct="1"/>
            <a:endParaRPr lang="en-GB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JC notes:</a:t>
            </a:r>
          </a:p>
          <a:p>
            <a:pPr eaLnBrk="1" hangingPunct="1"/>
            <a:endParaRPr lang="en-GB" altLang="en-US" b="1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GB" altLang="en-US" b="1" smtClean="0">
                <a:latin typeface="Arial" panose="020B0604020202020204" pitchFamily="34" charset="0"/>
                <a:ea typeface="ＭＳ Ｐゴシック" panose="020B0600070205080204" pitchFamily="34" charset="-128"/>
              </a:rPr>
              <a:t>Considerable overlap with objectives.</a:t>
            </a:r>
          </a:p>
        </p:txBody>
      </p:sp>
    </p:spTree>
    <p:extLst>
      <p:ext uri="{BB962C8B-B14F-4D97-AF65-F5344CB8AC3E}">
        <p14:creationId xmlns:p14="http://schemas.microsoft.com/office/powerpoint/2010/main" val="943773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2157984"/>
          </a:xfrm>
          <a:prstGeom prst="rect">
            <a:avLst/>
          </a:prstGeom>
        </p:spPr>
      </p:pic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3853" y="3001516"/>
            <a:ext cx="8382000" cy="1079500"/>
          </a:xfrm>
        </p:spPr>
        <p:txBody>
          <a:bodyPr/>
          <a:lstStyle>
            <a:lvl1pPr marL="0" indent="0">
              <a:defRPr sz="4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0825" y="1561356"/>
            <a:ext cx="8713788" cy="13906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650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entral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500"/>
            </a:lvl1pPr>
          </a:lstStyle>
          <a:p>
            <a:pPr algn="l">
              <a:defRPr/>
            </a:pPr>
            <a:r>
              <a:rPr lang="en-GB" dirty="0" smtClean="0"/>
              <a:t>London Ambulance Service NHS Trust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460432" y="5521796"/>
            <a:ext cx="576064" cy="187614"/>
          </a:xfrm>
        </p:spPr>
        <p:txBody>
          <a:bodyPr/>
          <a:lstStyle>
            <a:lvl1pPr>
              <a:defRPr/>
            </a:lvl1pPr>
          </a:lstStyle>
          <a:p>
            <a:pPr algn="ctr"/>
            <a:fld id="{3E6E790D-1350-CA49-9399-4ACF12563051}" type="slidenum">
              <a:rPr lang="en-GB" smtClean="0">
                <a:solidFill>
                  <a:srgbClr val="FFFFFF"/>
                </a:solidFill>
              </a:rPr>
              <a:pPr algn="ctr"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680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/>
              <a:t>London Ambulance Service NHS Trust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4ECB1451-22BC-8C4F-AC82-7E523BB871FA}" type="slidenum">
              <a:rPr lang="en-GB" smtClean="0">
                <a:solidFill>
                  <a:srgbClr val="FFFFFF"/>
                </a:solidFill>
              </a:rPr>
              <a:pPr algn="ctr"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138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96575"/>
            <a:ext cx="8713788" cy="627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587500"/>
            <a:ext cx="4114800" cy="349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587500"/>
            <a:ext cx="4114800" cy="349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GB" smtClean="0"/>
              <a:t>London Ambulance Service NHS Trust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/>
            <a:fld id="{537ACBCD-7269-F041-8C7B-8D53587BCD2E}" type="slidenum">
              <a:rPr lang="en-GB" smtClean="0">
                <a:solidFill>
                  <a:srgbClr val="FFFFFF"/>
                </a:solidFill>
              </a:rPr>
              <a:pPr algn="ctr"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60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74A2DCB0-F95A-456A-BB0B-BCF27C2853A8}" type="datetimeFigureOut">
              <a:rPr lang="en-GB" smtClean="0"/>
              <a:t>09/03/17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58BC-CF00-4092-9AD4-E420980F5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420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895615" y="5258083"/>
            <a:ext cx="900000" cy="150000"/>
          </a:xfrm>
          <a:prstGeom prst="rect">
            <a:avLst/>
          </a:prstGeom>
        </p:spPr>
        <p:txBody>
          <a:bodyPr/>
          <a:lstStyle/>
          <a:p>
            <a:pPr defTabSz="380985"/>
            <a:fld id="{FD652546-5CA5-40B0-8284-9ABC1E76E622}" type="datetime1">
              <a:rPr lang="en-GB" smtClean="0">
                <a:solidFill>
                  <a:prstClr val="white"/>
                </a:solidFill>
              </a:rPr>
              <a:pPr defTabSz="380985"/>
              <a:t>09/03/17</a:t>
            </a:fld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5201" y="5258083"/>
            <a:ext cx="7240415" cy="150000"/>
          </a:xfrm>
          <a:prstGeom prst="rect">
            <a:avLst/>
          </a:prstGeom>
        </p:spPr>
        <p:txBody>
          <a:bodyPr/>
          <a:lstStyle/>
          <a:p>
            <a:pPr defTabSz="380985"/>
            <a:r>
              <a:rPr lang="en-GB" smtClean="0">
                <a:solidFill>
                  <a:prstClr val="black"/>
                </a:solidFill>
              </a:rPr>
              <a:t>NHS | Presentation to [XXXX Company] | [Type Date]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4A5E-8B9A-4F1B-8A1C-D54727A06F98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038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PT Greater London Skyline v1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26515"/>
            <a:ext cx="9144000" cy="888486"/>
          </a:xfrm>
          <a:prstGeom prst="rect">
            <a:avLst/>
          </a:prstGeom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2" y="1587500"/>
            <a:ext cx="8382000" cy="349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0"/>
            <a:ext cx="8713788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45712" rIns="91425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536" y="5593804"/>
            <a:ext cx="2015703" cy="111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500" smtClean="0">
                <a:solidFill>
                  <a:srgbClr val="FFFFFF"/>
                </a:solidFill>
                <a:latin typeface="Arial"/>
                <a:ea typeface="Geneva" charset="0"/>
                <a:cs typeface="Arial"/>
              </a:defRPr>
            </a:lvl1pPr>
          </a:lstStyle>
          <a:p>
            <a:pPr algn="l">
              <a:defRPr/>
            </a:pPr>
            <a:r>
              <a:rPr lang="en-GB" dirty="0"/>
              <a:t>London Ambulance Service NHS Trust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440" y="5521796"/>
            <a:ext cx="431800" cy="187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45712" rIns="91425" bIns="45712" numCol="1" anchor="ctr" anchorCtr="0" compatLnSpc="1">
            <a:prstTxWarp prst="textNoShape">
              <a:avLst/>
            </a:prstTxWarp>
          </a:bodyPr>
          <a:lstStyle>
            <a:lvl1pPr algn="r">
              <a:defRPr sz="700">
                <a:solidFill>
                  <a:schemeClr val="bg1"/>
                </a:solidFill>
                <a:latin typeface="Arial" charset="0"/>
              </a:defRPr>
            </a:lvl1pPr>
          </a:lstStyle>
          <a:p>
            <a:pPr algn="ctr"/>
            <a:fld id="{4ECB1451-22BC-8C4F-AC82-7E523BB871FA}" type="slidenum">
              <a:rPr lang="en-GB" smtClean="0">
                <a:solidFill>
                  <a:srgbClr val="FFFFFF"/>
                </a:solidFill>
              </a:rPr>
              <a:pPr algn="ctr"/>
              <a:t>‹#›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154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827" r:id="rId5"/>
    <p:sldLayoutId id="2147483828" r:id="rId6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72C6"/>
          </a:solidFill>
          <a:latin typeface="+mj-lt"/>
          <a:ea typeface="ＭＳ Ｐゴシック" charset="0"/>
          <a:cs typeface="Geneva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72C6"/>
          </a:solidFill>
          <a:latin typeface="Arial" charset="0"/>
          <a:ea typeface="ＭＳ Ｐゴシック" charset="0"/>
          <a:cs typeface="Genev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72C6"/>
          </a:solidFill>
          <a:latin typeface="Arial" charset="0"/>
          <a:ea typeface="ＭＳ Ｐゴシック" charset="0"/>
          <a:cs typeface="Genev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72C6"/>
          </a:solidFill>
          <a:latin typeface="Arial" charset="0"/>
          <a:ea typeface="ＭＳ Ｐゴシック" charset="0"/>
          <a:cs typeface="Genev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72C6"/>
          </a:solidFill>
          <a:latin typeface="Arial" charset="0"/>
          <a:ea typeface="ＭＳ Ｐゴシック" charset="0"/>
          <a:cs typeface="Geneva" charset="0"/>
        </a:defRPr>
      </a:lvl5pPr>
      <a:lvl6pPr marL="457127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Geneva" charset="0"/>
        </a:defRPr>
      </a:lvl6pPr>
      <a:lvl7pPr marL="914254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Geneva" charset="0"/>
        </a:defRPr>
      </a:lvl7pPr>
      <a:lvl8pPr marL="1371381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Geneva" charset="0"/>
        </a:defRPr>
      </a:lvl8pPr>
      <a:lvl9pPr marL="1828508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Geneva" charset="0"/>
        </a:defRPr>
      </a:lvl9pPr>
    </p:titleStyle>
    <p:bodyStyle>
      <a:lvl1pPr marL="342845" indent="-342845" algn="l" rtl="0" eaLnBrk="1" fontAlgn="base" hangingPunct="1">
        <a:spcBef>
          <a:spcPct val="20000"/>
        </a:spcBef>
        <a:spcAft>
          <a:spcPct val="0"/>
        </a:spcAft>
        <a:defRPr sz="3200">
          <a:solidFill>
            <a:srgbClr val="0072C6"/>
          </a:solidFill>
          <a:latin typeface="+mn-lt"/>
          <a:ea typeface="ＭＳ Ｐゴシック" charset="0"/>
          <a:cs typeface="Geneva" charset="0"/>
        </a:defRPr>
      </a:lvl1pPr>
      <a:lvl2pPr marL="742831" indent="-285705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 sz="2400">
          <a:solidFill>
            <a:srgbClr val="0072C6"/>
          </a:solidFill>
          <a:latin typeface="+mn-lt"/>
          <a:ea typeface="+mn-ea"/>
          <a:cs typeface="Geneva" charset="0"/>
        </a:defRPr>
      </a:lvl2pPr>
      <a:lvl3pPr marL="1142818" indent="-228563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72C6"/>
          </a:solidFill>
          <a:latin typeface="+mn-lt"/>
          <a:ea typeface="+mn-ea"/>
          <a:cs typeface="Geneva" charset="0"/>
        </a:defRPr>
      </a:lvl3pPr>
      <a:lvl4pPr marL="1599945" indent="-228563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 sz="1600">
          <a:solidFill>
            <a:srgbClr val="0072C6"/>
          </a:solidFill>
          <a:latin typeface="+mn-lt"/>
          <a:ea typeface="+mn-ea"/>
          <a:cs typeface="Geneva" charset="0"/>
        </a:defRPr>
      </a:lvl4pPr>
      <a:lvl5pPr marL="2057071" indent="-228563" algn="l" rtl="0" eaLnBrk="1" fontAlgn="base" hangingPunct="1">
        <a:spcBef>
          <a:spcPct val="20000"/>
        </a:spcBef>
        <a:spcAft>
          <a:spcPct val="0"/>
        </a:spcAft>
        <a:defRPr sz="1600">
          <a:solidFill>
            <a:srgbClr val="0072C6"/>
          </a:solidFill>
          <a:latin typeface="+mn-lt"/>
          <a:ea typeface="+mn-ea"/>
          <a:cs typeface="Geneva" charset="0"/>
        </a:defRPr>
      </a:lvl5pPr>
      <a:lvl6pPr marL="2514198" indent="-228563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6pPr>
      <a:lvl7pPr marL="2971326" indent="-228563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7pPr>
      <a:lvl8pPr marL="3428452" indent="-228563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8pPr>
      <a:lvl9pPr marL="3885579" indent="-228563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7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4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81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08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35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62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89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16" algn="l" defTabSz="4571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33500" y="1587500"/>
            <a:ext cx="6477000" cy="1587500"/>
          </a:xfrm>
        </p:spPr>
        <p:txBody>
          <a:bodyPr/>
          <a:lstStyle/>
          <a:p>
            <a:r>
              <a:rPr lang="en-GB" sz="3000" dirty="0">
                <a:solidFill>
                  <a:schemeClr val="tx2"/>
                </a:solidFill>
              </a:rPr>
              <a:t/>
            </a:r>
            <a:br>
              <a:rPr lang="en-GB" sz="3000" dirty="0">
                <a:solidFill>
                  <a:schemeClr val="tx2"/>
                </a:solidFill>
              </a:rPr>
            </a:br>
            <a:r>
              <a:rPr lang="en-GB" sz="3000" dirty="0">
                <a:solidFill>
                  <a:schemeClr val="tx2"/>
                </a:solidFill>
              </a:rPr>
              <a:t/>
            </a:r>
            <a:br>
              <a:rPr lang="en-GB" sz="3000" dirty="0">
                <a:solidFill>
                  <a:schemeClr val="tx2"/>
                </a:solidFill>
              </a:rPr>
            </a:br>
            <a:r>
              <a:rPr lang="en-GB" sz="3000" dirty="0">
                <a:solidFill>
                  <a:schemeClr val="tx2"/>
                </a:solidFill>
              </a:rPr>
              <a:t>Chief Quality Officer</a:t>
            </a:r>
            <a:r>
              <a:rPr lang="en-GB" sz="3333" dirty="0">
                <a:solidFill>
                  <a:schemeClr val="tx2"/>
                </a:solidFill>
                <a:latin typeface="Calibri" panose="020F0502020204030204" pitchFamily="34" charset="0"/>
              </a:rPr>
              <a:t/>
            </a:r>
            <a:br>
              <a:rPr lang="en-GB" sz="3333" dirty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en-GB" sz="3333" dirty="0" smtClean="0">
                <a:solidFill>
                  <a:schemeClr val="tx2"/>
                </a:solidFill>
                <a:latin typeface="Calibri" panose="020F0502020204030204" pitchFamily="34" charset="0"/>
              </a:rPr>
              <a:t>Developing Safer, Higher Quality Care for Patients</a:t>
            </a:r>
            <a:r>
              <a:rPr lang="en-GB" sz="3000" dirty="0">
                <a:solidFill>
                  <a:schemeClr val="accent2"/>
                </a:solidFill>
                <a:latin typeface="Calibri" panose="020F0502020204030204" pitchFamily="34" charset="0"/>
              </a:rPr>
              <a:t/>
            </a:r>
            <a:br>
              <a:rPr lang="en-GB" sz="3000" dirty="0">
                <a:solidFill>
                  <a:schemeClr val="accent2"/>
                </a:solidFill>
                <a:latin typeface="Calibri" panose="020F0502020204030204" pitchFamily="34" charset="0"/>
              </a:rPr>
            </a:br>
            <a:r>
              <a:rPr lang="en-GB" sz="3000" dirty="0">
                <a:solidFill>
                  <a:schemeClr val="tx2"/>
                </a:solidFill>
              </a:rPr>
              <a:t/>
            </a:r>
            <a:br>
              <a:rPr lang="en-GB" sz="3000" dirty="0">
                <a:solidFill>
                  <a:schemeClr val="tx2"/>
                </a:solidFill>
              </a:rPr>
            </a:br>
            <a:endParaRPr lang="en-GB" sz="3000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>
          <a:xfrm>
            <a:off x="1333500" y="3649588"/>
            <a:ext cx="5334000" cy="889000"/>
          </a:xfrm>
        </p:spPr>
        <p:txBody>
          <a:bodyPr/>
          <a:lstStyle/>
          <a:p>
            <a:r>
              <a:rPr lang="en-GB" sz="240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Patients Forum : 13</a:t>
            </a:r>
            <a:r>
              <a:rPr lang="en-GB" sz="2400" baseline="3000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th</a:t>
            </a:r>
            <a:r>
              <a:rPr lang="en-GB" sz="240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 February </a:t>
            </a:r>
            <a:r>
              <a:rPr lang="en-GB" sz="2400" dirty="0">
                <a:solidFill>
                  <a:schemeClr val="accent2"/>
                </a:solidFill>
                <a:latin typeface="Calibri" panose="020F0502020204030204" pitchFamily="34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2125267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291" y="-160874"/>
            <a:ext cx="3008313" cy="968375"/>
          </a:xfrm>
        </p:spPr>
        <p:txBody>
          <a:bodyPr/>
          <a:lstStyle/>
          <a:p>
            <a:r>
              <a:rPr lang="en-GB" dirty="0" smtClean="0"/>
              <a:t>Integration, collaboration and co-ordination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Thematic integrated functions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8291" y="812928"/>
            <a:ext cx="3008313" cy="3909219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Inter-grated business partner functions both within the Quality, Operational and Medical Directorate and between the Sectors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Clearly defined and standardised roles and responsibilities with appropriate resource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Alignment to Trust and local objectives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Prioritised programmes aligned to strategies and transformation agenda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Support, training and development in QI and Governance</a:t>
            </a:r>
          </a:p>
          <a:p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58BC-CF00-4092-9AD4-E420980F52D7}" type="slidenum">
              <a:rPr lang="en-GB" smtClean="0"/>
              <a:t>10</a:t>
            </a:fld>
            <a:endParaRPr lang="en-GB"/>
          </a:p>
        </p:txBody>
      </p:sp>
      <p:sp>
        <p:nvSpPr>
          <p:cNvPr id="7" name="Oval 6"/>
          <p:cNvSpPr/>
          <p:nvPr/>
        </p:nvSpPr>
        <p:spPr bwMode="auto">
          <a:xfrm>
            <a:off x="7617603" y="2329176"/>
            <a:ext cx="1296144" cy="108012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Geneva" charset="0"/>
                <a:cs typeface="Calibri Light" panose="020F0302020204030204" pitchFamily="34" charset="0"/>
              </a:rPr>
              <a:t>Integrated Quality &amp; Safety Function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 Light" panose="020F0302020204030204" pitchFamily="34" charset="0"/>
              <a:ea typeface="Geneva" charset="0"/>
              <a:cs typeface="Calibri Light" panose="020F0302020204030204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305422" y="2326068"/>
            <a:ext cx="1400791" cy="108012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 Light" panose="020F0302020204030204" pitchFamily="34" charset="0"/>
              <a:ea typeface="Geneva" charset="0"/>
              <a:cs typeface="Calibri Light" panose="020F0302020204030204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Geneva" charset="0"/>
                <a:cs typeface="Calibri Light" panose="020F0302020204030204" pitchFamily="34" charset="0"/>
              </a:rPr>
              <a:t>Governance &amp; Risk Teams</a:t>
            </a:r>
            <a:endParaRPr kumimoji="0" lang="en-GB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 Light" panose="020F0302020204030204" pitchFamily="34" charset="0"/>
              <a:ea typeface="Geneva" charset="0"/>
              <a:cs typeface="Calibri Light" panose="020F0302020204030204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932040" y="2326068"/>
            <a:ext cx="1622778" cy="108012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Geneva" charset="0"/>
                <a:cs typeface="Calibri Light" panose="020F0302020204030204" pitchFamily="34" charset="0"/>
              </a:rPr>
              <a:t>Quality</a:t>
            </a:r>
            <a:r>
              <a:rPr kumimoji="0" lang="en-GB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Geneva" charset="0"/>
                <a:cs typeface="Calibri Light" panose="020F0302020204030204" pitchFamily="34" charset="0"/>
              </a:rPr>
              <a:t> Intelligence, Learning,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aseline="0" dirty="0" smtClean="0">
                <a:solidFill>
                  <a:srgbClr val="000000"/>
                </a:solidFill>
                <a:latin typeface="Calibri Light" panose="020F0302020204030204" pitchFamily="34" charset="0"/>
                <a:ea typeface="Geneva" charset="0"/>
                <a:cs typeface="Calibri Light" panose="020F0302020204030204" pitchFamily="34" charset="0"/>
              </a:rPr>
              <a:t>Improvement</a:t>
            </a:r>
            <a:endParaRPr kumimoji="0" lang="en-GB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 Light" panose="020F0302020204030204" pitchFamily="34" charset="0"/>
              <a:ea typeface="Geneva" charset="0"/>
              <a:cs typeface="Calibri Light" panose="020F0302020204030204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7221603" y="1640684"/>
            <a:ext cx="936496" cy="89245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dirty="0" smtClean="0">
                <a:solidFill>
                  <a:srgbClr val="000000"/>
                </a:solidFill>
                <a:latin typeface="Calibri Light" panose="020F0302020204030204" pitchFamily="34" charset="0"/>
                <a:ea typeface="Geneva" charset="0"/>
                <a:cs typeface="Calibri Light" panose="020F0302020204030204" pitchFamily="34" charset="0"/>
              </a:rPr>
              <a:t>Patient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Geneva" charset="0"/>
                <a:cs typeface="Calibri Light" panose="020F0302020204030204" pitchFamily="34" charset="0"/>
              </a:rPr>
              <a:t>Exp</a:t>
            </a: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Geneva" charset="0"/>
                <a:cs typeface="Calibri Light" panose="020F0302020204030204" pitchFamily="34" charset="0"/>
              </a:rPr>
              <a:t>/PPI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 Light" panose="020F0302020204030204" pitchFamily="34" charset="0"/>
              <a:ea typeface="Geneva" charset="0"/>
              <a:cs typeface="Calibri Light" panose="020F0302020204030204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990502" y="3181557"/>
            <a:ext cx="1065206" cy="849559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 Light" panose="020F0302020204030204" pitchFamily="34" charset="0"/>
              <a:ea typeface="Geneva" charset="0"/>
              <a:cs typeface="Calibri Light" panose="020F0302020204030204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Geneva" charset="0"/>
                <a:cs typeface="Calibri Light" panose="020F0302020204030204" pitchFamily="34" charset="0"/>
              </a:rPr>
              <a:t>CARU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8362905" y="1640685"/>
            <a:ext cx="834764" cy="89245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Geneva" charset="0"/>
                <a:cs typeface="Calibri Light" panose="020F0302020204030204" pitchFamily="34" charset="0"/>
              </a:rPr>
              <a:t>Patient Safety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 Light" panose="020F0302020204030204" pitchFamily="34" charset="0"/>
              <a:ea typeface="Geneva" charset="0"/>
              <a:cs typeface="Calibri Light" panose="020F0302020204030204" pitchFamily="34" charset="0"/>
            </a:endParaRPr>
          </a:p>
        </p:txBody>
      </p:sp>
      <p:sp>
        <p:nvSpPr>
          <p:cNvPr id="13" name="Left-Right Arrow 12"/>
          <p:cNvSpPr/>
          <p:nvPr/>
        </p:nvSpPr>
        <p:spPr bwMode="auto">
          <a:xfrm>
            <a:off x="6156176" y="4208421"/>
            <a:ext cx="2987824" cy="504056"/>
          </a:xfrm>
          <a:prstGeom prst="leftRightArrow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solidFill>
                  <a:srgbClr val="000000"/>
                </a:solidFill>
                <a:latin typeface="Calibri Light" panose="020F0302020204030204" pitchFamily="34" charset="0"/>
                <a:ea typeface="Geneva" charset="0"/>
                <a:cs typeface="Calibri Light" panose="020F0302020204030204" pitchFamily="34" charset="0"/>
              </a:rPr>
              <a:t>Integrated Quality Management Function</a:t>
            </a:r>
            <a:endParaRPr kumimoji="0" lang="en-GB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 Light" panose="020F0302020204030204" pitchFamily="34" charset="0"/>
              <a:ea typeface="Geneva" charset="0"/>
              <a:cs typeface="Calibri Light" panose="020F0302020204030204" pitchFamily="34" charset="0"/>
            </a:endParaRPr>
          </a:p>
        </p:txBody>
      </p:sp>
      <p:sp>
        <p:nvSpPr>
          <p:cNvPr id="15" name="Left-Right Arrow 14"/>
          <p:cNvSpPr/>
          <p:nvPr/>
        </p:nvSpPr>
        <p:spPr bwMode="auto">
          <a:xfrm>
            <a:off x="3500827" y="4257166"/>
            <a:ext cx="2730372" cy="464981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Geneva" charset="0"/>
                <a:cs typeface="Calibri Light" panose="020F0302020204030204" pitchFamily="34" charset="0"/>
              </a:rPr>
              <a:t>Quality</a:t>
            </a:r>
            <a:r>
              <a:rPr kumimoji="0" lang="en-GB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Geneva" charset="0"/>
                <a:cs typeface="Calibri Light" panose="020F0302020204030204" pitchFamily="34" charset="0"/>
              </a:rPr>
              <a:t> 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Geneva" charset="0"/>
                <a:cs typeface="Calibri Light" panose="020F0302020204030204" pitchFamily="34" charset="0"/>
              </a:rPr>
              <a:t>Improvement &amp; Development</a:t>
            </a:r>
            <a:endParaRPr kumimoji="0" lang="en-GB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 Light" panose="020F0302020204030204" pitchFamily="34" charset="0"/>
              <a:ea typeface="Geneva" charset="0"/>
              <a:cs typeface="Calibri Light" panose="020F0302020204030204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348104" y="2355834"/>
            <a:ext cx="1741292" cy="108012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Geneva" charset="0"/>
                <a:cs typeface="Calibri Light" panose="020F0302020204030204" pitchFamily="34" charset="0"/>
              </a:rPr>
              <a:t>Nursing</a:t>
            </a:r>
            <a:r>
              <a:rPr lang="en-GB" sz="1200" dirty="0" smtClean="0">
                <a:solidFill>
                  <a:srgbClr val="000000"/>
                </a:solidFill>
                <a:latin typeface="Calibri Light" panose="020F0302020204030204" pitchFamily="34" charset="0"/>
                <a:ea typeface="Geneva" charset="0"/>
                <a:cs typeface="Calibri Light" panose="020F0302020204030204" pitchFamily="34" charset="0"/>
              </a:rPr>
              <a:t>/Medical </a:t>
            </a:r>
            <a:r>
              <a:rPr kumimoji="0" lang="en-GB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Geneva" charset="0"/>
                <a:cs typeface="Calibri Light" panose="020F0302020204030204" pitchFamily="34" charset="0"/>
              </a:rPr>
              <a:t>Leadership and Team Development</a:t>
            </a:r>
            <a:endParaRPr kumimoji="0" lang="en-GB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 Light" panose="020F0302020204030204" pitchFamily="34" charset="0"/>
              <a:ea typeface="Geneva" charset="0"/>
              <a:cs typeface="Calibri Light" panose="020F0302020204030204" pitchFamily="34" charset="0"/>
            </a:endParaRPr>
          </a:p>
        </p:txBody>
      </p:sp>
      <p:sp>
        <p:nvSpPr>
          <p:cNvPr id="18" name="Left-Right Arrow 17"/>
          <p:cNvSpPr/>
          <p:nvPr/>
        </p:nvSpPr>
        <p:spPr bwMode="auto">
          <a:xfrm>
            <a:off x="3862264" y="736718"/>
            <a:ext cx="4824536" cy="665847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Geneva" charset="0"/>
                <a:cs typeface="Calibri" panose="020F0502020204030204" pitchFamily="34" charset="0"/>
              </a:rPr>
              <a:t>          Sector </a:t>
            </a:r>
            <a:r>
              <a:rPr lang="en-GB" dirty="0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Geneva" charset="0"/>
                <a:cs typeface="Calibri" panose="020F0502020204030204" pitchFamily="34" charset="0"/>
              </a:rPr>
              <a:t>Business Partners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Geneva" charset="0"/>
              <a:cs typeface="Calibri" panose="020F0502020204030204" pitchFamily="34" charset="0"/>
            </a:endParaRPr>
          </a:p>
        </p:txBody>
      </p:sp>
      <p:sp>
        <p:nvSpPr>
          <p:cNvPr id="19" name="Up-Down Arrow 18"/>
          <p:cNvSpPr/>
          <p:nvPr/>
        </p:nvSpPr>
        <p:spPr bwMode="auto">
          <a:xfrm>
            <a:off x="5700586" y="1273324"/>
            <a:ext cx="147635" cy="1064468"/>
          </a:xfrm>
          <a:prstGeom prst="upDownArrow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Geneva" charset="0"/>
            </a:endParaRPr>
          </a:p>
        </p:txBody>
      </p:sp>
      <p:sp>
        <p:nvSpPr>
          <p:cNvPr id="20" name="Up-Down Arrow 19"/>
          <p:cNvSpPr/>
          <p:nvPr/>
        </p:nvSpPr>
        <p:spPr bwMode="auto">
          <a:xfrm>
            <a:off x="6867030" y="1273324"/>
            <a:ext cx="147635" cy="1064468"/>
          </a:xfrm>
          <a:prstGeom prst="upDownArrow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Geneva" charset="0"/>
            </a:endParaRPr>
          </a:p>
        </p:txBody>
      </p:sp>
      <p:sp>
        <p:nvSpPr>
          <p:cNvPr id="21" name="Up-Down Arrow 20"/>
          <p:cNvSpPr/>
          <p:nvPr/>
        </p:nvSpPr>
        <p:spPr bwMode="auto">
          <a:xfrm>
            <a:off x="4304025" y="1281598"/>
            <a:ext cx="147635" cy="1064468"/>
          </a:xfrm>
          <a:prstGeom prst="upDownArrow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Geneva" charset="0"/>
            </a:endParaRPr>
          </a:p>
        </p:txBody>
      </p:sp>
      <p:sp>
        <p:nvSpPr>
          <p:cNvPr id="22" name="Up-Down Arrow 21"/>
          <p:cNvSpPr/>
          <p:nvPr/>
        </p:nvSpPr>
        <p:spPr bwMode="auto">
          <a:xfrm>
            <a:off x="8165246" y="1291366"/>
            <a:ext cx="147635" cy="1064468"/>
          </a:xfrm>
          <a:prstGeom prst="upDownArrow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Geneva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139952" y="3721596"/>
            <a:ext cx="3566261" cy="36997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" charset="0"/>
                <a:ea typeface="Geneva" charset="0"/>
              </a:rPr>
              <a:t>         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Geneva" charset="0"/>
                <a:cs typeface="Calibri" panose="020F0502020204030204" pitchFamily="34" charset="0"/>
              </a:rPr>
              <a:t>Sector</a:t>
            </a:r>
            <a:r>
              <a:rPr kumimoji="0" lang="en-GB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Geneva" charset="0"/>
                <a:cs typeface="Calibri" panose="020F0502020204030204" pitchFamily="34" charset="0"/>
              </a:rPr>
              <a:t> QGAMS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Genev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398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reeform 4"/>
          <p:cNvSpPr>
            <a:spLocks/>
          </p:cNvSpPr>
          <p:nvPr/>
        </p:nvSpPr>
        <p:spPr bwMode="auto">
          <a:xfrm>
            <a:off x="2827074" y="1177396"/>
            <a:ext cx="3447521" cy="1873250"/>
          </a:xfrm>
          <a:custGeom>
            <a:avLst/>
            <a:gdLst>
              <a:gd name="T0" fmla="*/ 2147483647 w 2606"/>
              <a:gd name="T1" fmla="*/ 0 h 1416"/>
              <a:gd name="T2" fmla="*/ 2147483647 w 2606"/>
              <a:gd name="T3" fmla="*/ 0 h 1416"/>
              <a:gd name="T4" fmla="*/ 2147483647 w 2606"/>
              <a:gd name="T5" fmla="*/ 2147483647 h 1416"/>
              <a:gd name="T6" fmla="*/ 0 w 2606"/>
              <a:gd name="T7" fmla="*/ 2147483647 h 1416"/>
              <a:gd name="T8" fmla="*/ 2147483647 w 2606"/>
              <a:gd name="T9" fmla="*/ 0 h 14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06"/>
              <a:gd name="T16" fmla="*/ 0 h 1416"/>
              <a:gd name="T17" fmla="*/ 2606 w 2606"/>
              <a:gd name="T18" fmla="*/ 1416 h 14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06" h="1416">
                <a:moveTo>
                  <a:pt x="235" y="0"/>
                </a:moveTo>
                <a:lnTo>
                  <a:pt x="2370" y="0"/>
                </a:lnTo>
                <a:lnTo>
                  <a:pt x="2605" y="1415"/>
                </a:lnTo>
                <a:lnTo>
                  <a:pt x="0" y="1415"/>
                </a:lnTo>
                <a:lnTo>
                  <a:pt x="235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 sz="2000"/>
          </a:p>
        </p:txBody>
      </p:sp>
      <p:sp>
        <p:nvSpPr>
          <p:cNvPr id="26627" name="Line 5"/>
          <p:cNvSpPr>
            <a:spLocks noChangeShapeType="1"/>
          </p:cNvSpPr>
          <p:nvPr/>
        </p:nvSpPr>
        <p:spPr bwMode="auto">
          <a:xfrm>
            <a:off x="3046678" y="1778000"/>
            <a:ext cx="3006989" cy="0"/>
          </a:xfrm>
          <a:prstGeom prst="line">
            <a:avLst/>
          </a:prstGeom>
          <a:noFill/>
          <a:ln w="12700">
            <a:solidFill>
              <a:srgbClr val="7F7F7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000"/>
          </a:p>
        </p:txBody>
      </p:sp>
      <p:sp>
        <p:nvSpPr>
          <p:cNvPr id="26628" name="Line 6"/>
          <p:cNvSpPr>
            <a:spLocks noChangeShapeType="1"/>
          </p:cNvSpPr>
          <p:nvPr/>
        </p:nvSpPr>
        <p:spPr bwMode="auto">
          <a:xfrm>
            <a:off x="2951428" y="2377282"/>
            <a:ext cx="3239823" cy="0"/>
          </a:xfrm>
          <a:prstGeom prst="line">
            <a:avLst/>
          </a:prstGeom>
          <a:noFill/>
          <a:ln w="12700">
            <a:solidFill>
              <a:srgbClr val="7F7F7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000"/>
          </a:p>
        </p:txBody>
      </p:sp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3488532" y="1158875"/>
            <a:ext cx="2112224" cy="346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729" tIns="38365" rIns="76729" bIns="3836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5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What are we trying to</a:t>
            </a:r>
          </a:p>
        </p:txBody>
      </p:sp>
      <p:sp>
        <p:nvSpPr>
          <p:cNvPr id="26630" name="Rectangle 8"/>
          <p:cNvSpPr>
            <a:spLocks noChangeArrowheads="1"/>
          </p:cNvSpPr>
          <p:nvPr/>
        </p:nvSpPr>
        <p:spPr bwMode="auto">
          <a:xfrm>
            <a:off x="3902604" y="1379803"/>
            <a:ext cx="1275456" cy="346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729" tIns="38365" rIns="76729" bIns="3836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5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accomplish?</a:t>
            </a:r>
          </a:p>
        </p:txBody>
      </p:sp>
      <p:sp>
        <p:nvSpPr>
          <p:cNvPr id="26631" name="Rectangle 9"/>
          <p:cNvSpPr>
            <a:spLocks noChangeArrowheads="1"/>
          </p:cNvSpPr>
          <p:nvPr/>
        </p:nvSpPr>
        <p:spPr bwMode="auto">
          <a:xfrm>
            <a:off x="3311261" y="1772708"/>
            <a:ext cx="2416794" cy="346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729" tIns="38365" rIns="76729" bIns="3836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5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How will we know that a</a:t>
            </a:r>
          </a:p>
        </p:txBody>
      </p:sp>
      <p:sp>
        <p:nvSpPr>
          <p:cNvPr id="26632" name="Rectangle 10"/>
          <p:cNvSpPr>
            <a:spLocks noChangeArrowheads="1"/>
          </p:cNvSpPr>
          <p:nvPr/>
        </p:nvSpPr>
        <p:spPr bwMode="auto">
          <a:xfrm>
            <a:off x="3192198" y="2012157"/>
            <a:ext cx="2615567" cy="346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729" tIns="38365" rIns="76729" bIns="3836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5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change is an improvement?</a:t>
            </a:r>
          </a:p>
        </p:txBody>
      </p:sp>
      <p:sp>
        <p:nvSpPr>
          <p:cNvPr id="26633" name="Rectangle 11"/>
          <p:cNvSpPr>
            <a:spLocks noChangeArrowheads="1"/>
          </p:cNvSpPr>
          <p:nvPr/>
        </p:nvSpPr>
        <p:spPr bwMode="auto">
          <a:xfrm>
            <a:off x="3048001" y="2393157"/>
            <a:ext cx="2950594" cy="346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729" tIns="38365" rIns="76729" bIns="3836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5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What change can we make that</a:t>
            </a:r>
          </a:p>
        </p:txBody>
      </p:sp>
      <p:sp>
        <p:nvSpPr>
          <p:cNvPr id="26634" name="Rectangle 12"/>
          <p:cNvSpPr>
            <a:spLocks noChangeArrowheads="1"/>
          </p:cNvSpPr>
          <p:nvPr/>
        </p:nvSpPr>
        <p:spPr bwMode="auto">
          <a:xfrm>
            <a:off x="3202782" y="2627313"/>
            <a:ext cx="2642817" cy="346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6729" tIns="38365" rIns="76729" bIns="38365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5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will result in improvement?</a:t>
            </a:r>
          </a:p>
        </p:txBody>
      </p:sp>
      <p:grpSp>
        <p:nvGrpSpPr>
          <p:cNvPr id="26635" name="Group 1"/>
          <p:cNvGrpSpPr>
            <a:grpSpLocks/>
          </p:cNvGrpSpPr>
          <p:nvPr/>
        </p:nvGrpSpPr>
        <p:grpSpPr bwMode="auto">
          <a:xfrm>
            <a:off x="2849563" y="427303"/>
            <a:ext cx="3452813" cy="480218"/>
            <a:chOff x="2505075" y="512763"/>
            <a:chExt cx="4143375" cy="576262"/>
          </a:xfrm>
        </p:grpSpPr>
        <p:sp>
          <p:nvSpPr>
            <p:cNvPr id="26654" name="Freeform 2"/>
            <p:cNvSpPr>
              <a:spLocks/>
            </p:cNvSpPr>
            <p:nvPr/>
          </p:nvSpPr>
          <p:spPr bwMode="auto">
            <a:xfrm>
              <a:off x="2511425" y="539750"/>
              <a:ext cx="4137025" cy="531813"/>
            </a:xfrm>
            <a:custGeom>
              <a:avLst/>
              <a:gdLst>
                <a:gd name="T0" fmla="*/ 2147483647 w 2606"/>
                <a:gd name="T1" fmla="*/ 0 h 335"/>
                <a:gd name="T2" fmla="*/ 2147483647 w 2606"/>
                <a:gd name="T3" fmla="*/ 0 h 335"/>
                <a:gd name="T4" fmla="*/ 2147483647 w 2606"/>
                <a:gd name="T5" fmla="*/ 2147483647 h 335"/>
                <a:gd name="T6" fmla="*/ 0 w 2606"/>
                <a:gd name="T7" fmla="*/ 2147483647 h 335"/>
                <a:gd name="T8" fmla="*/ 2147483647 w 2606"/>
                <a:gd name="T9" fmla="*/ 0 h 3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06"/>
                <a:gd name="T16" fmla="*/ 0 h 335"/>
                <a:gd name="T17" fmla="*/ 2606 w 2606"/>
                <a:gd name="T18" fmla="*/ 335 h 3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06" h="335">
                  <a:moveTo>
                    <a:pt x="117" y="0"/>
                  </a:moveTo>
                  <a:lnTo>
                    <a:pt x="2488" y="0"/>
                  </a:lnTo>
                  <a:lnTo>
                    <a:pt x="2605" y="334"/>
                  </a:lnTo>
                  <a:lnTo>
                    <a:pt x="0" y="334"/>
                  </a:lnTo>
                  <a:lnTo>
                    <a:pt x="117" y="0"/>
                  </a:lnTo>
                </a:path>
              </a:pathLst>
            </a:custGeom>
            <a:solidFill>
              <a:srgbClr val="EEEE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2000"/>
            </a:p>
          </p:txBody>
        </p:sp>
        <p:sp>
          <p:nvSpPr>
            <p:cNvPr id="26655" name="Freeform 3"/>
            <p:cNvSpPr>
              <a:spLocks/>
            </p:cNvSpPr>
            <p:nvPr/>
          </p:nvSpPr>
          <p:spPr bwMode="auto">
            <a:xfrm>
              <a:off x="2505075" y="557213"/>
              <a:ext cx="4137025" cy="531812"/>
            </a:xfrm>
            <a:custGeom>
              <a:avLst/>
              <a:gdLst>
                <a:gd name="T0" fmla="*/ 2147483647 w 2606"/>
                <a:gd name="T1" fmla="*/ 0 h 335"/>
                <a:gd name="T2" fmla="*/ 2147483647 w 2606"/>
                <a:gd name="T3" fmla="*/ 0 h 335"/>
                <a:gd name="T4" fmla="*/ 2147483647 w 2606"/>
                <a:gd name="T5" fmla="*/ 2147483647 h 335"/>
                <a:gd name="T6" fmla="*/ 0 w 2606"/>
                <a:gd name="T7" fmla="*/ 2147483647 h 335"/>
                <a:gd name="T8" fmla="*/ 2147483647 w 2606"/>
                <a:gd name="T9" fmla="*/ 0 h 3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06"/>
                <a:gd name="T16" fmla="*/ 0 h 335"/>
                <a:gd name="T17" fmla="*/ 2606 w 2606"/>
                <a:gd name="T18" fmla="*/ 335 h 3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06" h="335">
                  <a:moveTo>
                    <a:pt x="117" y="0"/>
                  </a:moveTo>
                  <a:lnTo>
                    <a:pt x="2488" y="0"/>
                  </a:lnTo>
                  <a:lnTo>
                    <a:pt x="2605" y="334"/>
                  </a:lnTo>
                  <a:lnTo>
                    <a:pt x="0" y="334"/>
                  </a:lnTo>
                  <a:lnTo>
                    <a:pt x="11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 sz="2000"/>
            </a:p>
          </p:txBody>
        </p:sp>
        <p:sp>
          <p:nvSpPr>
            <p:cNvPr id="26656" name="Rectangle 13"/>
            <p:cNvSpPr>
              <a:spLocks noChangeArrowheads="1"/>
            </p:cNvSpPr>
            <p:nvPr/>
          </p:nvSpPr>
          <p:spPr bwMode="auto">
            <a:xfrm>
              <a:off x="2644775" y="512763"/>
              <a:ext cx="3911968" cy="554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76729" tIns="38365" rIns="76729" bIns="38365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500">
                  <a:solidFill>
                    <a:srgbClr val="00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Model for Improvement</a:t>
              </a:r>
            </a:p>
          </p:txBody>
        </p:sp>
      </p:grpSp>
      <p:grpSp>
        <p:nvGrpSpPr>
          <p:cNvPr id="26636" name="Group 14"/>
          <p:cNvGrpSpPr>
            <a:grpSpLocks/>
          </p:cNvGrpSpPr>
          <p:nvPr/>
        </p:nvGrpSpPr>
        <p:grpSpPr bwMode="auto">
          <a:xfrm>
            <a:off x="3251729" y="3096949"/>
            <a:ext cx="2459303" cy="2185458"/>
            <a:chOff x="1780" y="2245"/>
            <a:chExt cx="2008" cy="1941"/>
          </a:xfrm>
        </p:grpSpPr>
        <p:sp>
          <p:nvSpPr>
            <p:cNvPr id="26643" name="Oval 15"/>
            <p:cNvSpPr>
              <a:spLocks noChangeArrowheads="1"/>
            </p:cNvSpPr>
            <p:nvPr/>
          </p:nvSpPr>
          <p:spPr bwMode="auto">
            <a:xfrm>
              <a:off x="1881" y="2331"/>
              <a:ext cx="1802" cy="1777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44" name="Line 16"/>
            <p:cNvSpPr>
              <a:spLocks noChangeShapeType="1"/>
            </p:cNvSpPr>
            <p:nvPr/>
          </p:nvSpPr>
          <p:spPr bwMode="auto">
            <a:xfrm>
              <a:off x="2798" y="2329"/>
              <a:ext cx="0" cy="17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 sz="2000"/>
            </a:p>
          </p:txBody>
        </p:sp>
        <p:sp>
          <p:nvSpPr>
            <p:cNvPr id="26645" name="Rectangle 17"/>
            <p:cNvSpPr>
              <a:spLocks noChangeArrowheads="1"/>
            </p:cNvSpPr>
            <p:nvPr/>
          </p:nvSpPr>
          <p:spPr bwMode="auto">
            <a:xfrm>
              <a:off x="2183" y="2711"/>
              <a:ext cx="389" cy="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4240" tIns="26458" rIns="54240" bIns="26458">
              <a:spAutoFit/>
            </a:bodyPr>
            <a:lstStyle>
              <a:lvl1pPr defTabSz="4476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44767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44767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44767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44767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47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47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47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47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83" b="1">
                  <a:latin typeface="Calibri" panose="020F0502020204030204" pitchFamily="34" charset="0"/>
                  <a:cs typeface="Arial" panose="020B0604020202020204" pitchFamily="34" charset="0"/>
                </a:rPr>
                <a:t>Act</a:t>
              </a:r>
            </a:p>
          </p:txBody>
        </p:sp>
        <p:sp>
          <p:nvSpPr>
            <p:cNvPr id="26646" name="Rectangle 18"/>
            <p:cNvSpPr>
              <a:spLocks noChangeArrowheads="1"/>
            </p:cNvSpPr>
            <p:nvPr/>
          </p:nvSpPr>
          <p:spPr bwMode="auto">
            <a:xfrm>
              <a:off x="2918" y="2711"/>
              <a:ext cx="483" cy="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4240" tIns="26458" rIns="54240" bIns="26458">
              <a:spAutoFit/>
            </a:bodyPr>
            <a:lstStyle>
              <a:lvl1pPr defTabSz="4476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44767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44767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44767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44767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47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47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47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47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83" b="1">
                  <a:latin typeface="Calibri" panose="020F0502020204030204" pitchFamily="34" charset="0"/>
                  <a:cs typeface="Arial" panose="020B0604020202020204" pitchFamily="34" charset="0"/>
                </a:rPr>
                <a:t>Plan</a:t>
              </a:r>
            </a:p>
          </p:txBody>
        </p:sp>
        <p:sp>
          <p:nvSpPr>
            <p:cNvPr id="26647" name="Rectangle 19"/>
            <p:cNvSpPr>
              <a:spLocks noChangeArrowheads="1"/>
            </p:cNvSpPr>
            <p:nvPr/>
          </p:nvSpPr>
          <p:spPr bwMode="auto">
            <a:xfrm>
              <a:off x="2084" y="3378"/>
              <a:ext cx="605" cy="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4240" tIns="26458" rIns="54240" bIns="26458">
              <a:spAutoFit/>
            </a:bodyPr>
            <a:lstStyle>
              <a:lvl1pPr defTabSz="4476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44767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44767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44767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44767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47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47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47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47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83" b="1">
                  <a:latin typeface="Calibri" panose="020F0502020204030204" pitchFamily="34" charset="0"/>
                  <a:cs typeface="Arial" panose="020B0604020202020204" pitchFamily="34" charset="0"/>
                </a:rPr>
                <a:t>Study</a:t>
              </a:r>
            </a:p>
          </p:txBody>
        </p:sp>
        <p:sp>
          <p:nvSpPr>
            <p:cNvPr id="26648" name="Rectangle 20"/>
            <p:cNvSpPr>
              <a:spLocks noChangeArrowheads="1"/>
            </p:cNvSpPr>
            <p:nvPr/>
          </p:nvSpPr>
          <p:spPr bwMode="auto">
            <a:xfrm>
              <a:off x="2987" y="3378"/>
              <a:ext cx="345" cy="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4240" tIns="26458" rIns="54240" bIns="26458">
              <a:spAutoFit/>
            </a:bodyPr>
            <a:lstStyle>
              <a:lvl1pPr defTabSz="447675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447675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447675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447675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447675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47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47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47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47675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83" b="1">
                  <a:latin typeface="Calibri" panose="020F0502020204030204" pitchFamily="34" charset="0"/>
                  <a:cs typeface="Arial" panose="020B0604020202020204" pitchFamily="34" charset="0"/>
                </a:rPr>
                <a:t>Do</a:t>
              </a:r>
            </a:p>
          </p:txBody>
        </p:sp>
        <p:sp>
          <p:nvSpPr>
            <p:cNvPr id="26649" name="Line 21"/>
            <p:cNvSpPr>
              <a:spLocks noChangeShapeType="1"/>
            </p:cNvSpPr>
            <p:nvPr/>
          </p:nvSpPr>
          <p:spPr bwMode="auto">
            <a:xfrm>
              <a:off x="1867" y="3234"/>
              <a:ext cx="189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 sz="2000"/>
            </a:p>
          </p:txBody>
        </p:sp>
        <p:sp>
          <p:nvSpPr>
            <p:cNvPr id="851990" name="AutoShape 22"/>
            <p:cNvSpPr>
              <a:spLocks noChangeArrowheads="1"/>
            </p:cNvSpPr>
            <p:nvPr/>
          </p:nvSpPr>
          <p:spPr bwMode="auto">
            <a:xfrm>
              <a:off x="2668" y="2245"/>
              <a:ext cx="278" cy="162"/>
            </a:xfrm>
            <a:prstGeom prst="rightArrow">
              <a:avLst>
                <a:gd name="adj1" fmla="val 50000"/>
                <a:gd name="adj2" fmla="val 8581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 sz="2000" dirty="0">
                <a:cs typeface="Arial" charset="0"/>
              </a:endParaRPr>
            </a:p>
          </p:txBody>
        </p:sp>
        <p:sp>
          <p:nvSpPr>
            <p:cNvPr id="851991" name="AutoShape 23"/>
            <p:cNvSpPr>
              <a:spLocks noChangeArrowheads="1"/>
            </p:cNvSpPr>
            <p:nvPr/>
          </p:nvSpPr>
          <p:spPr bwMode="auto">
            <a:xfrm>
              <a:off x="2645" y="4024"/>
              <a:ext cx="278" cy="162"/>
            </a:xfrm>
            <a:prstGeom prst="leftArrow">
              <a:avLst>
                <a:gd name="adj1" fmla="val 50000"/>
                <a:gd name="adj2" fmla="val 8579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 sz="2000" dirty="0">
                <a:cs typeface="Arial" charset="0"/>
              </a:endParaRPr>
            </a:p>
          </p:txBody>
        </p:sp>
        <p:sp>
          <p:nvSpPr>
            <p:cNvPr id="851992" name="AutoShape 24"/>
            <p:cNvSpPr>
              <a:spLocks noChangeArrowheads="1"/>
            </p:cNvSpPr>
            <p:nvPr/>
          </p:nvSpPr>
          <p:spPr bwMode="auto">
            <a:xfrm>
              <a:off x="3607" y="3106"/>
              <a:ext cx="181" cy="248"/>
            </a:xfrm>
            <a:prstGeom prst="downArrow">
              <a:avLst>
                <a:gd name="adj1" fmla="val 50000"/>
                <a:gd name="adj2" fmla="val 68138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 sz="2000" dirty="0">
                <a:cs typeface="Arial" charset="0"/>
              </a:endParaRPr>
            </a:p>
          </p:txBody>
        </p:sp>
        <p:sp>
          <p:nvSpPr>
            <p:cNvPr id="851993" name="AutoShape 25"/>
            <p:cNvSpPr>
              <a:spLocks noChangeArrowheads="1"/>
            </p:cNvSpPr>
            <p:nvPr/>
          </p:nvSpPr>
          <p:spPr bwMode="auto">
            <a:xfrm>
              <a:off x="1780" y="3106"/>
              <a:ext cx="181" cy="248"/>
            </a:xfrm>
            <a:prstGeom prst="upArrow">
              <a:avLst>
                <a:gd name="adj1" fmla="val 50000"/>
                <a:gd name="adj2" fmla="val 68126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 sz="2000" dirty="0">
                <a:cs typeface="Arial" charset="0"/>
              </a:endParaRPr>
            </a:p>
          </p:txBody>
        </p:sp>
      </p:grpSp>
      <p:sp>
        <p:nvSpPr>
          <p:cNvPr id="26637" name="Arc 26"/>
          <p:cNvSpPr>
            <a:spLocks/>
          </p:cNvSpPr>
          <p:nvPr/>
        </p:nvSpPr>
        <p:spPr bwMode="auto">
          <a:xfrm rot="2040000">
            <a:off x="2950104" y="3448844"/>
            <a:ext cx="609865" cy="686593"/>
          </a:xfrm>
          <a:custGeom>
            <a:avLst/>
            <a:gdLst>
              <a:gd name="T0" fmla="*/ 2147483647 w 21600"/>
              <a:gd name="T1" fmla="*/ 2147483647 h 21600"/>
              <a:gd name="T2" fmla="*/ 0 w 21600"/>
              <a:gd name="T3" fmla="*/ 0 h 21600"/>
              <a:gd name="T4" fmla="*/ 2147483647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</a:path>
              <a:path w="21600" h="21600" stroke="0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  <a:lnTo>
                  <a:pt x="21600" y="0"/>
                </a:lnTo>
                <a:lnTo>
                  <a:pt x="21600" y="21599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 sz="2000"/>
          </a:p>
        </p:txBody>
      </p:sp>
      <p:sp>
        <p:nvSpPr>
          <p:cNvPr id="26638" name="Arc 27"/>
          <p:cNvSpPr>
            <a:spLocks/>
          </p:cNvSpPr>
          <p:nvPr/>
        </p:nvSpPr>
        <p:spPr bwMode="auto">
          <a:xfrm rot="-2040000">
            <a:off x="5360458" y="3448844"/>
            <a:ext cx="609865" cy="68659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 sz="2000"/>
          </a:p>
        </p:txBody>
      </p:sp>
      <p:sp>
        <p:nvSpPr>
          <p:cNvPr id="26639" name="Rectangle 27"/>
          <p:cNvSpPr>
            <a:spLocks noChangeArrowheads="1"/>
          </p:cNvSpPr>
          <p:nvPr/>
        </p:nvSpPr>
        <p:spPr bwMode="auto">
          <a:xfrm>
            <a:off x="952500" y="4635501"/>
            <a:ext cx="16898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rgbClr val="45008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The Improvement Guide, API</a:t>
            </a:r>
          </a:p>
        </p:txBody>
      </p:sp>
      <p:sp>
        <p:nvSpPr>
          <p:cNvPr id="5" name="Oval 4"/>
          <p:cNvSpPr/>
          <p:nvPr/>
        </p:nvSpPr>
        <p:spPr>
          <a:xfrm>
            <a:off x="2503568" y="1703918"/>
            <a:ext cx="4020447" cy="743605"/>
          </a:xfrm>
          <a:prstGeom prst="ellipse">
            <a:avLst/>
          </a:prstGeom>
          <a:noFill/>
          <a:ln w="34925">
            <a:solidFill>
              <a:srgbClr val="F4750C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2256330056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858000" cy="952500"/>
          </a:xfrm>
        </p:spPr>
        <p:txBody>
          <a:bodyPr/>
          <a:lstStyle/>
          <a:p>
            <a:pPr algn="l">
              <a:defRPr/>
            </a:pPr>
            <a:r>
              <a:rPr lang="en-GB" sz="2400" dirty="0"/>
              <a:t>Agreed Improvement Methodology:  utilising driver diagrams and </a:t>
            </a:r>
            <a:r>
              <a:rPr lang="en-GB" sz="2400" dirty="0" smtClean="0"/>
              <a:t>embedding learning</a:t>
            </a:r>
            <a:endParaRPr lang="en-GB" sz="2400" dirty="0"/>
          </a:p>
        </p:txBody>
      </p:sp>
      <p:pic>
        <p:nvPicPr>
          <p:cNvPr id="51203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464469"/>
            <a:ext cx="6858000" cy="3509698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332178" y="1117865"/>
            <a:ext cx="51593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GB" altLang="en-US" sz="2000">
                <a:solidFill>
                  <a:srgbClr val="002060"/>
                </a:solidFill>
              </a:rPr>
              <a:t>IHI: Breakthrough Collaborative Methodology</a:t>
            </a:r>
          </a:p>
        </p:txBody>
      </p:sp>
    </p:spTree>
    <p:extLst>
      <p:ext uri="{BB962C8B-B14F-4D97-AF65-F5344CB8AC3E}">
        <p14:creationId xmlns:p14="http://schemas.microsoft.com/office/powerpoint/2010/main" val="828197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911490" y="1276759"/>
            <a:ext cx="1620573" cy="33757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GB" altLang="en-US" sz="2667" dirty="0">
              <a:solidFill>
                <a:srgbClr val="B2B2B2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GB" altLang="en-US" sz="2667" dirty="0">
              <a:solidFill>
                <a:srgbClr val="B2B2B2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2667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Aiming for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2667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GREAT</a:t>
            </a:r>
            <a:endParaRPr lang="en-GB" altLang="en-US" sz="2667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GB" altLang="en-US" sz="2667" dirty="0">
              <a:solidFill>
                <a:srgbClr val="B2B2B2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GB" altLang="en-US" sz="2667" dirty="0">
              <a:solidFill>
                <a:srgbClr val="B2B2B2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GB" altLang="en-US" sz="2667" dirty="0">
              <a:solidFill>
                <a:srgbClr val="B2B2B2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GB" altLang="en-US" sz="2667" dirty="0">
              <a:solidFill>
                <a:srgbClr val="B2B2B2"/>
              </a:solidFill>
              <a:latin typeface="Calibri" pitchFamily="34" charset="0"/>
            </a:endParaRPr>
          </a:p>
        </p:txBody>
      </p:sp>
      <p:sp>
        <p:nvSpPr>
          <p:cNvPr id="17411" name="Rectangle 19"/>
          <p:cNvSpPr>
            <a:spLocks noChangeArrowheads="1"/>
          </p:cNvSpPr>
          <p:nvPr/>
        </p:nvSpPr>
        <p:spPr bwMode="auto">
          <a:xfrm>
            <a:off x="5232136" y="1957917"/>
            <a:ext cx="3029479" cy="2394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5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Recruit central QI team</a:t>
            </a:r>
          </a:p>
        </p:txBody>
      </p:sp>
      <p:sp>
        <p:nvSpPr>
          <p:cNvPr id="17412" name="Rectangle 21"/>
          <p:cNvSpPr>
            <a:spLocks noChangeArrowheads="1"/>
          </p:cNvSpPr>
          <p:nvPr/>
        </p:nvSpPr>
        <p:spPr bwMode="auto">
          <a:xfrm>
            <a:off x="5232136" y="1297782"/>
            <a:ext cx="3029479" cy="2407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5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Network/champions</a:t>
            </a:r>
          </a:p>
        </p:txBody>
      </p:sp>
      <p:sp>
        <p:nvSpPr>
          <p:cNvPr id="17413" name="Rectangle 27"/>
          <p:cNvSpPr>
            <a:spLocks noChangeArrowheads="1"/>
          </p:cNvSpPr>
          <p:nvPr/>
        </p:nvSpPr>
        <p:spPr bwMode="auto">
          <a:xfrm>
            <a:off x="5232136" y="4898761"/>
            <a:ext cx="3029479" cy="2394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5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System wide strategic improvements</a:t>
            </a:r>
          </a:p>
        </p:txBody>
      </p:sp>
      <p:sp>
        <p:nvSpPr>
          <p:cNvPr id="17414" name="Rectangle 32"/>
          <p:cNvSpPr>
            <a:spLocks noChangeArrowheads="1"/>
          </p:cNvSpPr>
          <p:nvPr/>
        </p:nvSpPr>
        <p:spPr bwMode="auto">
          <a:xfrm>
            <a:off x="5232136" y="4537604"/>
            <a:ext cx="3029479" cy="2394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5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Right care, right place, right time</a:t>
            </a:r>
          </a:p>
        </p:txBody>
      </p:sp>
      <p:sp>
        <p:nvSpPr>
          <p:cNvPr id="17415" name="Rectangle 34"/>
          <p:cNvSpPr>
            <a:spLocks noChangeArrowheads="1"/>
          </p:cNvSpPr>
          <p:nvPr/>
        </p:nvSpPr>
        <p:spPr bwMode="auto">
          <a:xfrm>
            <a:off x="5232136" y="2258219"/>
            <a:ext cx="3029479" cy="2394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5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Training methods</a:t>
            </a:r>
          </a:p>
        </p:txBody>
      </p:sp>
      <p:sp>
        <p:nvSpPr>
          <p:cNvPr id="17416" name="Rectangle 36"/>
          <p:cNvSpPr>
            <a:spLocks noChangeArrowheads="1"/>
          </p:cNvSpPr>
          <p:nvPr/>
        </p:nvSpPr>
        <p:spPr bwMode="auto">
          <a:xfrm>
            <a:off x="5232136" y="997479"/>
            <a:ext cx="3029479" cy="2394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5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Launch events roadshows</a:t>
            </a:r>
          </a:p>
        </p:txBody>
      </p:sp>
      <p:sp>
        <p:nvSpPr>
          <p:cNvPr id="17417" name="Rectangle 62"/>
          <p:cNvSpPr>
            <a:spLocks noChangeArrowheads="1"/>
          </p:cNvSpPr>
          <p:nvPr/>
        </p:nvSpPr>
        <p:spPr bwMode="auto">
          <a:xfrm>
            <a:off x="5232136" y="1598084"/>
            <a:ext cx="3029479" cy="2407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5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Learning events</a:t>
            </a:r>
          </a:p>
        </p:txBody>
      </p:sp>
      <p:sp>
        <p:nvSpPr>
          <p:cNvPr id="17418" name="Rectangle 90"/>
          <p:cNvSpPr>
            <a:spLocks noChangeArrowheads="1"/>
          </p:cNvSpPr>
          <p:nvPr/>
        </p:nvSpPr>
        <p:spPr bwMode="auto">
          <a:xfrm>
            <a:off x="5232136" y="2558521"/>
            <a:ext cx="3029479" cy="2394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5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Coaching on projects</a:t>
            </a:r>
          </a:p>
        </p:txBody>
      </p:sp>
      <p:sp>
        <p:nvSpPr>
          <p:cNvPr id="17419" name="Rectangle 90"/>
          <p:cNvSpPr>
            <a:spLocks noChangeArrowheads="1"/>
          </p:cNvSpPr>
          <p:nvPr/>
        </p:nvSpPr>
        <p:spPr bwMode="auto">
          <a:xfrm>
            <a:off x="5232136" y="3007466"/>
            <a:ext cx="3029479" cy="3231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5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Align to improvement/strategic aims</a:t>
            </a:r>
          </a:p>
        </p:txBody>
      </p:sp>
      <p:sp>
        <p:nvSpPr>
          <p:cNvPr id="17420" name="Rectangle 90"/>
          <p:cNvSpPr>
            <a:spLocks noChangeArrowheads="1"/>
          </p:cNvSpPr>
          <p:nvPr/>
        </p:nvSpPr>
        <p:spPr bwMode="auto">
          <a:xfrm>
            <a:off x="5232136" y="4147820"/>
            <a:ext cx="3029479" cy="3231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5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Reducing harm</a:t>
            </a:r>
          </a:p>
        </p:txBody>
      </p:sp>
      <p:cxnSp>
        <p:nvCxnSpPr>
          <p:cNvPr id="50189" name="AutoShape 21"/>
          <p:cNvCxnSpPr>
            <a:cxnSpLocks noChangeShapeType="1"/>
            <a:stCxn id="17412" idx="1"/>
            <a:endCxn id="17434" idx="3"/>
          </p:cNvCxnSpPr>
          <p:nvPr/>
        </p:nvCxnSpPr>
        <p:spPr bwMode="auto">
          <a:xfrm rot="10800000" flipV="1">
            <a:off x="4452938" y="1418167"/>
            <a:ext cx="779198" cy="264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90" name="AutoShape 23"/>
          <p:cNvCxnSpPr>
            <a:cxnSpLocks noChangeShapeType="1"/>
            <a:stCxn id="17411" idx="1"/>
            <a:endCxn id="17431" idx="3"/>
          </p:cNvCxnSpPr>
          <p:nvPr/>
        </p:nvCxnSpPr>
        <p:spPr bwMode="auto">
          <a:xfrm rot="10800000" flipV="1">
            <a:off x="4512469" y="2076980"/>
            <a:ext cx="719667" cy="33072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91" name="AutoShape 24"/>
          <p:cNvCxnSpPr>
            <a:cxnSpLocks noChangeShapeType="1"/>
            <a:stCxn id="17415" idx="1"/>
            <a:endCxn id="17431" idx="3"/>
          </p:cNvCxnSpPr>
          <p:nvPr/>
        </p:nvCxnSpPr>
        <p:spPr bwMode="auto">
          <a:xfrm rot="10800000" flipV="1">
            <a:off x="4512469" y="2378605"/>
            <a:ext cx="719667" cy="29104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4" name="Rectangle 90"/>
          <p:cNvSpPr>
            <a:spLocks noChangeArrowheads="1"/>
          </p:cNvSpPr>
          <p:nvPr/>
        </p:nvSpPr>
        <p:spPr bwMode="auto">
          <a:xfrm>
            <a:off x="5232136" y="3398574"/>
            <a:ext cx="3029479" cy="2394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333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Embed within management structures</a:t>
            </a:r>
          </a:p>
        </p:txBody>
      </p:sp>
      <p:cxnSp>
        <p:nvCxnSpPr>
          <p:cNvPr id="50193" name="AutoShape 26"/>
          <p:cNvCxnSpPr>
            <a:cxnSpLocks noChangeShapeType="1"/>
            <a:stCxn id="17418" idx="1"/>
            <a:endCxn id="17431" idx="3"/>
          </p:cNvCxnSpPr>
          <p:nvPr/>
        </p:nvCxnSpPr>
        <p:spPr bwMode="auto">
          <a:xfrm rot="10800000">
            <a:off x="4512469" y="2407709"/>
            <a:ext cx="719667" cy="27119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94" name="AutoShape 27"/>
          <p:cNvCxnSpPr>
            <a:cxnSpLocks noChangeShapeType="1"/>
            <a:stCxn id="17419" idx="1"/>
            <a:endCxn id="17433" idx="3"/>
          </p:cNvCxnSpPr>
          <p:nvPr/>
        </p:nvCxnSpPr>
        <p:spPr bwMode="auto">
          <a:xfrm rot="10800000" flipV="1">
            <a:off x="4452938" y="3169048"/>
            <a:ext cx="779198" cy="35255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95" name="AutoShape 28"/>
          <p:cNvCxnSpPr>
            <a:cxnSpLocks noChangeShapeType="1"/>
            <a:stCxn id="17424" idx="1"/>
            <a:endCxn id="17433" idx="3"/>
          </p:cNvCxnSpPr>
          <p:nvPr/>
        </p:nvCxnSpPr>
        <p:spPr bwMode="auto">
          <a:xfrm rot="10800000" flipV="1">
            <a:off x="4452938" y="3518298"/>
            <a:ext cx="779198" cy="3306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96" name="AutoShape 30"/>
          <p:cNvCxnSpPr>
            <a:cxnSpLocks noChangeShapeType="1"/>
            <a:stCxn id="17420" idx="1"/>
            <a:endCxn id="17432" idx="3"/>
          </p:cNvCxnSpPr>
          <p:nvPr/>
        </p:nvCxnSpPr>
        <p:spPr bwMode="auto">
          <a:xfrm rot="10800000" flipV="1">
            <a:off x="4452938" y="4309403"/>
            <a:ext cx="779198" cy="29170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97" name="AutoShape 31"/>
          <p:cNvCxnSpPr>
            <a:cxnSpLocks noChangeShapeType="1"/>
            <a:stCxn id="17414" idx="1"/>
            <a:endCxn id="17432" idx="3"/>
          </p:cNvCxnSpPr>
          <p:nvPr/>
        </p:nvCxnSpPr>
        <p:spPr bwMode="auto">
          <a:xfrm rot="10800000">
            <a:off x="4452938" y="4601106"/>
            <a:ext cx="779198" cy="5622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98" name="AutoShape 32"/>
          <p:cNvCxnSpPr>
            <a:cxnSpLocks noChangeShapeType="1"/>
            <a:stCxn id="17413" idx="1"/>
            <a:endCxn id="17432" idx="3"/>
          </p:cNvCxnSpPr>
          <p:nvPr/>
        </p:nvCxnSpPr>
        <p:spPr bwMode="auto">
          <a:xfrm rot="10800000">
            <a:off x="4452938" y="4601105"/>
            <a:ext cx="779198" cy="41738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31" name="Rectangle 5"/>
          <p:cNvSpPr>
            <a:spLocks noChangeArrowheads="1"/>
          </p:cNvSpPr>
          <p:nvPr/>
        </p:nvSpPr>
        <p:spPr bwMode="auto">
          <a:xfrm>
            <a:off x="3131344" y="2017449"/>
            <a:ext cx="1381125" cy="7805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667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Build Improvement capability</a:t>
            </a:r>
          </a:p>
        </p:txBody>
      </p:sp>
      <p:sp>
        <p:nvSpPr>
          <p:cNvPr id="17432" name="Rectangle 11"/>
          <p:cNvSpPr>
            <a:spLocks noChangeArrowheads="1"/>
          </p:cNvSpPr>
          <p:nvPr/>
        </p:nvSpPr>
        <p:spPr bwMode="auto">
          <a:xfrm>
            <a:off x="3192199" y="4170121"/>
            <a:ext cx="1260739" cy="8619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667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QI /Recovery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667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Projects</a:t>
            </a:r>
          </a:p>
        </p:txBody>
      </p:sp>
      <p:sp>
        <p:nvSpPr>
          <p:cNvPr id="17433" name="Rectangle 12"/>
          <p:cNvSpPr>
            <a:spLocks noChangeArrowheads="1"/>
          </p:cNvSpPr>
          <p:nvPr/>
        </p:nvSpPr>
        <p:spPr bwMode="auto">
          <a:xfrm>
            <a:off x="3192199" y="3347165"/>
            <a:ext cx="1260739" cy="3488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667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Alignment</a:t>
            </a:r>
          </a:p>
        </p:txBody>
      </p:sp>
      <p:sp>
        <p:nvSpPr>
          <p:cNvPr id="17434" name="Rectangle 30"/>
          <p:cNvSpPr>
            <a:spLocks noChangeArrowheads="1"/>
          </p:cNvSpPr>
          <p:nvPr/>
        </p:nvSpPr>
        <p:spPr bwMode="auto">
          <a:xfrm>
            <a:off x="3192199" y="1118102"/>
            <a:ext cx="1260739" cy="6054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667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Build the will</a:t>
            </a:r>
          </a:p>
        </p:txBody>
      </p:sp>
      <p:sp>
        <p:nvSpPr>
          <p:cNvPr id="17435" name="Rectangle 90"/>
          <p:cNvSpPr>
            <a:spLocks noChangeArrowheads="1"/>
          </p:cNvSpPr>
          <p:nvPr/>
        </p:nvSpPr>
        <p:spPr bwMode="auto">
          <a:xfrm>
            <a:off x="5232136" y="3758407"/>
            <a:ext cx="3029479" cy="2394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5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Align corporate support systems</a:t>
            </a:r>
          </a:p>
        </p:txBody>
      </p:sp>
      <p:cxnSp>
        <p:nvCxnSpPr>
          <p:cNvPr id="50204" name="AutoShape 40"/>
          <p:cNvCxnSpPr>
            <a:cxnSpLocks noChangeShapeType="1"/>
            <a:stCxn id="17417" idx="1"/>
            <a:endCxn id="17434" idx="3"/>
          </p:cNvCxnSpPr>
          <p:nvPr/>
        </p:nvCxnSpPr>
        <p:spPr bwMode="auto">
          <a:xfrm rot="10800000">
            <a:off x="4452938" y="1420814"/>
            <a:ext cx="779198" cy="29765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205" name="AutoShape 41"/>
          <p:cNvCxnSpPr>
            <a:cxnSpLocks noChangeShapeType="1"/>
            <a:stCxn id="17416" idx="1"/>
            <a:endCxn id="17434" idx="3"/>
          </p:cNvCxnSpPr>
          <p:nvPr/>
        </p:nvCxnSpPr>
        <p:spPr bwMode="auto">
          <a:xfrm rot="10800000" flipV="1">
            <a:off x="4452938" y="1117203"/>
            <a:ext cx="779198" cy="30361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206" name="AutoShape 42"/>
          <p:cNvCxnSpPr>
            <a:cxnSpLocks noChangeShapeType="1"/>
            <a:stCxn id="17434" idx="1"/>
            <a:endCxn id="17410" idx="3"/>
          </p:cNvCxnSpPr>
          <p:nvPr/>
        </p:nvCxnSpPr>
        <p:spPr bwMode="auto">
          <a:xfrm rot="10800000" flipV="1">
            <a:off x="2532063" y="1420813"/>
            <a:ext cx="660136" cy="1543844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207" name="AutoShape 43"/>
          <p:cNvCxnSpPr>
            <a:cxnSpLocks noChangeShapeType="1"/>
            <a:stCxn id="17433" idx="1"/>
            <a:endCxn id="17410" idx="3"/>
          </p:cNvCxnSpPr>
          <p:nvPr/>
        </p:nvCxnSpPr>
        <p:spPr bwMode="auto">
          <a:xfrm rot="10800000">
            <a:off x="2532063" y="2964658"/>
            <a:ext cx="660136" cy="55694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208" name="AutoShape 44"/>
          <p:cNvCxnSpPr>
            <a:cxnSpLocks noChangeShapeType="1"/>
            <a:stCxn id="17431" idx="1"/>
            <a:endCxn id="17410" idx="3"/>
          </p:cNvCxnSpPr>
          <p:nvPr/>
        </p:nvCxnSpPr>
        <p:spPr bwMode="auto">
          <a:xfrm rot="10800000" flipV="1">
            <a:off x="2532064" y="2407709"/>
            <a:ext cx="599281" cy="55694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209" name="AutoShape 46"/>
          <p:cNvCxnSpPr>
            <a:cxnSpLocks noChangeShapeType="1"/>
            <a:stCxn id="17432" idx="1"/>
            <a:endCxn id="17410" idx="3"/>
          </p:cNvCxnSpPr>
          <p:nvPr/>
        </p:nvCxnSpPr>
        <p:spPr bwMode="auto">
          <a:xfrm rot="10800000">
            <a:off x="2532063" y="2964657"/>
            <a:ext cx="660136" cy="163644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210" name="AutoShape 47"/>
          <p:cNvCxnSpPr>
            <a:cxnSpLocks noChangeShapeType="1"/>
            <a:stCxn id="17435" idx="1"/>
            <a:endCxn id="17433" idx="3"/>
          </p:cNvCxnSpPr>
          <p:nvPr/>
        </p:nvCxnSpPr>
        <p:spPr bwMode="auto">
          <a:xfrm rot="10800000">
            <a:off x="4452938" y="3521605"/>
            <a:ext cx="779198" cy="35652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211" name="Text Box 48"/>
          <p:cNvSpPr txBox="1">
            <a:spLocks noChangeArrowheads="1"/>
          </p:cNvSpPr>
          <p:nvPr/>
        </p:nvSpPr>
        <p:spPr bwMode="auto">
          <a:xfrm>
            <a:off x="1451240" y="112448"/>
            <a:ext cx="6335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solidFill>
                  <a:srgbClr val="45008A"/>
                </a:solidFill>
                <a:latin typeface="Calibri" panose="020F0502020204030204" pitchFamily="34" charset="0"/>
              </a:rPr>
              <a:t>AIM</a:t>
            </a:r>
          </a:p>
        </p:txBody>
      </p:sp>
      <p:sp>
        <p:nvSpPr>
          <p:cNvPr id="50212" name="Text Box 49"/>
          <p:cNvSpPr txBox="1">
            <a:spLocks noChangeArrowheads="1"/>
          </p:cNvSpPr>
          <p:nvPr/>
        </p:nvSpPr>
        <p:spPr bwMode="auto">
          <a:xfrm>
            <a:off x="2816491" y="96573"/>
            <a:ext cx="21603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solidFill>
                  <a:srgbClr val="45008A"/>
                </a:solidFill>
                <a:latin typeface="Calibri" panose="020F0502020204030204" pitchFamily="34" charset="0"/>
              </a:rPr>
              <a:t>PRIMARY DRIVERS</a:t>
            </a:r>
          </a:p>
        </p:txBody>
      </p:sp>
      <p:sp>
        <p:nvSpPr>
          <p:cNvPr id="50213" name="Text Box 50"/>
          <p:cNvSpPr txBox="1">
            <a:spLocks noChangeArrowheads="1"/>
          </p:cNvSpPr>
          <p:nvPr/>
        </p:nvSpPr>
        <p:spPr bwMode="auto">
          <a:xfrm>
            <a:off x="5471584" y="96573"/>
            <a:ext cx="24612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solidFill>
                  <a:srgbClr val="45008A"/>
                </a:solidFill>
                <a:latin typeface="Calibri" panose="020F0502020204030204" pitchFamily="34" charset="0"/>
              </a:rPr>
              <a:t>SECONDARY DRIVERS</a:t>
            </a:r>
          </a:p>
        </p:txBody>
      </p:sp>
      <p:sp>
        <p:nvSpPr>
          <p:cNvPr id="50214" name="Text Box 38"/>
          <p:cNvSpPr txBox="1">
            <a:spLocks noChangeArrowheads="1"/>
          </p:cNvSpPr>
          <p:nvPr/>
        </p:nvSpPr>
        <p:spPr bwMode="auto">
          <a:xfrm>
            <a:off x="2652448" y="396875"/>
            <a:ext cx="24400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/>
              <a:t>System components that “drive” the aim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/>
              <a:t>If they are in place, the aim will happen</a:t>
            </a:r>
          </a:p>
        </p:txBody>
      </p:sp>
      <p:sp>
        <p:nvSpPr>
          <p:cNvPr id="50215" name="Text Box 39"/>
          <p:cNvSpPr txBox="1">
            <a:spLocks noChangeArrowheads="1"/>
          </p:cNvSpPr>
          <p:nvPr/>
        </p:nvSpPr>
        <p:spPr bwMode="auto">
          <a:xfrm>
            <a:off x="5447374" y="396875"/>
            <a:ext cx="26757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/>
              <a:t>System components that “drive” the Primary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000"/>
              <a:t>If they are in place, the primary will happen</a:t>
            </a:r>
          </a:p>
        </p:txBody>
      </p:sp>
    </p:spTree>
    <p:extLst>
      <p:ext uri="{BB962C8B-B14F-4D97-AF65-F5344CB8AC3E}">
        <p14:creationId xmlns:p14="http://schemas.microsoft.com/office/powerpoint/2010/main" val="322259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37759" y="5184242"/>
            <a:ext cx="1260140" cy="1621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60834"/>
            <a:endParaRPr lang="en-GB" sz="2000" dirty="0">
              <a:solidFill>
                <a:prstClr val="white"/>
              </a:solidFill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604662"/>
              </p:ext>
            </p:extLst>
          </p:nvPr>
        </p:nvGraphicFramePr>
        <p:xfrm>
          <a:off x="569158" y="683382"/>
          <a:ext cx="7172415" cy="4662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880"/>
                <a:gridCol w="1124707"/>
                <a:gridCol w="1124707"/>
                <a:gridCol w="1124707"/>
                <a:gridCol w="1124707"/>
                <a:gridCol w="1124707"/>
              </a:tblGrid>
              <a:tr h="228600"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76200" marR="76200" marT="38100" marB="38100" anchor="ctr">
                    <a:lnL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2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chemeClr val="bg1"/>
                          </a:solidFill>
                        </a:rPr>
                        <a:t>January</a:t>
                      </a:r>
                    </a:p>
                  </a:txBody>
                  <a:tcPr marL="76200" marR="7620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2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chemeClr val="bg1"/>
                          </a:solidFill>
                        </a:rPr>
                        <a:t>February</a:t>
                      </a:r>
                    </a:p>
                  </a:txBody>
                  <a:tcPr marL="76200" marR="7620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2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chemeClr val="bg1"/>
                          </a:solidFill>
                        </a:rPr>
                        <a:t>March</a:t>
                      </a:r>
                    </a:p>
                  </a:txBody>
                  <a:tcPr marL="76200" marR="7620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2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chemeClr val="bg1"/>
                          </a:solidFill>
                        </a:rPr>
                        <a:t>April</a:t>
                      </a:r>
                    </a:p>
                  </a:txBody>
                  <a:tcPr marL="76200" marR="7620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2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</a:p>
                  </a:txBody>
                  <a:tcPr marL="76200" marR="76200" marT="381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2C6"/>
                    </a:solidFill>
                  </a:tcPr>
                </a:tc>
              </a:tr>
              <a:tr h="674157">
                <a:tc>
                  <a:txBody>
                    <a:bodyPr/>
                    <a:lstStyle/>
                    <a:p>
                      <a:r>
                        <a:rPr lang="en-GB" sz="1000" b="1" kern="1200" dirty="0" smtClean="0">
                          <a:solidFill>
                            <a:srgbClr val="0072C6"/>
                          </a:solidFill>
                          <a:latin typeface="+mn-lt"/>
                          <a:ea typeface="+mn-ea"/>
                          <a:cs typeface="+mn-cs"/>
                        </a:rPr>
                        <a:t>Review</a:t>
                      </a:r>
                      <a:r>
                        <a:rPr lang="en-GB" sz="1000" b="1" kern="1200" baseline="0" dirty="0" smtClean="0">
                          <a:solidFill>
                            <a:srgbClr val="0072C6"/>
                          </a:solidFill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r>
                        <a:rPr lang="en-GB" sz="1000" b="1" kern="1200" dirty="0" smtClean="0">
                          <a:solidFill>
                            <a:srgbClr val="0072C6"/>
                          </a:solidFill>
                          <a:latin typeface="+mn-lt"/>
                          <a:ea typeface="+mn-ea"/>
                          <a:cs typeface="+mn-cs"/>
                        </a:rPr>
                        <a:t> New structures, roles, costs</a:t>
                      </a:r>
                      <a:endParaRPr lang="en-GB" sz="1000" b="1" kern="1200" dirty="0">
                        <a:solidFill>
                          <a:srgbClr val="0072C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0" marR="76200" marT="38100" marB="38100" anchor="ctr">
                    <a:lnL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0" dirty="0" smtClean="0">
                        <a:solidFill>
                          <a:srgbClr val="0072C6"/>
                        </a:solidFill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 smtClean="0">
                          <a:solidFill>
                            <a:srgbClr val="0072C6"/>
                          </a:solidFill>
                        </a:rPr>
                        <a:t> Agree new structures</a:t>
                      </a: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0" dirty="0" smtClean="0">
                        <a:solidFill>
                          <a:srgbClr val="0072C6"/>
                        </a:solidFill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 smtClean="0">
                          <a:solidFill>
                            <a:srgbClr val="0072C6"/>
                          </a:solidFill>
                        </a:rPr>
                        <a:t>Agree implementation &amp; Business case</a:t>
                      </a: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0" dirty="0" smtClean="0">
                        <a:solidFill>
                          <a:srgbClr val="0072C6"/>
                        </a:solidFill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94237">
                <a:tc>
                  <a:txBody>
                    <a:bodyPr/>
                    <a:lstStyle/>
                    <a:p>
                      <a:r>
                        <a:rPr lang="en-GB" sz="1000" b="1" kern="1200" dirty="0" smtClean="0">
                          <a:solidFill>
                            <a:srgbClr val="0072C6"/>
                          </a:solidFill>
                          <a:latin typeface="+mn-lt"/>
                          <a:ea typeface="+mn-ea"/>
                          <a:cs typeface="+mn-cs"/>
                        </a:rPr>
                        <a:t>Review 2: Quality and Safety Systems and process review: develop quality strategy</a:t>
                      </a:r>
                      <a:endParaRPr lang="en-GB" sz="1000" b="1" kern="1200" dirty="0">
                        <a:solidFill>
                          <a:srgbClr val="0072C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0" marR="76200" marT="38100" marB="38100" anchor="ctr">
                    <a:lnL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0" dirty="0" smtClean="0">
                        <a:solidFill>
                          <a:srgbClr val="0072C6"/>
                        </a:solidFill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 smtClean="0">
                        <a:solidFill>
                          <a:srgbClr val="0072C6"/>
                        </a:solidFill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 smtClean="0">
                        <a:solidFill>
                          <a:srgbClr val="0072C6"/>
                        </a:solidFill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 smtClean="0">
                        <a:solidFill>
                          <a:srgbClr val="0072C6"/>
                        </a:solidFill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 smtClean="0">
                        <a:solidFill>
                          <a:srgbClr val="0072C6"/>
                        </a:solidFill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 smtClean="0">
                          <a:solidFill>
                            <a:srgbClr val="0072C6"/>
                          </a:solidFill>
                          <a:latin typeface="+mn-lt"/>
                          <a:ea typeface="+mn-ea"/>
                          <a:cs typeface="+mn-cs"/>
                        </a:rPr>
                        <a:t>Review 3: Business Partner /Ext Partner /Imp &amp; Engagement Models</a:t>
                      </a:r>
                      <a:endParaRPr lang="en-GB" sz="1000" b="1" kern="1200" dirty="0">
                        <a:solidFill>
                          <a:srgbClr val="0072C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0" marR="76200" marT="38100" marB="38100" anchor="ctr">
                    <a:lnL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0" dirty="0" smtClean="0">
                        <a:solidFill>
                          <a:srgbClr val="0072C6"/>
                        </a:solidFill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 smtClean="0">
                        <a:solidFill>
                          <a:srgbClr val="0072C6"/>
                        </a:solidFill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 smtClean="0">
                        <a:solidFill>
                          <a:srgbClr val="0072C6"/>
                        </a:solidFill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 smtClean="0">
                        <a:solidFill>
                          <a:srgbClr val="0072C6"/>
                        </a:solidFill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0" dirty="0" smtClean="0">
                        <a:solidFill>
                          <a:srgbClr val="0072C6"/>
                        </a:solidFill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007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 smtClean="0">
                          <a:solidFill>
                            <a:srgbClr val="0072C6"/>
                          </a:solidFill>
                          <a:latin typeface="+mn-lt"/>
                          <a:ea typeface="+mn-ea"/>
                          <a:cs typeface="+mn-cs"/>
                        </a:rPr>
                        <a:t>Review 4: Quality</a:t>
                      </a:r>
                      <a:r>
                        <a:rPr lang="en-GB" sz="1000" b="1" kern="1200" baseline="0" dirty="0" smtClean="0">
                          <a:solidFill>
                            <a:srgbClr val="0072C6"/>
                          </a:solidFill>
                          <a:latin typeface="+mn-lt"/>
                          <a:ea typeface="+mn-ea"/>
                          <a:cs typeface="+mn-cs"/>
                        </a:rPr>
                        <a:t> Governance &amp; Clinical </a:t>
                      </a:r>
                      <a:r>
                        <a:rPr lang="en-GB" sz="1000" b="1" kern="1200" baseline="0" dirty="0" err="1" smtClean="0">
                          <a:solidFill>
                            <a:srgbClr val="0072C6"/>
                          </a:solidFill>
                          <a:latin typeface="+mn-lt"/>
                          <a:ea typeface="+mn-ea"/>
                          <a:cs typeface="+mn-cs"/>
                        </a:rPr>
                        <a:t>Gov</a:t>
                      </a:r>
                      <a:r>
                        <a:rPr lang="en-GB" sz="1000" b="1" kern="1200" baseline="0" dirty="0" smtClean="0">
                          <a:solidFill>
                            <a:srgbClr val="0072C6"/>
                          </a:solidFill>
                          <a:latin typeface="+mn-lt"/>
                          <a:ea typeface="+mn-ea"/>
                          <a:cs typeface="+mn-cs"/>
                        </a:rPr>
                        <a:t> committees</a:t>
                      </a:r>
                      <a:endParaRPr lang="en-GB" sz="1000" b="1" kern="1200" dirty="0" smtClean="0">
                        <a:solidFill>
                          <a:srgbClr val="0072C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0" marR="76200" marT="38100" marB="38100" anchor="ctr">
                    <a:lnL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 smtClean="0">
                        <a:solidFill>
                          <a:srgbClr val="0072C6"/>
                        </a:solidFill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1" dirty="0" smtClean="0">
                        <a:solidFill>
                          <a:srgbClr val="0072C6"/>
                        </a:solidFill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1" dirty="0" smtClean="0">
                        <a:solidFill>
                          <a:srgbClr val="0072C6"/>
                        </a:solidFill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1" dirty="0" smtClean="0">
                        <a:solidFill>
                          <a:srgbClr val="0072C6"/>
                        </a:solidFill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1" dirty="0" smtClean="0">
                        <a:solidFill>
                          <a:srgbClr val="0072C6"/>
                        </a:solidFill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0073">
                <a:tc>
                  <a:txBody>
                    <a:bodyPr/>
                    <a:lstStyle/>
                    <a:p>
                      <a:r>
                        <a:rPr lang="en-GB" sz="1000" b="1" kern="1200" dirty="0" smtClean="0">
                          <a:solidFill>
                            <a:srgbClr val="0072C6"/>
                          </a:solidFill>
                          <a:latin typeface="+mn-lt"/>
                          <a:ea typeface="+mn-ea"/>
                          <a:cs typeface="+mn-cs"/>
                        </a:rPr>
                        <a:t>Review 5: Quality Reporting</a:t>
                      </a:r>
                      <a:endParaRPr lang="en-GB" sz="1000" b="1" kern="1200" dirty="0">
                        <a:solidFill>
                          <a:srgbClr val="0072C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0" marR="76200" marT="38100" marB="38100" anchor="ctr">
                    <a:lnL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 smtClean="0">
                        <a:solidFill>
                          <a:srgbClr val="0072C6"/>
                        </a:solidFill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1" dirty="0" smtClean="0">
                        <a:solidFill>
                          <a:srgbClr val="0072C6"/>
                        </a:solidFill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1" dirty="0" smtClean="0">
                        <a:solidFill>
                          <a:srgbClr val="0072C6"/>
                        </a:solidFill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1" dirty="0" smtClean="0">
                        <a:solidFill>
                          <a:srgbClr val="0072C6"/>
                        </a:solidFill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1" dirty="0" smtClean="0">
                        <a:solidFill>
                          <a:srgbClr val="0072C6"/>
                        </a:solidFill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GB" sz="1000" b="1" kern="1200" dirty="0" smtClean="0">
                          <a:solidFill>
                            <a:srgbClr val="0072C6"/>
                          </a:solidFill>
                          <a:latin typeface="+mn-lt"/>
                          <a:ea typeface="+mn-ea"/>
                          <a:cs typeface="+mn-cs"/>
                        </a:rPr>
                        <a:t>Final</a:t>
                      </a:r>
                      <a:r>
                        <a:rPr lang="en-GB" sz="1000" b="1" kern="1200" baseline="0" dirty="0" smtClean="0">
                          <a:solidFill>
                            <a:srgbClr val="0072C6"/>
                          </a:solidFill>
                          <a:latin typeface="+mn-lt"/>
                          <a:ea typeface="+mn-ea"/>
                          <a:cs typeface="+mn-cs"/>
                        </a:rPr>
                        <a:t> Presentation</a:t>
                      </a:r>
                      <a:endParaRPr lang="en-GB" sz="1000" b="1" kern="1200" dirty="0">
                        <a:solidFill>
                          <a:srgbClr val="0072C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0" marR="76200" marT="38100" marB="38100" anchor="ctr">
                    <a:lnL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b="1" dirty="0" smtClean="0">
                        <a:solidFill>
                          <a:srgbClr val="0072C6"/>
                        </a:solidFill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1" dirty="0" smtClean="0">
                        <a:solidFill>
                          <a:srgbClr val="0072C6"/>
                        </a:solidFill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1" dirty="0" smtClean="0">
                        <a:solidFill>
                          <a:srgbClr val="0072C6"/>
                        </a:solidFill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1" dirty="0" smtClean="0">
                        <a:solidFill>
                          <a:srgbClr val="0072C6"/>
                        </a:solidFill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0" b="1" dirty="0" smtClean="0">
                        <a:solidFill>
                          <a:srgbClr val="0072C6"/>
                        </a:solidFill>
                      </a:endParaRPr>
                    </a:p>
                  </a:txBody>
                  <a:tcPr marL="76200" marR="76200" marT="38100" marB="381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2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6" name="Elbow Connector 15"/>
          <p:cNvCxnSpPr>
            <a:stCxn id="75" idx="2"/>
            <a:endCxn id="91" idx="1"/>
          </p:cNvCxnSpPr>
          <p:nvPr/>
        </p:nvCxnSpPr>
        <p:spPr>
          <a:xfrm rot="16200000" flipH="1">
            <a:off x="4454473" y="3760569"/>
            <a:ext cx="2650083" cy="128483"/>
          </a:xfrm>
          <a:prstGeom prst="bentConnector2">
            <a:avLst/>
          </a:prstGeom>
          <a:ln w="3810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Pentagon 49"/>
          <p:cNvSpPr/>
          <p:nvPr/>
        </p:nvSpPr>
        <p:spPr>
          <a:xfrm>
            <a:off x="5112060" y="3282356"/>
            <a:ext cx="576043" cy="275716"/>
          </a:xfrm>
          <a:prstGeom prst="homePlate">
            <a:avLst>
              <a:gd name="adj" fmla="val 23676"/>
            </a:avLst>
          </a:prstGeom>
          <a:solidFill>
            <a:srgbClr val="CBDC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33" dirty="0">
                <a:solidFill>
                  <a:srgbClr val="0072C6"/>
                </a:solidFill>
              </a:rPr>
              <a:t> </a:t>
            </a:r>
            <a:r>
              <a:rPr lang="en-GB" sz="833" dirty="0" smtClean="0">
                <a:solidFill>
                  <a:srgbClr val="0072C6"/>
                </a:solidFill>
              </a:rPr>
              <a:t>I</a:t>
            </a:r>
            <a:endParaRPr lang="en-GB" sz="833" dirty="0">
              <a:solidFill>
                <a:srgbClr val="0072C6"/>
              </a:solidFill>
            </a:endParaRPr>
          </a:p>
        </p:txBody>
      </p:sp>
      <p:sp>
        <p:nvSpPr>
          <p:cNvPr id="6147" name="Slide Number Placeholder 4"/>
          <p:cNvSpPr txBox="1">
            <a:spLocks noGrp="1"/>
          </p:cNvSpPr>
          <p:nvPr/>
        </p:nvSpPr>
        <p:spPr bwMode="auto">
          <a:xfrm>
            <a:off x="8086266" y="5539901"/>
            <a:ext cx="250032" cy="149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380985" eaLnBrk="1" hangingPunct="1"/>
            <a:fld id="{F8AC1F9B-A317-472D-89D0-B674FF4E6A3F}" type="slidenum">
              <a:rPr lang="en-GB" sz="1000">
                <a:solidFill>
                  <a:prstClr val="black"/>
                </a:solidFill>
                <a:latin typeface="Arial"/>
                <a:cs typeface="Arial" charset="0"/>
              </a:rPr>
              <a:pPr algn="r" defTabSz="380985" eaLnBrk="1" hangingPunct="1"/>
              <a:t>14</a:t>
            </a:fld>
            <a:endParaRPr lang="en-GB" sz="1000" dirty="0">
              <a:solidFill>
                <a:prstClr val="black"/>
              </a:solidFill>
              <a:latin typeface="Arial"/>
              <a:cs typeface="Arial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16090" y="174988"/>
            <a:ext cx="5779200" cy="522273"/>
          </a:xfrm>
          <a:prstGeom prst="rect">
            <a:avLst/>
          </a:prstGeom>
          <a:noFill/>
        </p:spPr>
        <p:txBody>
          <a:bodyPr lIns="76131" tIns="38067" rIns="76131" bIns="38067" anchor="t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defTabSz="380985"/>
            <a:r>
              <a:rPr lang="en-GB" sz="1500" b="1" dirty="0" smtClean="0">
                <a:solidFill>
                  <a:srgbClr val="0072C6"/>
                </a:solidFill>
                <a:latin typeface="Arial"/>
              </a:rPr>
              <a:t>CQO – review of portfolio and systems and processes</a:t>
            </a:r>
            <a:endParaRPr lang="en-GB" sz="1500" b="1" dirty="0">
              <a:solidFill>
                <a:srgbClr val="0072C6"/>
              </a:solidFill>
              <a:latin typeface="Arial"/>
            </a:endParaRPr>
          </a:p>
        </p:txBody>
      </p:sp>
      <p:pic>
        <p:nvPicPr>
          <p:cNvPr id="93" name="Picture 92" descr="NHS Improvemen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3511" y="231688"/>
            <a:ext cx="1110000" cy="4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ounded Rectangle 7"/>
          <p:cNvSpPr/>
          <p:nvPr/>
        </p:nvSpPr>
        <p:spPr>
          <a:xfrm>
            <a:off x="5957735" y="155863"/>
            <a:ext cx="2334679" cy="571945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prstClr val="white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3224172" y="1163071"/>
            <a:ext cx="14550" cy="417000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itle 1"/>
          <p:cNvSpPr txBox="1">
            <a:spLocks/>
          </p:cNvSpPr>
          <p:nvPr/>
        </p:nvSpPr>
        <p:spPr>
          <a:xfrm>
            <a:off x="2411760" y="5316165"/>
            <a:ext cx="1624823" cy="301642"/>
          </a:xfrm>
          <a:prstGeom prst="rect">
            <a:avLst/>
          </a:prstGeom>
          <a:noFill/>
        </p:spPr>
        <p:txBody>
          <a:bodyPr lIns="76131" tIns="38067" rIns="76131" bIns="38067" anchor="t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380985"/>
            <a:r>
              <a:rPr lang="en-GB" sz="875" b="1" dirty="0">
                <a:solidFill>
                  <a:srgbClr val="FF0000"/>
                </a:solidFill>
                <a:latin typeface="Arial"/>
              </a:rPr>
              <a:t>TODAY, 24/01/2017</a:t>
            </a:r>
          </a:p>
        </p:txBody>
      </p:sp>
      <p:sp>
        <p:nvSpPr>
          <p:cNvPr id="24" name="Pentagon 23"/>
          <p:cNvSpPr/>
          <p:nvPr/>
        </p:nvSpPr>
        <p:spPr>
          <a:xfrm>
            <a:off x="2496137" y="2881818"/>
            <a:ext cx="3814294" cy="275716"/>
          </a:xfrm>
          <a:prstGeom prst="homePlate">
            <a:avLst>
              <a:gd name="adj" fmla="val 23676"/>
            </a:avLst>
          </a:prstGeom>
          <a:solidFill>
            <a:srgbClr val="CBDC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75" dirty="0" smtClean="0">
                <a:solidFill>
                  <a:srgbClr val="0072C6"/>
                </a:solidFill>
              </a:rPr>
              <a:t>t</a:t>
            </a:r>
            <a:endParaRPr lang="en-GB" sz="875" dirty="0">
              <a:solidFill>
                <a:srgbClr val="0072C6"/>
              </a:solidFill>
            </a:endParaRPr>
          </a:p>
        </p:txBody>
      </p:sp>
      <p:sp>
        <p:nvSpPr>
          <p:cNvPr id="25" name="Pentagon 24"/>
          <p:cNvSpPr/>
          <p:nvPr/>
        </p:nvSpPr>
        <p:spPr>
          <a:xfrm>
            <a:off x="3194835" y="3285571"/>
            <a:ext cx="1917225" cy="275716"/>
          </a:xfrm>
          <a:prstGeom prst="homePlate">
            <a:avLst>
              <a:gd name="adj" fmla="val 23676"/>
            </a:avLst>
          </a:prstGeom>
          <a:solidFill>
            <a:srgbClr val="CBDC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75" dirty="0" smtClean="0">
                <a:solidFill>
                  <a:srgbClr val="0072C6"/>
                </a:solidFill>
              </a:rPr>
              <a:t>ELT  </a:t>
            </a:r>
            <a:r>
              <a:rPr lang="en-GB" sz="875" dirty="0">
                <a:solidFill>
                  <a:srgbClr val="0072C6"/>
                </a:solidFill>
              </a:rPr>
              <a:t>Review</a:t>
            </a:r>
          </a:p>
        </p:txBody>
      </p:sp>
      <p:sp>
        <p:nvSpPr>
          <p:cNvPr id="3" name="Diamond 2"/>
          <p:cNvSpPr/>
          <p:nvPr/>
        </p:nvSpPr>
        <p:spPr>
          <a:xfrm>
            <a:off x="3421859" y="1183719"/>
            <a:ext cx="256964" cy="268762"/>
          </a:xfrm>
          <a:prstGeom prst="diamond">
            <a:avLst/>
          </a:prstGeom>
          <a:solidFill>
            <a:srgbClr val="0072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75" dirty="0">
                <a:solidFill>
                  <a:schemeClr val="bg1"/>
                </a:solidFill>
              </a:rPr>
              <a:t>31</a:t>
            </a: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2739861" y="1193138"/>
            <a:ext cx="720080" cy="247528"/>
          </a:xfrm>
          <a:prstGeom prst="rect">
            <a:avLst/>
          </a:prstGeom>
          <a:noFill/>
        </p:spPr>
        <p:txBody>
          <a:bodyPr lIns="76131" tIns="38067" rIns="76131" bIns="38067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defTabSz="380985"/>
            <a:r>
              <a:rPr lang="en-GB" sz="917" dirty="0" smtClean="0">
                <a:solidFill>
                  <a:srgbClr val="0072C6"/>
                </a:solidFill>
                <a:latin typeface="Arial"/>
              </a:rPr>
              <a:t>ID team &amp; roles</a:t>
            </a:r>
            <a:endParaRPr lang="en-GB" sz="917" dirty="0">
              <a:solidFill>
                <a:srgbClr val="0072C6"/>
              </a:solidFill>
              <a:latin typeface="Arial"/>
            </a:endParaRPr>
          </a:p>
        </p:txBody>
      </p:sp>
      <p:sp>
        <p:nvSpPr>
          <p:cNvPr id="32" name="Diamond 31"/>
          <p:cNvSpPr/>
          <p:nvPr/>
        </p:nvSpPr>
        <p:spPr>
          <a:xfrm>
            <a:off x="5553551" y="1193137"/>
            <a:ext cx="256964" cy="268762"/>
          </a:xfrm>
          <a:prstGeom prst="diamond">
            <a:avLst/>
          </a:prstGeom>
          <a:solidFill>
            <a:srgbClr val="0072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75" dirty="0" smtClean="0">
                <a:solidFill>
                  <a:schemeClr val="bg1"/>
                </a:solidFill>
              </a:rPr>
              <a:t>29</a:t>
            </a:r>
            <a:endParaRPr lang="en-GB" sz="875" dirty="0">
              <a:solidFill>
                <a:schemeClr val="bg1"/>
              </a:solidFill>
            </a:endParaRP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4871553" y="1202556"/>
            <a:ext cx="720080" cy="247528"/>
          </a:xfrm>
          <a:prstGeom prst="rect">
            <a:avLst/>
          </a:prstGeom>
          <a:noFill/>
        </p:spPr>
        <p:txBody>
          <a:bodyPr lIns="76131" tIns="38067" rIns="76131" bIns="38067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defTabSz="380985"/>
            <a:r>
              <a:rPr lang="en-GB" sz="917" dirty="0" smtClean="0">
                <a:solidFill>
                  <a:srgbClr val="0072C6"/>
                </a:solidFill>
                <a:latin typeface="Arial"/>
              </a:rPr>
              <a:t>Share structures Board</a:t>
            </a:r>
            <a:endParaRPr lang="en-GB" sz="917" dirty="0">
              <a:solidFill>
                <a:srgbClr val="0072C6"/>
              </a:solidFill>
              <a:latin typeface="Arial"/>
            </a:endParaRPr>
          </a:p>
        </p:txBody>
      </p:sp>
      <p:sp>
        <p:nvSpPr>
          <p:cNvPr id="34" name="Diamond 33"/>
          <p:cNvSpPr/>
          <p:nvPr/>
        </p:nvSpPr>
        <p:spPr>
          <a:xfrm>
            <a:off x="7615618" y="1193137"/>
            <a:ext cx="256964" cy="268762"/>
          </a:xfrm>
          <a:prstGeom prst="diamond">
            <a:avLst/>
          </a:prstGeom>
          <a:solidFill>
            <a:srgbClr val="0072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75" dirty="0" smtClean="0">
                <a:solidFill>
                  <a:schemeClr val="bg1"/>
                </a:solidFill>
              </a:rPr>
              <a:t>1</a:t>
            </a:r>
            <a:endParaRPr lang="en-GB" sz="875" dirty="0">
              <a:solidFill>
                <a:schemeClr val="bg1"/>
              </a:solidFill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6595290" y="1162590"/>
            <a:ext cx="1077381" cy="298665"/>
          </a:xfrm>
          <a:prstGeom prst="rect">
            <a:avLst/>
          </a:prstGeom>
          <a:noFill/>
        </p:spPr>
        <p:txBody>
          <a:bodyPr lIns="76131" tIns="38067" rIns="76131" bIns="38067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defTabSz="380985"/>
            <a:r>
              <a:rPr lang="en-GB" sz="917" dirty="0" smtClean="0">
                <a:solidFill>
                  <a:srgbClr val="0072C6"/>
                </a:solidFill>
                <a:latin typeface="Arial"/>
              </a:rPr>
              <a:t>Implementation</a:t>
            </a:r>
            <a:endParaRPr lang="en-GB" sz="917" dirty="0">
              <a:solidFill>
                <a:srgbClr val="0072C6"/>
              </a:solidFill>
              <a:latin typeface="Arial"/>
            </a:endParaRPr>
          </a:p>
        </p:txBody>
      </p:sp>
      <p:sp>
        <p:nvSpPr>
          <p:cNvPr id="36" name="Diamond 35"/>
          <p:cNvSpPr/>
          <p:nvPr/>
        </p:nvSpPr>
        <p:spPr>
          <a:xfrm>
            <a:off x="2902341" y="1524388"/>
            <a:ext cx="256964" cy="268762"/>
          </a:xfrm>
          <a:prstGeom prst="diamond">
            <a:avLst/>
          </a:prstGeom>
          <a:solidFill>
            <a:srgbClr val="0072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sz="875" dirty="0">
              <a:solidFill>
                <a:schemeClr val="bg1"/>
              </a:solidFill>
            </a:endParaRPr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2482887" y="1533807"/>
            <a:ext cx="457536" cy="247528"/>
          </a:xfrm>
          <a:prstGeom prst="rect">
            <a:avLst/>
          </a:prstGeom>
          <a:noFill/>
        </p:spPr>
        <p:txBody>
          <a:bodyPr lIns="76131" tIns="38067" rIns="76131" bIns="38067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defTabSz="380985"/>
            <a:endParaRPr lang="en-GB" sz="917" dirty="0">
              <a:solidFill>
                <a:srgbClr val="0072C6"/>
              </a:solidFill>
              <a:latin typeface="Arial"/>
            </a:endParaRPr>
          </a:p>
        </p:txBody>
      </p:sp>
      <p:sp>
        <p:nvSpPr>
          <p:cNvPr id="40" name="Diamond 39"/>
          <p:cNvSpPr/>
          <p:nvPr/>
        </p:nvSpPr>
        <p:spPr>
          <a:xfrm>
            <a:off x="4119836" y="1521099"/>
            <a:ext cx="256964" cy="268762"/>
          </a:xfrm>
          <a:prstGeom prst="diamond">
            <a:avLst/>
          </a:prstGeom>
          <a:solidFill>
            <a:srgbClr val="0072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75" dirty="0" smtClean="0">
                <a:solidFill>
                  <a:schemeClr val="bg1"/>
                </a:solidFill>
              </a:rPr>
              <a:t>28</a:t>
            </a:r>
            <a:endParaRPr lang="en-GB" sz="875" dirty="0">
              <a:solidFill>
                <a:schemeClr val="bg1"/>
              </a:solidFill>
            </a:endParaRPr>
          </a:p>
        </p:txBody>
      </p:sp>
      <p:sp>
        <p:nvSpPr>
          <p:cNvPr id="42" name="Diamond 41"/>
          <p:cNvSpPr/>
          <p:nvPr/>
        </p:nvSpPr>
        <p:spPr>
          <a:xfrm>
            <a:off x="5191142" y="1517487"/>
            <a:ext cx="256964" cy="268762"/>
          </a:xfrm>
          <a:prstGeom prst="diamond">
            <a:avLst/>
          </a:prstGeom>
          <a:solidFill>
            <a:srgbClr val="0072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75" dirty="0" smtClean="0">
                <a:solidFill>
                  <a:schemeClr val="bg1"/>
                </a:solidFill>
              </a:rPr>
              <a:t>15</a:t>
            </a:r>
            <a:endParaRPr lang="en-GB" sz="875" dirty="0">
              <a:solidFill>
                <a:schemeClr val="bg1"/>
              </a:solidFill>
            </a:endParaRPr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4771688" y="1526906"/>
            <a:ext cx="457536" cy="247528"/>
          </a:xfrm>
          <a:prstGeom prst="rect">
            <a:avLst/>
          </a:prstGeom>
          <a:noFill/>
        </p:spPr>
        <p:txBody>
          <a:bodyPr lIns="76131" tIns="38067" rIns="76131" bIns="38067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defTabSz="380985"/>
            <a:r>
              <a:rPr lang="en-GB" sz="917" dirty="0" smtClean="0">
                <a:solidFill>
                  <a:srgbClr val="0072C6"/>
                </a:solidFill>
                <a:latin typeface="Arial"/>
              </a:rPr>
              <a:t>ELT</a:t>
            </a:r>
            <a:endParaRPr lang="en-GB" sz="917" dirty="0">
              <a:solidFill>
                <a:srgbClr val="0072C6"/>
              </a:solidFill>
              <a:latin typeface="Arial"/>
            </a:endParaRPr>
          </a:p>
        </p:txBody>
      </p:sp>
      <p:sp>
        <p:nvSpPr>
          <p:cNvPr id="44" name="Diamond 43"/>
          <p:cNvSpPr/>
          <p:nvPr/>
        </p:nvSpPr>
        <p:spPr>
          <a:xfrm>
            <a:off x="6475276" y="1524442"/>
            <a:ext cx="256964" cy="268762"/>
          </a:xfrm>
          <a:prstGeom prst="diamond">
            <a:avLst/>
          </a:prstGeom>
          <a:solidFill>
            <a:srgbClr val="0072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75" dirty="0" smtClean="0">
                <a:solidFill>
                  <a:schemeClr val="bg1"/>
                </a:solidFill>
              </a:rPr>
              <a:t>5</a:t>
            </a:r>
            <a:endParaRPr lang="en-GB" sz="875" dirty="0">
              <a:solidFill>
                <a:schemeClr val="bg1"/>
              </a:solidFill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6055822" y="1533861"/>
            <a:ext cx="457536" cy="247528"/>
          </a:xfrm>
          <a:prstGeom prst="rect">
            <a:avLst/>
          </a:prstGeom>
          <a:noFill/>
        </p:spPr>
        <p:txBody>
          <a:bodyPr lIns="76131" tIns="38067" rIns="76131" bIns="38067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defTabSz="380985"/>
            <a:r>
              <a:rPr lang="en-GB" sz="917" dirty="0" smtClean="0">
                <a:solidFill>
                  <a:srgbClr val="0072C6"/>
                </a:solidFill>
                <a:latin typeface="Arial"/>
              </a:rPr>
              <a:t>ELT</a:t>
            </a:r>
            <a:endParaRPr lang="en-GB" sz="917" dirty="0">
              <a:solidFill>
                <a:srgbClr val="0072C6"/>
              </a:solidFill>
              <a:latin typeface="Arial"/>
            </a:endParaRPr>
          </a:p>
        </p:txBody>
      </p:sp>
      <p:sp>
        <p:nvSpPr>
          <p:cNvPr id="47" name="Title 1"/>
          <p:cNvSpPr txBox="1">
            <a:spLocks/>
          </p:cNvSpPr>
          <p:nvPr/>
        </p:nvSpPr>
        <p:spPr>
          <a:xfrm>
            <a:off x="6876730" y="1533861"/>
            <a:ext cx="457536" cy="247528"/>
          </a:xfrm>
          <a:prstGeom prst="rect">
            <a:avLst/>
          </a:prstGeom>
          <a:noFill/>
        </p:spPr>
        <p:txBody>
          <a:bodyPr lIns="76131" tIns="38067" rIns="76131" bIns="38067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defTabSz="380985"/>
            <a:endParaRPr lang="en-GB" sz="917" dirty="0">
              <a:solidFill>
                <a:srgbClr val="0072C6"/>
              </a:solidFill>
              <a:latin typeface="Arial"/>
            </a:endParaRPr>
          </a:p>
        </p:txBody>
      </p:sp>
      <p:sp>
        <p:nvSpPr>
          <p:cNvPr id="48" name="Diamond 47"/>
          <p:cNvSpPr/>
          <p:nvPr/>
        </p:nvSpPr>
        <p:spPr>
          <a:xfrm>
            <a:off x="4994069" y="3289047"/>
            <a:ext cx="256964" cy="268762"/>
          </a:xfrm>
          <a:prstGeom prst="diamond">
            <a:avLst/>
          </a:prstGeom>
          <a:solidFill>
            <a:srgbClr val="0072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75" dirty="0" smtClean="0">
                <a:solidFill>
                  <a:schemeClr val="bg1"/>
                </a:solidFill>
              </a:rPr>
              <a:t>22</a:t>
            </a:r>
            <a:endParaRPr lang="en-GB" sz="875" dirty="0">
              <a:solidFill>
                <a:schemeClr val="bg1"/>
              </a:solidFill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3859033" y="1916147"/>
            <a:ext cx="296333" cy="912177"/>
          </a:xfrm>
          <a:prstGeom prst="rightBrace">
            <a:avLst/>
          </a:prstGeom>
          <a:ln>
            <a:solidFill>
              <a:srgbClr val="0072C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sp>
        <p:nvSpPr>
          <p:cNvPr id="53" name="Diamond 52"/>
          <p:cNvSpPr/>
          <p:nvPr/>
        </p:nvSpPr>
        <p:spPr>
          <a:xfrm>
            <a:off x="4205936" y="2240877"/>
            <a:ext cx="256964" cy="268762"/>
          </a:xfrm>
          <a:prstGeom prst="diamond">
            <a:avLst/>
          </a:prstGeom>
          <a:solidFill>
            <a:srgbClr val="0072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75" dirty="0" smtClean="0">
                <a:solidFill>
                  <a:srgbClr val="FF0000"/>
                </a:solidFill>
              </a:rPr>
              <a:t>22</a:t>
            </a:r>
            <a:endParaRPr lang="en-GB" sz="875" dirty="0">
              <a:solidFill>
                <a:srgbClr val="FF0000"/>
              </a:solidFill>
            </a:endParaRPr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4421938" y="2244422"/>
            <a:ext cx="1061698" cy="247528"/>
          </a:xfrm>
          <a:prstGeom prst="rect">
            <a:avLst/>
          </a:prstGeom>
          <a:noFill/>
        </p:spPr>
        <p:txBody>
          <a:bodyPr lIns="76131" tIns="38067" rIns="76131" bIns="38067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defTabSz="380985"/>
            <a:r>
              <a:rPr lang="en-GB" sz="917" dirty="0">
                <a:solidFill>
                  <a:srgbClr val="0072C6"/>
                </a:solidFill>
                <a:latin typeface="Arial"/>
              </a:rPr>
              <a:t>Approval at </a:t>
            </a:r>
            <a:r>
              <a:rPr lang="en-GB" sz="917" dirty="0" smtClean="0">
                <a:solidFill>
                  <a:srgbClr val="0072C6"/>
                </a:solidFill>
                <a:latin typeface="Arial"/>
              </a:rPr>
              <a:t> </a:t>
            </a:r>
            <a:r>
              <a:rPr lang="en-GB" sz="917" dirty="0">
                <a:solidFill>
                  <a:srgbClr val="0072C6"/>
                </a:solidFill>
                <a:latin typeface="Arial"/>
              </a:rPr>
              <a:t>Executive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4140374" y="1902301"/>
            <a:ext cx="1624823" cy="295628"/>
          </a:xfrm>
          <a:prstGeom prst="wedgeRectCallout">
            <a:avLst>
              <a:gd name="adj1" fmla="val -37620"/>
              <a:gd name="adj2" fmla="val 84801"/>
            </a:avLst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17" dirty="0">
                <a:solidFill>
                  <a:schemeClr val="tx1"/>
                </a:solidFill>
              </a:rPr>
              <a:t>Need to understand </a:t>
            </a:r>
            <a:r>
              <a:rPr lang="en-GB" sz="917" dirty="0" smtClean="0">
                <a:solidFill>
                  <a:schemeClr val="tx1"/>
                </a:solidFill>
              </a:rPr>
              <a:t>timeline and changes</a:t>
            </a:r>
            <a:endParaRPr lang="en-GB" sz="917" dirty="0">
              <a:solidFill>
                <a:schemeClr val="tx1"/>
              </a:solidFill>
            </a:endParaRPr>
          </a:p>
        </p:txBody>
      </p:sp>
      <p:sp>
        <p:nvSpPr>
          <p:cNvPr id="57" name="Title 1"/>
          <p:cNvSpPr txBox="1">
            <a:spLocks/>
          </p:cNvSpPr>
          <p:nvPr/>
        </p:nvSpPr>
        <p:spPr>
          <a:xfrm>
            <a:off x="4199769" y="3969812"/>
            <a:ext cx="1061698" cy="247528"/>
          </a:xfrm>
          <a:prstGeom prst="rect">
            <a:avLst/>
          </a:prstGeom>
          <a:noFill/>
        </p:spPr>
        <p:txBody>
          <a:bodyPr lIns="76131" tIns="38067" rIns="76131" bIns="38067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defTabSz="380985"/>
            <a:r>
              <a:rPr lang="en-GB" sz="917" dirty="0">
                <a:solidFill>
                  <a:srgbClr val="0072C6"/>
                </a:solidFill>
                <a:latin typeface="Arial"/>
              </a:rPr>
              <a:t>Approval </a:t>
            </a:r>
            <a:r>
              <a:rPr lang="en-GB" sz="917" dirty="0" smtClean="0">
                <a:solidFill>
                  <a:srgbClr val="0072C6"/>
                </a:solidFill>
                <a:latin typeface="Arial"/>
              </a:rPr>
              <a:t>at QGC</a:t>
            </a:r>
            <a:endParaRPr lang="en-GB" sz="917" dirty="0">
              <a:solidFill>
                <a:srgbClr val="0072C6"/>
              </a:solidFill>
              <a:latin typeface="Arial"/>
            </a:endParaRPr>
          </a:p>
        </p:txBody>
      </p:sp>
      <p:sp>
        <p:nvSpPr>
          <p:cNvPr id="62" name="Rectangular Callout 61"/>
          <p:cNvSpPr/>
          <p:nvPr/>
        </p:nvSpPr>
        <p:spPr>
          <a:xfrm>
            <a:off x="2487748" y="4644023"/>
            <a:ext cx="1624823" cy="297488"/>
          </a:xfrm>
          <a:prstGeom prst="wedgeRectCallout">
            <a:avLst>
              <a:gd name="adj1" fmla="val 25044"/>
              <a:gd name="adj2" fmla="val -89237"/>
            </a:avLst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17" dirty="0" smtClean="0">
                <a:solidFill>
                  <a:schemeClr val="tx1"/>
                </a:solidFill>
              </a:rPr>
              <a:t>Completion </a:t>
            </a:r>
            <a:r>
              <a:rPr lang="en-GB" sz="917" dirty="0">
                <a:solidFill>
                  <a:schemeClr val="tx1"/>
                </a:solidFill>
              </a:rPr>
              <a:t>by </a:t>
            </a:r>
            <a:r>
              <a:rPr lang="en-GB" sz="917" dirty="0" smtClean="0">
                <a:solidFill>
                  <a:schemeClr val="tx1"/>
                </a:solidFill>
              </a:rPr>
              <a:t>29 </a:t>
            </a:r>
            <a:r>
              <a:rPr lang="en-GB" sz="917" dirty="0">
                <a:solidFill>
                  <a:schemeClr val="tx1"/>
                </a:solidFill>
              </a:rPr>
              <a:t>March </a:t>
            </a:r>
          </a:p>
        </p:txBody>
      </p:sp>
      <p:sp>
        <p:nvSpPr>
          <p:cNvPr id="63" name="Diamond 62"/>
          <p:cNvSpPr/>
          <p:nvPr/>
        </p:nvSpPr>
        <p:spPr>
          <a:xfrm>
            <a:off x="6232280" y="2878938"/>
            <a:ext cx="256964" cy="268762"/>
          </a:xfrm>
          <a:prstGeom prst="diamond">
            <a:avLst/>
          </a:prstGeom>
          <a:solidFill>
            <a:srgbClr val="0072C6"/>
          </a:solidFill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75" dirty="0" smtClean="0">
                <a:solidFill>
                  <a:schemeClr val="bg1"/>
                </a:solidFill>
              </a:rPr>
              <a:t>30</a:t>
            </a:r>
            <a:endParaRPr lang="en-GB" sz="875" dirty="0">
              <a:solidFill>
                <a:schemeClr val="bg1"/>
              </a:solidFill>
            </a:endParaRPr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6448281" y="2882483"/>
            <a:ext cx="1240949" cy="247528"/>
          </a:xfrm>
          <a:prstGeom prst="rect">
            <a:avLst/>
          </a:prstGeom>
          <a:noFill/>
        </p:spPr>
        <p:txBody>
          <a:bodyPr lIns="76131" tIns="38067" rIns="76131" bIns="38067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defTabSz="380985"/>
            <a:r>
              <a:rPr lang="en-GB" sz="917" dirty="0" err="1" smtClean="0">
                <a:solidFill>
                  <a:srgbClr val="0072C6"/>
                </a:solidFill>
                <a:latin typeface="Arial"/>
              </a:rPr>
              <a:t>xpected</a:t>
            </a:r>
            <a:r>
              <a:rPr lang="en-GB" sz="917" dirty="0" smtClean="0">
                <a:solidFill>
                  <a:srgbClr val="0072C6"/>
                </a:solidFill>
                <a:latin typeface="Arial"/>
              </a:rPr>
              <a:t> </a:t>
            </a:r>
            <a:r>
              <a:rPr lang="en-GB" sz="917" dirty="0">
                <a:solidFill>
                  <a:srgbClr val="0072C6"/>
                </a:solidFill>
                <a:latin typeface="Arial"/>
              </a:rPr>
              <a:t>date of </a:t>
            </a:r>
            <a:r>
              <a:rPr lang="en-GB" sz="917" dirty="0" smtClean="0">
                <a:solidFill>
                  <a:srgbClr val="0072C6"/>
                </a:solidFill>
                <a:latin typeface="Arial"/>
              </a:rPr>
              <a:t>Agreement</a:t>
            </a:r>
            <a:endParaRPr lang="en-GB" sz="917" dirty="0">
              <a:solidFill>
                <a:srgbClr val="0072C6"/>
              </a:solidFill>
              <a:latin typeface="Arial"/>
            </a:endParaRPr>
          </a:p>
        </p:txBody>
      </p:sp>
      <p:sp>
        <p:nvSpPr>
          <p:cNvPr id="75" name="Diamond 74"/>
          <p:cNvSpPr/>
          <p:nvPr/>
        </p:nvSpPr>
        <p:spPr>
          <a:xfrm>
            <a:off x="5586791" y="2231007"/>
            <a:ext cx="256964" cy="268762"/>
          </a:xfrm>
          <a:prstGeom prst="diamond">
            <a:avLst/>
          </a:prstGeom>
          <a:solidFill>
            <a:srgbClr val="0072C6"/>
          </a:solidFill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75" dirty="0">
                <a:solidFill>
                  <a:schemeClr val="bg1"/>
                </a:solidFill>
              </a:rPr>
              <a:t>28</a:t>
            </a:r>
          </a:p>
        </p:txBody>
      </p:sp>
      <p:sp>
        <p:nvSpPr>
          <p:cNvPr id="76" name="Title 1"/>
          <p:cNvSpPr txBox="1">
            <a:spLocks/>
          </p:cNvSpPr>
          <p:nvPr/>
        </p:nvSpPr>
        <p:spPr>
          <a:xfrm>
            <a:off x="5845411" y="2234551"/>
            <a:ext cx="1069649" cy="247528"/>
          </a:xfrm>
          <a:prstGeom prst="rect">
            <a:avLst/>
          </a:prstGeom>
          <a:noFill/>
        </p:spPr>
        <p:txBody>
          <a:bodyPr lIns="76131" tIns="38067" rIns="76131" bIns="38067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defTabSz="380985"/>
            <a:r>
              <a:rPr lang="en-GB" sz="917" dirty="0">
                <a:solidFill>
                  <a:srgbClr val="0072C6"/>
                </a:solidFill>
                <a:latin typeface="Arial"/>
              </a:rPr>
              <a:t>Approval at LAS Board </a:t>
            </a:r>
          </a:p>
        </p:txBody>
      </p:sp>
      <p:sp>
        <p:nvSpPr>
          <p:cNvPr id="78" name="Title 1"/>
          <p:cNvSpPr txBox="1">
            <a:spLocks/>
          </p:cNvSpPr>
          <p:nvPr/>
        </p:nvSpPr>
        <p:spPr>
          <a:xfrm>
            <a:off x="5498940" y="3693114"/>
            <a:ext cx="697141" cy="247528"/>
          </a:xfrm>
          <a:prstGeom prst="rect">
            <a:avLst/>
          </a:prstGeom>
          <a:solidFill>
            <a:schemeClr val="bg1"/>
          </a:solidFill>
        </p:spPr>
        <p:txBody>
          <a:bodyPr lIns="76131" tIns="38067" rIns="76131" bIns="38067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defTabSz="380985"/>
            <a:r>
              <a:rPr lang="en-GB" sz="917" dirty="0">
                <a:solidFill>
                  <a:srgbClr val="0072C6"/>
                </a:solidFill>
                <a:latin typeface="Arial"/>
              </a:rPr>
              <a:t>Approval at </a:t>
            </a:r>
            <a:r>
              <a:rPr lang="en-GB" sz="917" dirty="0" smtClean="0">
                <a:solidFill>
                  <a:srgbClr val="0072C6"/>
                </a:solidFill>
                <a:latin typeface="Arial"/>
              </a:rPr>
              <a:t>Board</a:t>
            </a:r>
            <a:endParaRPr lang="en-GB" sz="917" dirty="0">
              <a:solidFill>
                <a:srgbClr val="0072C6"/>
              </a:solidFill>
              <a:latin typeface="Arial"/>
            </a:endParaRPr>
          </a:p>
        </p:txBody>
      </p:sp>
      <p:sp>
        <p:nvSpPr>
          <p:cNvPr id="82" name="Diamond 81"/>
          <p:cNvSpPr/>
          <p:nvPr/>
        </p:nvSpPr>
        <p:spPr>
          <a:xfrm>
            <a:off x="4976743" y="4345243"/>
            <a:ext cx="256964" cy="268762"/>
          </a:xfrm>
          <a:prstGeom prst="diamond">
            <a:avLst/>
          </a:prstGeom>
          <a:solidFill>
            <a:srgbClr val="0072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75" dirty="0" smtClean="0">
                <a:solidFill>
                  <a:schemeClr val="bg1"/>
                </a:solidFill>
              </a:rPr>
              <a:t>22</a:t>
            </a:r>
            <a:endParaRPr lang="en-GB" sz="875" dirty="0">
              <a:solidFill>
                <a:schemeClr val="bg1"/>
              </a:solidFill>
            </a:endParaRPr>
          </a:p>
        </p:txBody>
      </p:sp>
      <p:sp>
        <p:nvSpPr>
          <p:cNvPr id="84" name="Title 1"/>
          <p:cNvSpPr txBox="1">
            <a:spLocks/>
          </p:cNvSpPr>
          <p:nvPr/>
        </p:nvSpPr>
        <p:spPr>
          <a:xfrm>
            <a:off x="4184464" y="4635957"/>
            <a:ext cx="1061698" cy="247528"/>
          </a:xfrm>
          <a:prstGeom prst="rect">
            <a:avLst/>
          </a:prstGeom>
          <a:noFill/>
        </p:spPr>
        <p:txBody>
          <a:bodyPr lIns="76131" tIns="38067" rIns="76131" bIns="38067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defTabSz="380985"/>
            <a:r>
              <a:rPr lang="en-GB" sz="917" dirty="0">
                <a:solidFill>
                  <a:srgbClr val="0072C6"/>
                </a:solidFill>
                <a:latin typeface="Arial"/>
              </a:rPr>
              <a:t>Approval at </a:t>
            </a:r>
            <a:r>
              <a:rPr lang="en-GB" sz="917" dirty="0" smtClean="0">
                <a:solidFill>
                  <a:srgbClr val="0072C6"/>
                </a:solidFill>
                <a:latin typeface="Arial"/>
              </a:rPr>
              <a:t>Executive</a:t>
            </a:r>
            <a:endParaRPr lang="en-GB" sz="917" dirty="0">
              <a:solidFill>
                <a:srgbClr val="0072C6"/>
              </a:solidFill>
              <a:latin typeface="Arial"/>
            </a:endParaRPr>
          </a:p>
        </p:txBody>
      </p:sp>
      <p:sp>
        <p:nvSpPr>
          <p:cNvPr id="90" name="Title 1"/>
          <p:cNvSpPr txBox="1">
            <a:spLocks/>
          </p:cNvSpPr>
          <p:nvPr/>
        </p:nvSpPr>
        <p:spPr>
          <a:xfrm>
            <a:off x="5483635" y="4359259"/>
            <a:ext cx="697141" cy="247528"/>
          </a:xfrm>
          <a:prstGeom prst="rect">
            <a:avLst/>
          </a:prstGeom>
          <a:solidFill>
            <a:schemeClr val="bg1"/>
          </a:solidFill>
        </p:spPr>
        <p:txBody>
          <a:bodyPr lIns="76131" tIns="38067" rIns="76131" bIns="38067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defTabSz="380985"/>
            <a:r>
              <a:rPr lang="en-GB" sz="917" dirty="0">
                <a:solidFill>
                  <a:srgbClr val="0072C6"/>
                </a:solidFill>
                <a:latin typeface="Arial"/>
              </a:rPr>
              <a:t>Approval at </a:t>
            </a:r>
            <a:r>
              <a:rPr lang="en-GB" sz="917" dirty="0" smtClean="0">
                <a:solidFill>
                  <a:srgbClr val="0072C6"/>
                </a:solidFill>
                <a:latin typeface="Arial"/>
              </a:rPr>
              <a:t>Board</a:t>
            </a:r>
            <a:endParaRPr lang="en-GB" sz="917" dirty="0">
              <a:solidFill>
                <a:srgbClr val="0072C6"/>
              </a:solidFill>
              <a:latin typeface="Arial"/>
            </a:endParaRPr>
          </a:p>
        </p:txBody>
      </p:sp>
      <p:sp>
        <p:nvSpPr>
          <p:cNvPr id="91" name="Pentagon 90"/>
          <p:cNvSpPr/>
          <p:nvPr/>
        </p:nvSpPr>
        <p:spPr>
          <a:xfrm>
            <a:off x="5843756" y="5011994"/>
            <a:ext cx="853625" cy="275716"/>
          </a:xfrm>
          <a:prstGeom prst="homePlate">
            <a:avLst>
              <a:gd name="adj" fmla="val 23676"/>
            </a:avLst>
          </a:prstGeom>
          <a:solidFill>
            <a:srgbClr val="CBDCEB"/>
          </a:solidFill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75000" rtlCol="0" anchor="ctr"/>
          <a:lstStyle/>
          <a:p>
            <a:pPr algn="ctr" defTabSz="380985"/>
            <a:r>
              <a:rPr lang="en-GB" sz="833" dirty="0" smtClean="0">
                <a:solidFill>
                  <a:srgbClr val="0072C6"/>
                </a:solidFill>
              </a:rPr>
              <a:t>Present final </a:t>
            </a:r>
            <a:r>
              <a:rPr lang="en-GB" sz="833" dirty="0">
                <a:solidFill>
                  <a:srgbClr val="0072C6"/>
                </a:solidFill>
              </a:rPr>
              <a:t>report</a:t>
            </a:r>
          </a:p>
        </p:txBody>
      </p:sp>
      <p:sp>
        <p:nvSpPr>
          <p:cNvPr id="95" name="Title 1"/>
          <p:cNvSpPr txBox="1">
            <a:spLocks/>
          </p:cNvSpPr>
          <p:nvPr/>
        </p:nvSpPr>
        <p:spPr>
          <a:xfrm>
            <a:off x="6372200" y="4688924"/>
            <a:ext cx="691886" cy="247528"/>
          </a:xfrm>
          <a:prstGeom prst="rect">
            <a:avLst/>
          </a:prstGeom>
          <a:noFill/>
        </p:spPr>
        <p:txBody>
          <a:bodyPr lIns="76131" tIns="38067" rIns="76131" bIns="38067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380985"/>
            <a:r>
              <a:rPr lang="en-GB" sz="917" dirty="0">
                <a:solidFill>
                  <a:srgbClr val="0072C6"/>
                </a:solidFill>
                <a:latin typeface="Arial"/>
              </a:rPr>
              <a:t>Approval at </a:t>
            </a:r>
            <a:r>
              <a:rPr lang="en-GB" sz="917" dirty="0" smtClean="0">
                <a:solidFill>
                  <a:srgbClr val="0072C6"/>
                </a:solidFill>
                <a:latin typeface="Arial"/>
              </a:rPr>
              <a:t>Board</a:t>
            </a:r>
            <a:endParaRPr lang="en-GB" sz="917" dirty="0">
              <a:solidFill>
                <a:srgbClr val="0072C6"/>
              </a:solidFill>
              <a:latin typeface="Arial"/>
            </a:endParaRPr>
          </a:p>
        </p:txBody>
      </p:sp>
      <p:cxnSp>
        <p:nvCxnSpPr>
          <p:cNvPr id="96" name="Elbow Connector 95"/>
          <p:cNvCxnSpPr>
            <a:stCxn id="77" idx="2"/>
            <a:endCxn id="91" idx="1"/>
          </p:cNvCxnSpPr>
          <p:nvPr/>
        </p:nvCxnSpPr>
        <p:spPr>
          <a:xfrm rot="16200000" flipH="1">
            <a:off x="5010519" y="4316614"/>
            <a:ext cx="1191521" cy="474954"/>
          </a:xfrm>
          <a:prstGeom prst="bentConnector2">
            <a:avLst/>
          </a:prstGeom>
          <a:ln w="3810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Diamond 93"/>
          <p:cNvSpPr/>
          <p:nvPr/>
        </p:nvSpPr>
        <p:spPr>
          <a:xfrm>
            <a:off x="6595290" y="5030818"/>
            <a:ext cx="256964" cy="268762"/>
          </a:xfrm>
          <a:prstGeom prst="diamond">
            <a:avLst/>
          </a:prstGeom>
          <a:solidFill>
            <a:srgbClr val="0072C6"/>
          </a:solidFill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75" dirty="0" smtClean="0">
                <a:solidFill>
                  <a:schemeClr val="bg1"/>
                </a:solidFill>
              </a:rPr>
              <a:t>29</a:t>
            </a:r>
            <a:endParaRPr lang="en-GB" sz="875" dirty="0">
              <a:solidFill>
                <a:schemeClr val="bg1"/>
              </a:solidFill>
            </a:endParaRPr>
          </a:p>
        </p:txBody>
      </p:sp>
      <p:sp>
        <p:nvSpPr>
          <p:cNvPr id="105" name="Title 1"/>
          <p:cNvSpPr txBox="1">
            <a:spLocks/>
          </p:cNvSpPr>
          <p:nvPr/>
        </p:nvSpPr>
        <p:spPr>
          <a:xfrm>
            <a:off x="6732240" y="5027982"/>
            <a:ext cx="1046130" cy="248884"/>
          </a:xfrm>
          <a:prstGeom prst="rect">
            <a:avLst/>
          </a:prstGeom>
          <a:noFill/>
        </p:spPr>
        <p:txBody>
          <a:bodyPr lIns="76131" tIns="38067" rIns="76131" bIns="38067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r" defTabSz="380985"/>
            <a:r>
              <a:rPr lang="en-GB" sz="917" dirty="0" smtClean="0">
                <a:solidFill>
                  <a:srgbClr val="0072C6"/>
                </a:solidFill>
                <a:latin typeface="Arial"/>
              </a:rPr>
              <a:t>Implementation</a:t>
            </a:r>
            <a:endParaRPr lang="en-GB" sz="917" dirty="0">
              <a:solidFill>
                <a:srgbClr val="0072C6"/>
              </a:solidFill>
              <a:latin typeface="Arial"/>
            </a:endParaRPr>
          </a:p>
        </p:txBody>
      </p:sp>
      <p:cxnSp>
        <p:nvCxnSpPr>
          <p:cNvPr id="6155" name="Straight Arrow Connector 6154"/>
          <p:cNvCxnSpPr/>
          <p:nvPr/>
        </p:nvCxnSpPr>
        <p:spPr>
          <a:xfrm>
            <a:off x="6360761" y="3088866"/>
            <a:ext cx="0" cy="193640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itle 1"/>
          <p:cNvSpPr txBox="1">
            <a:spLocks/>
          </p:cNvSpPr>
          <p:nvPr/>
        </p:nvSpPr>
        <p:spPr>
          <a:xfrm>
            <a:off x="5832140" y="3289377"/>
            <a:ext cx="1040900" cy="247528"/>
          </a:xfrm>
          <a:prstGeom prst="rect">
            <a:avLst/>
          </a:prstGeom>
          <a:solidFill>
            <a:schemeClr val="bg1"/>
          </a:solidFill>
        </p:spPr>
        <p:txBody>
          <a:bodyPr lIns="76131" tIns="38067" rIns="76131" bIns="38067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defTabSz="380985"/>
            <a:r>
              <a:rPr lang="en-GB" sz="917" dirty="0">
                <a:solidFill>
                  <a:srgbClr val="0072C6"/>
                </a:solidFill>
                <a:latin typeface="Arial"/>
              </a:rPr>
              <a:t>Approval at LAS Board </a:t>
            </a:r>
            <a:r>
              <a:rPr lang="en-GB" sz="917" dirty="0" err="1" smtClean="0">
                <a:solidFill>
                  <a:srgbClr val="0072C6"/>
                </a:solidFill>
                <a:latin typeface="Arial"/>
              </a:rPr>
              <a:t>i</a:t>
            </a:r>
            <a:endParaRPr lang="en-GB" sz="917" dirty="0">
              <a:solidFill>
                <a:srgbClr val="0072C6"/>
              </a:solidFill>
              <a:latin typeface="Arial"/>
            </a:endParaRPr>
          </a:p>
        </p:txBody>
      </p:sp>
      <p:sp>
        <p:nvSpPr>
          <p:cNvPr id="116" name="Rectangular Callout 115"/>
          <p:cNvSpPr/>
          <p:nvPr/>
        </p:nvSpPr>
        <p:spPr>
          <a:xfrm>
            <a:off x="2465951" y="3977729"/>
            <a:ext cx="1624823" cy="297488"/>
          </a:xfrm>
          <a:prstGeom prst="wedgeRectCallout">
            <a:avLst>
              <a:gd name="adj1" fmla="val 27486"/>
              <a:gd name="adj2" fmla="val -94573"/>
            </a:avLst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17" dirty="0">
                <a:solidFill>
                  <a:schemeClr val="tx1"/>
                </a:solidFill>
              </a:rPr>
              <a:t>C</a:t>
            </a:r>
            <a:r>
              <a:rPr lang="en-GB" sz="917" dirty="0" smtClean="0">
                <a:solidFill>
                  <a:schemeClr val="tx1"/>
                </a:solidFill>
              </a:rPr>
              <a:t>ompletion </a:t>
            </a:r>
            <a:r>
              <a:rPr lang="en-GB" sz="917" dirty="0">
                <a:solidFill>
                  <a:schemeClr val="tx1"/>
                </a:solidFill>
              </a:rPr>
              <a:t>by </a:t>
            </a:r>
            <a:r>
              <a:rPr lang="en-GB" sz="917" dirty="0" smtClean="0">
                <a:solidFill>
                  <a:schemeClr val="tx1"/>
                </a:solidFill>
              </a:rPr>
              <a:t>29 </a:t>
            </a:r>
            <a:r>
              <a:rPr lang="en-GB" sz="917" dirty="0">
                <a:solidFill>
                  <a:schemeClr val="tx1"/>
                </a:solidFill>
              </a:rPr>
              <a:t>March </a:t>
            </a:r>
          </a:p>
        </p:txBody>
      </p:sp>
      <p:sp>
        <p:nvSpPr>
          <p:cNvPr id="51" name="Diamond 50"/>
          <p:cNvSpPr/>
          <p:nvPr/>
        </p:nvSpPr>
        <p:spPr>
          <a:xfrm>
            <a:off x="5589082" y="3285832"/>
            <a:ext cx="256964" cy="268762"/>
          </a:xfrm>
          <a:prstGeom prst="diamond">
            <a:avLst/>
          </a:prstGeom>
          <a:solidFill>
            <a:srgbClr val="0072C6"/>
          </a:solidFill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75" dirty="0" smtClean="0">
                <a:solidFill>
                  <a:schemeClr val="bg1"/>
                </a:solidFill>
              </a:rPr>
              <a:t>29</a:t>
            </a:r>
            <a:endParaRPr lang="en-GB" sz="875" dirty="0">
              <a:solidFill>
                <a:schemeClr val="bg1"/>
              </a:solidFill>
            </a:endParaRPr>
          </a:p>
        </p:txBody>
      </p:sp>
      <p:sp>
        <p:nvSpPr>
          <p:cNvPr id="77" name="Diamond 76"/>
          <p:cNvSpPr/>
          <p:nvPr/>
        </p:nvSpPr>
        <p:spPr>
          <a:xfrm>
            <a:off x="5240320" y="3689569"/>
            <a:ext cx="256964" cy="268762"/>
          </a:xfrm>
          <a:prstGeom prst="diamond">
            <a:avLst/>
          </a:prstGeom>
          <a:solidFill>
            <a:srgbClr val="0072C6"/>
          </a:solidFill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75" dirty="0" smtClean="0">
                <a:solidFill>
                  <a:schemeClr val="bg1"/>
                </a:solidFill>
              </a:rPr>
              <a:t>29</a:t>
            </a:r>
            <a:endParaRPr lang="en-GB" sz="875" dirty="0">
              <a:solidFill>
                <a:schemeClr val="bg1"/>
              </a:solidFill>
            </a:endParaRPr>
          </a:p>
        </p:txBody>
      </p:sp>
      <p:sp>
        <p:nvSpPr>
          <p:cNvPr id="89" name="Diamond 88"/>
          <p:cNvSpPr/>
          <p:nvPr/>
        </p:nvSpPr>
        <p:spPr>
          <a:xfrm>
            <a:off x="5225016" y="4355714"/>
            <a:ext cx="256964" cy="268762"/>
          </a:xfrm>
          <a:prstGeom prst="diamond">
            <a:avLst/>
          </a:prstGeom>
          <a:solidFill>
            <a:srgbClr val="0072C6"/>
          </a:solidFill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75" dirty="0" smtClean="0">
                <a:solidFill>
                  <a:schemeClr val="bg1"/>
                </a:solidFill>
              </a:rPr>
              <a:t>29</a:t>
            </a:r>
            <a:endParaRPr lang="en-GB" sz="875" dirty="0">
              <a:solidFill>
                <a:schemeClr val="bg1"/>
              </a:solidFill>
            </a:endParaRPr>
          </a:p>
        </p:txBody>
      </p:sp>
      <p:sp>
        <p:nvSpPr>
          <p:cNvPr id="85" name="Pentagon 84"/>
          <p:cNvSpPr/>
          <p:nvPr/>
        </p:nvSpPr>
        <p:spPr>
          <a:xfrm>
            <a:off x="2485826" y="2311778"/>
            <a:ext cx="976592" cy="275716"/>
          </a:xfrm>
          <a:prstGeom prst="homePlate">
            <a:avLst>
              <a:gd name="adj" fmla="val 23676"/>
            </a:avLst>
          </a:prstGeom>
          <a:solidFill>
            <a:srgbClr val="CBDC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75" dirty="0" smtClean="0">
                <a:solidFill>
                  <a:srgbClr val="0072C6"/>
                </a:solidFill>
              </a:rPr>
              <a:t> </a:t>
            </a:r>
            <a:r>
              <a:rPr lang="en-GB" sz="875" dirty="0">
                <a:solidFill>
                  <a:srgbClr val="0072C6"/>
                </a:solidFill>
              </a:rPr>
              <a:t>Rapid Review</a:t>
            </a:r>
          </a:p>
        </p:txBody>
      </p:sp>
      <p:sp>
        <p:nvSpPr>
          <p:cNvPr id="117" name="Title 1"/>
          <p:cNvSpPr txBox="1">
            <a:spLocks/>
          </p:cNvSpPr>
          <p:nvPr/>
        </p:nvSpPr>
        <p:spPr>
          <a:xfrm>
            <a:off x="733144" y="5463823"/>
            <a:ext cx="1624823" cy="301642"/>
          </a:xfrm>
          <a:prstGeom prst="rect">
            <a:avLst/>
          </a:prstGeom>
          <a:noFill/>
        </p:spPr>
        <p:txBody>
          <a:bodyPr lIns="76131" tIns="38067" rIns="76131" bIns="38067" anchor="t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380985"/>
            <a:r>
              <a:rPr lang="en-GB" sz="875" b="1" dirty="0">
                <a:solidFill>
                  <a:srgbClr val="FF0000"/>
                </a:solidFill>
                <a:latin typeface="Arial"/>
              </a:rPr>
              <a:t>DRAFT FOR DISCUSSION</a:t>
            </a:r>
          </a:p>
        </p:txBody>
      </p:sp>
    </p:spTree>
    <p:extLst>
      <p:ext uri="{BB962C8B-B14F-4D97-AF65-F5344CB8AC3E}">
        <p14:creationId xmlns:p14="http://schemas.microsoft.com/office/powerpoint/2010/main" val="318685463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926054"/>
            <a:ext cx="8352928" cy="4224073"/>
          </a:xfrm>
        </p:spPr>
        <p:txBody>
          <a:bodyPr/>
          <a:lstStyle/>
          <a:p>
            <a:pPr marL="338328" indent="-338328">
              <a:spcBef>
                <a:spcPts val="560"/>
              </a:spcBef>
              <a:spcAft>
                <a:spcPts val="0"/>
              </a:spcAft>
            </a:pPr>
            <a:r>
              <a:rPr lang="en-GB" sz="2400" dirty="0" smtClean="0">
                <a:solidFill>
                  <a:srgbClr val="00804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/>
              </a:rPr>
              <a:t>Motivated, capable staff</a:t>
            </a:r>
            <a:endParaRPr lang="en-GB" sz="2400" dirty="0"/>
          </a:p>
          <a:p>
            <a:r>
              <a:rPr lang="en-GB" sz="2333" dirty="0" smtClean="0">
                <a:solidFill>
                  <a:schemeClr val="tx2"/>
                </a:solidFill>
              </a:rPr>
              <a:t>Reduction in duplicated effort, agile and responsive approach</a:t>
            </a:r>
          </a:p>
          <a:p>
            <a:r>
              <a:rPr lang="en-GB" sz="2333" dirty="0" smtClean="0">
                <a:solidFill>
                  <a:schemeClr val="tx2"/>
                </a:solidFill>
              </a:rPr>
              <a:t>Prioritised effort- based on risk and impact</a:t>
            </a:r>
          </a:p>
          <a:p>
            <a:r>
              <a:rPr lang="en-GB" sz="2333" dirty="0" smtClean="0">
                <a:solidFill>
                  <a:schemeClr val="tx2"/>
                </a:solidFill>
              </a:rPr>
              <a:t>Integrated </a:t>
            </a:r>
            <a:r>
              <a:rPr lang="en-GB" sz="2333" dirty="0">
                <a:solidFill>
                  <a:schemeClr val="tx2"/>
                </a:solidFill>
              </a:rPr>
              <a:t>patient safety and </a:t>
            </a:r>
            <a:r>
              <a:rPr lang="en-GB" sz="2333" dirty="0" smtClean="0">
                <a:solidFill>
                  <a:schemeClr val="tx2"/>
                </a:solidFill>
              </a:rPr>
              <a:t>quality governance frameworks</a:t>
            </a:r>
          </a:p>
          <a:p>
            <a:r>
              <a:rPr lang="en-GB" sz="2333" dirty="0" smtClean="0">
                <a:solidFill>
                  <a:schemeClr val="tx2"/>
                </a:solidFill>
              </a:rPr>
              <a:t>Learning, Action and Assurance focused</a:t>
            </a:r>
            <a:endParaRPr lang="en-GB" sz="2333" dirty="0">
              <a:solidFill>
                <a:schemeClr val="tx2"/>
              </a:solidFill>
            </a:endParaRPr>
          </a:p>
          <a:p>
            <a:r>
              <a:rPr lang="en-GB" sz="2333" dirty="0" smtClean="0">
                <a:solidFill>
                  <a:schemeClr val="tx2"/>
                </a:solidFill>
              </a:rPr>
              <a:t>Improved resource, functionality </a:t>
            </a:r>
            <a:r>
              <a:rPr lang="en-GB" sz="2333" dirty="0">
                <a:solidFill>
                  <a:schemeClr val="tx2"/>
                </a:solidFill>
              </a:rPr>
              <a:t>and efficiency</a:t>
            </a:r>
          </a:p>
          <a:p>
            <a:r>
              <a:rPr lang="en-GB" sz="2333" dirty="0" smtClean="0">
                <a:solidFill>
                  <a:schemeClr val="tx2"/>
                </a:solidFill>
              </a:rPr>
              <a:t>Business intelligence/partner improvement focused </a:t>
            </a:r>
            <a:r>
              <a:rPr lang="en-GB" sz="2333" dirty="0">
                <a:solidFill>
                  <a:schemeClr val="tx2"/>
                </a:solidFill>
              </a:rPr>
              <a:t>decisions</a:t>
            </a:r>
          </a:p>
          <a:p>
            <a:r>
              <a:rPr lang="en-GB" sz="2333" dirty="0" smtClean="0">
                <a:solidFill>
                  <a:schemeClr val="tx2"/>
                </a:solidFill>
              </a:rPr>
              <a:t>Trust </a:t>
            </a:r>
            <a:r>
              <a:rPr lang="en-GB" sz="2333" dirty="0">
                <a:solidFill>
                  <a:schemeClr val="tx2"/>
                </a:solidFill>
              </a:rPr>
              <a:t>wide confidence and support for </a:t>
            </a:r>
            <a:r>
              <a:rPr lang="en-GB" sz="2333" dirty="0" smtClean="0">
                <a:solidFill>
                  <a:schemeClr val="tx2"/>
                </a:solidFill>
              </a:rPr>
              <a:t>quality outputs</a:t>
            </a:r>
          </a:p>
          <a:p>
            <a:pPr marL="338328" indent="-338328">
              <a:spcBef>
                <a:spcPts val="560"/>
              </a:spcBef>
              <a:spcAft>
                <a:spcPts val="0"/>
              </a:spcAft>
            </a:pPr>
            <a:r>
              <a:rPr lang="en-GB" sz="2400" dirty="0">
                <a:solidFill>
                  <a:srgbClr val="00804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Geneva"/>
              </a:rPr>
              <a:t>Increased staff and patient engagement in quality agenda</a:t>
            </a:r>
            <a:endParaRPr lang="en-GB" sz="2400" dirty="0"/>
          </a:p>
          <a:p>
            <a:endParaRPr lang="en-GB" sz="2333" dirty="0">
              <a:solidFill>
                <a:schemeClr val="tx2"/>
              </a:solidFill>
            </a:endParaRPr>
          </a:p>
          <a:p>
            <a:pPr marL="0" indent="0"/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1600" y="347927"/>
            <a:ext cx="6858000" cy="604573"/>
          </a:xfrm>
        </p:spPr>
        <p:txBody>
          <a:bodyPr/>
          <a:lstStyle/>
          <a:p>
            <a:r>
              <a:rPr lang="en-GB" sz="3000" dirty="0" smtClean="0"/>
              <a:t>Outcome : High Quality, Safer Care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2438210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Development of the CQO role in NHS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Why this role was felt to add  value to NHS generally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What my role will bring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Areas of focus over the coming months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How do we add to the great work already achieved in patient engagement?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London Ambulance Service NHS Trust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3E6E790D-1350-CA49-9399-4ACF12563051}" type="slidenum">
              <a:rPr lang="en-GB" smtClean="0">
                <a:solidFill>
                  <a:srgbClr val="FFFFFF"/>
                </a:solidFill>
              </a:rPr>
              <a:pPr algn="ctr"/>
              <a:t>2</a:t>
            </a:fld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602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Managing quality is difficult...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188" y="1057300"/>
            <a:ext cx="8382000" cy="3492500"/>
          </a:xfrm>
        </p:spPr>
        <p:txBody>
          <a:bodyPr/>
          <a:lstStyle/>
          <a:p>
            <a:r>
              <a:rPr lang="en-GB" dirty="0" smtClean="0"/>
              <a:t>Growing complexity of care</a:t>
            </a:r>
          </a:p>
          <a:p>
            <a:r>
              <a:rPr lang="en-GB" dirty="0" smtClean="0"/>
              <a:t>Challenge of improving productivity</a:t>
            </a:r>
          </a:p>
          <a:p>
            <a:r>
              <a:rPr lang="en-GB" dirty="0" smtClean="0"/>
              <a:t>Increasing demand and expectations</a:t>
            </a:r>
          </a:p>
          <a:p>
            <a:r>
              <a:rPr lang="en-GB" dirty="0" smtClean="0"/>
              <a:t>Lack of coordinated approach to domains of quality</a:t>
            </a:r>
          </a:p>
          <a:p>
            <a:pPr lvl="1"/>
            <a:r>
              <a:rPr lang="en-GB" dirty="0" smtClean="0"/>
              <a:t>Effectiveness</a:t>
            </a:r>
          </a:p>
          <a:p>
            <a:pPr lvl="1"/>
            <a:r>
              <a:rPr lang="en-GB" dirty="0" smtClean="0"/>
              <a:t>Safety</a:t>
            </a:r>
          </a:p>
          <a:p>
            <a:pPr lvl="1"/>
            <a:r>
              <a:rPr lang="en-GB" dirty="0" smtClean="0"/>
              <a:t>Experience</a:t>
            </a:r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6211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Quality as important as finance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Financial management needs an Executive Director on the Board </a:t>
            </a:r>
          </a:p>
          <a:p>
            <a:pPr lvl="1"/>
            <a:r>
              <a:rPr lang="en-GB" dirty="0" smtClean="0"/>
              <a:t>and a non-Exec Director with financial expertise</a:t>
            </a:r>
          </a:p>
          <a:p>
            <a:endParaRPr lang="en-GB" dirty="0"/>
          </a:p>
          <a:p>
            <a:r>
              <a:rPr lang="en-GB" dirty="0" smtClean="0"/>
              <a:t>So why doesn’t quality management receive same attention?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355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case for a Chief Quality Officer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Quality remains ‘everybody’s business’ </a:t>
            </a:r>
          </a:p>
          <a:p>
            <a:pPr lvl="1"/>
            <a:r>
              <a:rPr lang="en-GB" dirty="0" smtClean="0"/>
              <a:t>Just as responsibility for good financial management is ‘everybody’s business’ despite a Director of Finance</a:t>
            </a:r>
          </a:p>
          <a:p>
            <a:r>
              <a:rPr lang="en-GB" dirty="0" smtClean="0"/>
              <a:t>Doesn’t absolve other Board members from sharing responsibility and CEO/Chair ultimately responsible</a:t>
            </a:r>
          </a:p>
          <a:p>
            <a:r>
              <a:rPr lang="en-GB" dirty="0" smtClean="0"/>
              <a:t>CQO work closely with other Board members</a:t>
            </a:r>
          </a:p>
          <a:p>
            <a:pPr lvl="1"/>
            <a:r>
              <a:rPr lang="en-GB" dirty="0" smtClean="0"/>
              <a:t>Particularly medical and nursing directors </a:t>
            </a:r>
          </a:p>
          <a:p>
            <a:r>
              <a:rPr lang="en-GB" dirty="0" smtClean="0"/>
              <a:t>Overcomes potential conflicts of interest between quality and medical/nursing priorities</a:t>
            </a:r>
          </a:p>
          <a:p>
            <a:r>
              <a:rPr lang="en-GB" dirty="0" smtClean="0"/>
              <a:t>Common in the USA</a:t>
            </a:r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2157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 of role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Leadership, vision, inspiration and oversight of quality</a:t>
            </a:r>
          </a:p>
          <a:p>
            <a:r>
              <a:rPr lang="en-GB" dirty="0" smtClean="0"/>
              <a:t>Accountable to Board for the assessment and the improvement of quality</a:t>
            </a:r>
          </a:p>
          <a:p>
            <a:r>
              <a:rPr lang="en-GB" dirty="0" smtClean="0"/>
              <a:t>Share corporate responsibilities</a:t>
            </a:r>
          </a:p>
          <a:p>
            <a:r>
              <a:rPr lang="en-GB" dirty="0" smtClean="0"/>
              <a:t>Possess expertise in quality management</a:t>
            </a:r>
          </a:p>
          <a:p>
            <a:pPr lvl="1"/>
            <a:r>
              <a:rPr lang="en-GB" dirty="0" smtClean="0"/>
              <a:t>Technical/scientific aspects</a:t>
            </a:r>
          </a:p>
          <a:p>
            <a:pPr lvl="1"/>
            <a:r>
              <a:rPr lang="en-GB" dirty="0" smtClean="0"/>
              <a:t>Behavioural/organisational aspects</a:t>
            </a:r>
          </a:p>
          <a:p>
            <a:pPr lvl="1"/>
            <a:r>
              <a:rPr lang="en-GB" dirty="0" smtClean="0"/>
              <a:t>National policy developments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15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Six main functions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1627" y="1177314"/>
            <a:ext cx="6858000" cy="3771636"/>
          </a:xfrm>
        </p:spPr>
        <p:txBody>
          <a:bodyPr>
            <a:normAutofit fontScale="77500" lnSpcReduction="20000"/>
          </a:bodyPr>
          <a:lstStyle/>
          <a:p>
            <a:pPr marL="428608" indent="-428608">
              <a:buAutoNum type="arabicPeriod"/>
            </a:pPr>
            <a:r>
              <a:rPr lang="en-US" dirty="0" smtClean="0"/>
              <a:t>Ensure </a:t>
            </a:r>
            <a:r>
              <a:rPr lang="en-US" dirty="0"/>
              <a:t>activities across all three domains of quality </a:t>
            </a:r>
            <a:r>
              <a:rPr lang="en-US" dirty="0" smtClean="0"/>
              <a:t>are </a:t>
            </a:r>
            <a:r>
              <a:rPr lang="en-US" dirty="0">
                <a:solidFill>
                  <a:srgbClr val="FF0000"/>
                </a:solidFill>
              </a:rPr>
              <a:t>coordinated </a:t>
            </a:r>
            <a:endParaRPr lang="en-US" dirty="0" smtClean="0">
              <a:solidFill>
                <a:srgbClr val="FF0000"/>
              </a:solidFill>
            </a:endParaRPr>
          </a:p>
          <a:p>
            <a:pPr marL="428608" indent="-428608">
              <a:buAutoNum type="arabicPeriod"/>
            </a:pPr>
            <a:r>
              <a:rPr lang="en-US" dirty="0" smtClean="0"/>
              <a:t>Establish scientifically rigorous </a:t>
            </a:r>
            <a:r>
              <a:rPr lang="en-US" dirty="0" smtClean="0">
                <a:solidFill>
                  <a:srgbClr val="FF0000"/>
                </a:solidFill>
              </a:rPr>
              <a:t>quality assessment </a:t>
            </a:r>
            <a:r>
              <a:rPr lang="en-US" dirty="0" smtClean="0"/>
              <a:t>throughout the Trust</a:t>
            </a:r>
          </a:p>
          <a:p>
            <a:pPr marL="428608" indent="-428608">
              <a:buFont typeface="Arial" pitchFamily="34" charset="0"/>
              <a:buAutoNum type="arabicPeriod"/>
            </a:pPr>
            <a:r>
              <a:rPr lang="en-US" dirty="0"/>
              <a:t>Lead development and implementation of </a:t>
            </a:r>
            <a:r>
              <a:rPr lang="en-US" dirty="0">
                <a:solidFill>
                  <a:srgbClr val="FF0000"/>
                </a:solidFill>
              </a:rPr>
              <a:t>quality improvement </a:t>
            </a:r>
            <a:r>
              <a:rPr lang="en-US" dirty="0"/>
              <a:t>throughout the </a:t>
            </a:r>
            <a:r>
              <a:rPr lang="en-US" dirty="0" smtClean="0"/>
              <a:t>Trust</a:t>
            </a:r>
          </a:p>
          <a:p>
            <a:pPr marL="514350" indent="-514350">
              <a:buAutoNum type="arabicPeriod" startAt="4"/>
            </a:pPr>
            <a:r>
              <a:rPr lang="en-US" dirty="0" smtClean="0"/>
              <a:t>Relationships with </a:t>
            </a:r>
            <a:r>
              <a:rPr lang="en-US" dirty="0" smtClean="0">
                <a:solidFill>
                  <a:srgbClr val="FF0000"/>
                </a:solidFill>
              </a:rPr>
              <a:t>external agencies </a:t>
            </a:r>
          </a:p>
          <a:p>
            <a:pPr marL="0" indent="0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</a:t>
            </a:r>
            <a:r>
              <a:rPr lang="en-US" dirty="0" smtClean="0"/>
              <a:t>related to quality initiatives</a:t>
            </a:r>
          </a:p>
          <a:p>
            <a:pPr lvl="1"/>
            <a:r>
              <a:rPr lang="en-US" dirty="0" smtClean="0"/>
              <a:t>Patients/public, Commissioners, ‘Regions’ (AHSN, LETB, QSG), </a:t>
            </a:r>
            <a:r>
              <a:rPr lang="en-US" dirty="0" err="1" smtClean="0"/>
              <a:t>CQC,Regulators</a:t>
            </a:r>
            <a:r>
              <a:rPr lang="en-US" dirty="0" smtClean="0"/>
              <a:t>, Risk management, etc </a:t>
            </a:r>
          </a:p>
          <a:p>
            <a:pPr marL="428608" indent="-428608">
              <a:buFont typeface="Arial" pitchFamily="34" charset="0"/>
              <a:buAutoNum type="arabicPeriod"/>
            </a:pPr>
            <a:endParaRPr lang="en-GB" dirty="0"/>
          </a:p>
          <a:p>
            <a:pPr marL="428608" indent="-428608"/>
            <a:endParaRPr lang="en-US" dirty="0" smtClean="0"/>
          </a:p>
          <a:p>
            <a:pPr marL="428608" indent="-428608">
              <a:buFont typeface="Arial" pitchFamily="34" charset="0"/>
              <a:buAutoNum type="arabicPeriod"/>
            </a:pPr>
            <a:endParaRPr lang="en-GB" dirty="0" smtClean="0"/>
          </a:p>
          <a:p>
            <a:pPr marL="428608" indent="-428608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7084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757267"/>
            <a:ext cx="7398060" cy="444049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5. Ensure </a:t>
            </a:r>
            <a:r>
              <a:rPr lang="en-US" dirty="0" smtClean="0">
                <a:solidFill>
                  <a:srgbClr val="FF0000"/>
                </a:solidFill>
              </a:rPr>
              <a:t>education and training </a:t>
            </a:r>
            <a:r>
              <a:rPr lang="en-US" dirty="0" smtClean="0"/>
              <a:t>in quality management for clinical and non-clinical staff</a:t>
            </a:r>
          </a:p>
          <a:p>
            <a:pPr>
              <a:buNone/>
            </a:pPr>
            <a:r>
              <a:rPr lang="en-US" dirty="0" smtClean="0"/>
              <a:t>6. </a:t>
            </a:r>
            <a:r>
              <a:rPr lang="en-US" dirty="0" smtClean="0">
                <a:solidFill>
                  <a:srgbClr val="FF0000"/>
                </a:solidFill>
              </a:rPr>
              <a:t>Managerial responsibilities</a:t>
            </a:r>
          </a:p>
          <a:p>
            <a:pPr lvl="1"/>
            <a:r>
              <a:rPr lang="en-US" dirty="0" smtClean="0"/>
              <a:t>Director of quality ‘department’; provide leadership for: integrated quality, safety and risk function</a:t>
            </a:r>
          </a:p>
          <a:p>
            <a:pPr lvl="1"/>
            <a:r>
              <a:rPr lang="en-US" dirty="0" smtClean="0"/>
              <a:t>Develop strategy &amp; manage quality improvement </a:t>
            </a:r>
            <a:r>
              <a:rPr lang="en-US" dirty="0" err="1" smtClean="0"/>
              <a:t>programmes</a:t>
            </a:r>
            <a:endParaRPr lang="en-US" dirty="0" smtClean="0"/>
          </a:p>
          <a:p>
            <a:pPr lvl="1"/>
            <a:r>
              <a:rPr lang="en-US" dirty="0" smtClean="0"/>
              <a:t>Involve public/patients/external stakeholders in quality management</a:t>
            </a:r>
          </a:p>
          <a:p>
            <a:pPr lvl="1"/>
            <a:r>
              <a:rPr lang="en-US" dirty="0" smtClean="0"/>
              <a:t>Measure, review and inform about Trust’s quality performance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7697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75"/>
            <a:ext cx="3008313" cy="695186"/>
          </a:xfrm>
        </p:spPr>
        <p:txBody>
          <a:bodyPr/>
          <a:lstStyle/>
          <a:p>
            <a:r>
              <a:rPr lang="en-GB" dirty="0" smtClean="0"/>
              <a:t>Role connection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896" y="171201"/>
            <a:ext cx="5111750" cy="4877594"/>
          </a:xfrm>
        </p:spPr>
        <p:txBody>
          <a:bodyPr/>
          <a:lstStyle/>
          <a:p>
            <a:pPr marL="0" indent="0"/>
            <a:r>
              <a:rPr lang="en-GB" dirty="0" smtClean="0"/>
              <a:t>           Quality </a:t>
            </a:r>
            <a:r>
              <a:rPr lang="en-GB" dirty="0" err="1" smtClean="0"/>
              <a:t>Triumvarate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4032" y="655388"/>
            <a:ext cx="3008313" cy="3909219"/>
          </a:xfrm>
        </p:spPr>
        <p:txBody>
          <a:bodyPr>
            <a:noAutofit/>
          </a:bodyPr>
          <a:lstStyle/>
          <a:p>
            <a:pPr marL="238115" indent="-238115">
              <a:buFont typeface="Arial" panose="020B0604020202020204" pitchFamily="34" charset="0"/>
              <a:buChar char="•"/>
            </a:pPr>
            <a:r>
              <a:rPr lang="en-GB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Medial Director , CQO and Director of </a:t>
            </a:r>
            <a:r>
              <a:rPr lang="en-GB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Operations– </a:t>
            </a:r>
            <a:r>
              <a:rPr lang="en-GB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work collaboratively across the quality improvement agenda closely with Director of Transformation and Strategy</a:t>
            </a:r>
          </a:p>
          <a:p>
            <a:pPr marL="238115" indent="-238115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Consultant/ Paramedic/AHPs </a:t>
            </a:r>
            <a:r>
              <a:rPr lang="en-GB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and </a:t>
            </a:r>
            <a:r>
              <a:rPr lang="en-GB" sz="16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DoN</a:t>
            </a:r>
            <a:r>
              <a:rPr lang="en-GB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, ADOs </a:t>
            </a:r>
            <a:r>
              <a:rPr lang="en-GB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work closely to operationalise the </a:t>
            </a:r>
            <a:r>
              <a:rPr lang="en-GB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strategies, business partner support</a:t>
            </a:r>
            <a:endParaRPr lang="en-GB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38115" indent="-238115">
              <a:buFont typeface="Arial" panose="020B0604020202020204" pitchFamily="34" charset="0"/>
              <a:buChar char="•"/>
            </a:pPr>
            <a:r>
              <a:rPr lang="en-GB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Clear roles and responsibilities</a:t>
            </a:r>
          </a:p>
          <a:p>
            <a:pPr marL="238115" indent="-238115">
              <a:buFont typeface="Arial" panose="020B0604020202020204" pitchFamily="34" charset="0"/>
              <a:buChar char="•"/>
            </a:pPr>
            <a:r>
              <a:rPr lang="en-GB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Less duplication of effort</a:t>
            </a:r>
          </a:p>
          <a:p>
            <a:pPr marL="238115" indent="-238115">
              <a:buFont typeface="Arial" panose="020B0604020202020204" pitchFamily="34" charset="0"/>
              <a:buChar char="•"/>
            </a:pPr>
            <a:r>
              <a:rPr lang="en-GB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Clear focus on priority areas of work</a:t>
            </a:r>
          </a:p>
          <a:p>
            <a:pPr marL="238115" indent="-238115">
              <a:buFont typeface="Arial" panose="020B0604020202020204" pitchFamily="34" charset="0"/>
              <a:buChar char="•"/>
            </a:pPr>
            <a:r>
              <a:rPr lang="en-GB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Supported by strengthened quality governance frameworks</a:t>
            </a:r>
          </a:p>
          <a:p>
            <a:pPr marL="238115" indent="-238115">
              <a:buFont typeface="Arial" panose="020B0604020202020204" pitchFamily="34" charset="0"/>
              <a:buChar char="•"/>
            </a:pPr>
            <a:r>
              <a:rPr lang="en-GB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Clear reporting and information frameworks</a:t>
            </a:r>
          </a:p>
        </p:txBody>
      </p:sp>
      <p:sp>
        <p:nvSpPr>
          <p:cNvPr id="5" name="Isosceles Triangle 4"/>
          <p:cNvSpPr/>
          <p:nvPr/>
        </p:nvSpPr>
        <p:spPr>
          <a:xfrm>
            <a:off x="4271967" y="1192367"/>
            <a:ext cx="3240360" cy="2817261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sp>
        <p:nvSpPr>
          <p:cNvPr id="6" name="Oval 5"/>
          <p:cNvSpPr/>
          <p:nvPr/>
        </p:nvSpPr>
        <p:spPr>
          <a:xfrm>
            <a:off x="4788025" y="822441"/>
            <a:ext cx="1212518" cy="8199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2"/>
                </a:solidFill>
              </a:rPr>
              <a:t>Consultant</a:t>
            </a:r>
          </a:p>
          <a:p>
            <a:pPr algn="ctr"/>
            <a:r>
              <a:rPr lang="en-GB" sz="1000" dirty="0" smtClean="0">
                <a:solidFill>
                  <a:schemeClr val="tx2"/>
                </a:solidFill>
              </a:rPr>
              <a:t>Paramedic/</a:t>
            </a:r>
          </a:p>
          <a:p>
            <a:pPr algn="ctr"/>
            <a:r>
              <a:rPr lang="en-GB" sz="1000" dirty="0" smtClean="0">
                <a:solidFill>
                  <a:schemeClr val="tx2"/>
                </a:solidFill>
              </a:rPr>
              <a:t>AHPS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790096" y="802323"/>
            <a:ext cx="1158168" cy="78008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2"/>
                </a:solidFill>
              </a:rPr>
              <a:t>Director of Nursing</a:t>
            </a:r>
          </a:p>
        </p:txBody>
      </p:sp>
      <p:sp>
        <p:nvSpPr>
          <p:cNvPr id="9" name="Oval 8"/>
          <p:cNvSpPr/>
          <p:nvPr/>
        </p:nvSpPr>
        <p:spPr>
          <a:xfrm>
            <a:off x="3851920" y="3757600"/>
            <a:ext cx="1740193" cy="114012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2"/>
                </a:solidFill>
              </a:rPr>
              <a:t>Medical Director</a:t>
            </a:r>
          </a:p>
        </p:txBody>
      </p:sp>
      <p:sp>
        <p:nvSpPr>
          <p:cNvPr id="10" name="Oval 9"/>
          <p:cNvSpPr/>
          <p:nvPr/>
        </p:nvSpPr>
        <p:spPr>
          <a:xfrm>
            <a:off x="5252741" y="3697594"/>
            <a:ext cx="1538831" cy="120013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2"/>
                </a:solidFill>
              </a:rPr>
              <a:t>CQO</a:t>
            </a:r>
          </a:p>
        </p:txBody>
      </p:sp>
      <p:sp>
        <p:nvSpPr>
          <p:cNvPr id="11" name="Oval 10"/>
          <p:cNvSpPr/>
          <p:nvPr/>
        </p:nvSpPr>
        <p:spPr>
          <a:xfrm>
            <a:off x="6552219" y="3757600"/>
            <a:ext cx="1846877" cy="1140127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B050"/>
                </a:solidFill>
              </a:rPr>
              <a:t>Director of </a:t>
            </a:r>
          </a:p>
          <a:p>
            <a:pPr algn="ctr"/>
            <a:r>
              <a:rPr lang="en-GB" sz="1600" dirty="0">
                <a:solidFill>
                  <a:srgbClr val="00B050"/>
                </a:solidFill>
              </a:rPr>
              <a:t>Operations</a:t>
            </a:r>
          </a:p>
        </p:txBody>
      </p:sp>
      <p:sp>
        <p:nvSpPr>
          <p:cNvPr id="7" name="Curved Right Arrow 6"/>
          <p:cNvSpPr/>
          <p:nvPr/>
        </p:nvSpPr>
        <p:spPr bwMode="auto">
          <a:xfrm>
            <a:off x="4019940" y="1507402"/>
            <a:ext cx="648072" cy="1935164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Geneva" charset="0"/>
            </a:endParaRPr>
          </a:p>
        </p:txBody>
      </p:sp>
      <p:sp>
        <p:nvSpPr>
          <p:cNvPr id="12" name="Curved Left Arrow 11"/>
          <p:cNvSpPr/>
          <p:nvPr/>
        </p:nvSpPr>
        <p:spPr bwMode="auto">
          <a:xfrm>
            <a:off x="7056276" y="1507402"/>
            <a:ext cx="576064" cy="1851154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charset="0"/>
              <a:ea typeface="Geneva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08039" y="2443829"/>
            <a:ext cx="3240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Patient and Staff</a:t>
            </a:r>
          </a:p>
          <a:p>
            <a:r>
              <a:rPr lang="en-GB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Involvement</a:t>
            </a:r>
            <a:endParaRPr lang="en-GB" sz="2000" b="1" dirty="0">
              <a:solidFill>
                <a:schemeClr val="accent1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436096" y="1345332"/>
            <a:ext cx="984494" cy="66701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Geneva" charset="0"/>
                <a:cs typeface="Calibri" panose="020F0502020204030204" pitchFamily="34" charset="0"/>
              </a:rPr>
              <a:t>ADOs/CTL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Calibri" panose="020F0502020204030204" pitchFamily="34" charset="0"/>
              <a:ea typeface="Geneva" charset="0"/>
              <a:cs typeface="Calibri" panose="020F0502020204030204" pitchFamily="34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6791572" y="655389"/>
            <a:ext cx="2172916" cy="987028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Geneva" charset="0"/>
                <a:cs typeface="Calibri" panose="020F0502020204030204" pitchFamily="34" charset="0"/>
              </a:rPr>
              <a:t>Sector</a:t>
            </a:r>
            <a:r>
              <a:rPr kumimoji="0" lang="en-GB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Geneva" charset="0"/>
                <a:cs typeface="Calibri" panose="020F0502020204030204" pitchFamily="34" charset="0"/>
              </a:rPr>
              <a:t> Business Partners: Quality, BI, HR, Finance</a:t>
            </a:r>
            <a:endParaRPr kumimoji="0" lang="en-GB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  <a:ea typeface="Geneva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757816"/>
      </p:ext>
    </p:extLst>
  </p:cSld>
  <p:clrMapOvr>
    <a:masterClrMapping/>
  </p:clrMapOvr>
</p:sld>
</file>

<file path=ppt/theme/theme1.xml><?xml version="1.0" encoding="utf-8"?>
<a:theme xmlns:a="http://schemas.openxmlformats.org/drawingml/2006/main" name="1_Making the LAS great - PowerPoint template">
  <a:themeElements>
    <a:clrScheme name="">
      <a:dk1>
        <a:srgbClr val="808080"/>
      </a:dk1>
      <a:lt1>
        <a:srgbClr val="FFFFFF"/>
      </a:lt1>
      <a:dk2>
        <a:srgbClr val="008040"/>
      </a:dk2>
      <a:lt2>
        <a:srgbClr val="000000"/>
      </a:lt2>
      <a:accent1>
        <a:srgbClr val="0072C6"/>
      </a:accent1>
      <a:accent2>
        <a:srgbClr val="333399"/>
      </a:accent2>
      <a:accent3>
        <a:srgbClr val="AAC0AF"/>
      </a:accent3>
      <a:accent4>
        <a:srgbClr val="DADADA"/>
      </a:accent4>
      <a:accent5>
        <a:srgbClr val="AABCDF"/>
      </a:accent5>
      <a:accent6>
        <a:srgbClr val="2D2D8A"/>
      </a:accent6>
      <a:hlink>
        <a:srgbClr val="5096C8"/>
      </a:hlink>
      <a:folHlink>
        <a:srgbClr val="99CC00"/>
      </a:folHlink>
    </a:clrScheme>
    <a:fontScheme name="Blank Presentation">
      <a:majorFont>
        <a:latin typeface="Arial"/>
        <a:ea typeface="Geneva"/>
        <a:cs typeface=""/>
      </a:majorFont>
      <a:minorFont>
        <a:latin typeface="Arial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Geneva" charset="0"/>
          </a:defRPr>
        </a:defPPr>
      </a:lstStyle>
    </a:lnDef>
  </a:objectDefaults>
  <a:extraClrSchemeLst>
    <a:extraClrScheme>
      <a:clrScheme name="Blank Presentation 1">
        <a:dk1>
          <a:srgbClr val="808080"/>
        </a:dk1>
        <a:lt1>
          <a:srgbClr val="FFFFFF"/>
        </a:lt1>
        <a:dk2>
          <a:srgbClr val="0072C6"/>
        </a:dk2>
        <a:lt2>
          <a:srgbClr val="000000"/>
        </a:lt2>
        <a:accent1>
          <a:srgbClr val="0072C6"/>
        </a:accent1>
        <a:accent2>
          <a:srgbClr val="333399"/>
        </a:accent2>
        <a:accent3>
          <a:srgbClr val="AABCDF"/>
        </a:accent3>
        <a:accent4>
          <a:srgbClr val="DADADA"/>
        </a:accent4>
        <a:accent5>
          <a:srgbClr val="AABCDF"/>
        </a:accent5>
        <a:accent6>
          <a:srgbClr val="2D2D8A"/>
        </a:accent6>
        <a:hlink>
          <a:srgbClr val="5096C8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QIP PowerPoint template v1.pptx" id="{C0EBAF66-4277-404E-A6EC-6A1AD5982A17}" vid="{8A88E1E8-E56D-4209-BDBF-79E3D76F553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Making the LAS great - PowerPoint template</Template>
  <TotalTime>11249</TotalTime>
  <Words>1083</Words>
  <Application>Microsoft Macintosh PowerPoint</Application>
  <PresentationFormat>On-screen Show (16:10)</PresentationFormat>
  <Paragraphs>224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1_Making the LAS great - PowerPoint template</vt:lpstr>
      <vt:lpstr>  Chief Quality Officer Developing Safer, Higher Quality Care for Patients  </vt:lpstr>
      <vt:lpstr>Development of the CQO role in NHS</vt:lpstr>
      <vt:lpstr>Managing quality is difficult...</vt:lpstr>
      <vt:lpstr>Quality as important as finance</vt:lpstr>
      <vt:lpstr>The case for a Chief Quality Officer</vt:lpstr>
      <vt:lpstr>Scope of role</vt:lpstr>
      <vt:lpstr>Six main functions</vt:lpstr>
      <vt:lpstr>PowerPoint Presentation</vt:lpstr>
      <vt:lpstr>Role connection</vt:lpstr>
      <vt:lpstr>Integration, collaboration and co-ordination</vt:lpstr>
      <vt:lpstr>PowerPoint Presentation</vt:lpstr>
      <vt:lpstr>Agreed Improvement Methodology:  utilising driver diagrams and embedding learning</vt:lpstr>
      <vt:lpstr>PowerPoint Presentation</vt:lpstr>
      <vt:lpstr>PowerPoint Presentation</vt:lpstr>
      <vt:lpstr>Outcome : High Quality, Safer Care</vt:lpstr>
    </vt:vector>
  </TitlesOfParts>
  <Company>London Ambulance Service NHS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guidelines</dc:title>
  <dc:subject>Guidelines</dc:subject>
  <dc:creator>IM&amp;T Directorate</dc:creator>
  <cp:lastModifiedBy>Polly Healy</cp:lastModifiedBy>
  <cp:revision>387</cp:revision>
  <cp:lastPrinted>2017-02-13T10:46:13Z</cp:lastPrinted>
  <dcterms:created xsi:type="dcterms:W3CDTF">2016-06-07T10:22:51Z</dcterms:created>
  <dcterms:modified xsi:type="dcterms:W3CDTF">2017-03-09T19:08:48Z</dcterms:modified>
</cp:coreProperties>
</file>