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8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1"/>
    <p:restoredTop sz="94739"/>
  </p:normalViewPr>
  <p:slideViewPr>
    <p:cSldViewPr snapToGrid="0" snapToObjects="1">
      <p:cViewPr varScale="1">
        <p:scale>
          <a:sx n="105" d="100"/>
          <a:sy n="105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8AFF-A02C-F043-B9C1-5CD9C13D7AF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3C33-0D26-1D4D-8462-1A3E81CA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69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650B4-F245-484A-B1DD-447FCBA94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25D645-D361-4149-9F10-998AB81AE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DAA0A39-3BFF-E34F-8671-715911A6E6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9ADAB1B-D643-6841-A501-32BCFB4F6F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8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6CC88-3086-4741-9586-5EEEDBBE33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66B228-7679-5B49-AA90-ACFB241BF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26AD15-E685-C945-ADAE-49CD1D3C2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66D832-F92A-7443-B32C-E7307511F5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1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85086"/>
            <a:ext cx="12468225" cy="8612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BD21DB-FF37-5541-9AC0-767FAEDD51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FDBD577-96DB-EE47-888B-C8EA63351A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F90EF3A-B4E1-F241-8A78-A8B7F83095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930794C-B6E1-7842-8489-22D358142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0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9302"/>
            <a:ext cx="12432181" cy="8587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E5E201-7156-D74D-B082-8697152B4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A77FE8F-0B0D-E649-8323-280F070F7C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FD38A9-94B1-E446-8E12-D92D7E89FF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B655603-7629-3E41-BFBB-A633B4691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6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FE6EF1-6693-564F-8152-2F4774DF95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8F81A-E4B1-2048-8D8A-1022E26C9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2C27084-0ED4-BE44-965A-F8993B0B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F19607-453B-8D4C-B5C2-2EE2FBC938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9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3E7218-2A5B-D64A-8204-BE8779154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6BF0537-9AE4-5E4C-957A-4197DD2F01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51A5F0D-046D-BE41-834F-DEF975BD87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DBEE078-D112-C042-8920-91203BDE9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4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E090E5-6304-2F49-9B7C-963C89A7AB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5282357-B182-6443-9825-48F12F8A2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B8B0698-329C-7D4A-8A61-7543C939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162A12-EA6B-0C45-9BDB-78644C298A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2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9302"/>
            <a:ext cx="12432181" cy="8587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BB46C-1676-1046-8102-C87CD56D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4CF1AD-3BAD-0046-8D03-4AEBEF4C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A2C5A72-1288-644A-A071-D1EB8713D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A21EDE0-D4FD-8148-9284-C6751392D9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71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020C7B-91A1-D94A-B069-8F7F7FBAB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0BC3FB2-5648-F641-955F-EF3F570B7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603F5A-F0C2-6443-A899-A83BCBA11A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FF2DC49-787D-ED40-AD42-A7D38F1382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2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AF386-1067-0F42-9DF1-EC5D5D8FBE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3DF7CC-4A19-AC41-8805-5434A64E8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DA47326-E4DA-8A40-AEC8-DB8B54F14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48D5112-7ECA-B541-B430-354DB604DC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8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96328" y="-1311750"/>
            <a:ext cx="12468225" cy="861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1984C3-8F41-5549-9C48-A3CD955A2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134932" y="3127936"/>
            <a:ext cx="9117106" cy="383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85CB97-A50E-6A46-BD38-BF161B7B2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667610" y="137304"/>
            <a:ext cx="9693408" cy="68579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C4C7EB-83D3-9A4E-BCE5-49ECAB4D5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EA1574C-CD7D-AD42-9838-81E2135CBC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53A195E-1660-654A-8108-D6AFA3C18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15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E7619C-BCC3-A84C-8229-5BED176950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5790C5F-8288-6646-93E0-34749095BB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431479-DCBC-F648-89C2-71DD000B27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4902A89-CA82-954F-9455-20B25A05A3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18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9302"/>
            <a:ext cx="12432181" cy="858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9B45D-C9F5-D748-949A-AF470CAAEA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A9E34D-117D-2641-81CF-D3EB85055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4173CC-DE2E-3E40-A269-50AC722DF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BB898EF-4539-A34F-A782-7A680AB59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21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32057" y="-1324199"/>
            <a:ext cx="12468225" cy="861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D6DA4-8080-5145-88C4-145606CAB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00B62CB-F649-A44F-BB90-A191EDED61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4CF8629-BAAE-B947-9428-24405644E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5C62A17-E0E0-9C43-B749-A13B8461DC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D6DA4-8080-5145-88C4-145606CAB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E81DC1-EBCE-4A41-9232-0ABDB05A3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076946B-7CCA-E942-A677-ED0C9D99BE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4C72192-5913-5B4B-BCD7-DBB81DB1D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96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D6DA4-8080-5145-88C4-145606CAB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7D35F8C-39E4-D74B-B595-90EB8A8A5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229F021-7AB8-E645-AF98-F98D1487A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0D34D9-466B-C243-8C92-9D9A2D5330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6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9302"/>
            <a:ext cx="12432181" cy="8587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D6DA4-8080-5145-88C4-145606CAB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6CE72E-5077-7046-A957-B9569F2D6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66BF58-425F-F745-8011-57CE919C9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305585D-ACD8-3B41-A791-F54387CB55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7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D6DA4-8080-5145-88C4-145606CAB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48B643A-89BB-4442-B258-1B984B1622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507CE2F-F952-E446-8753-397511666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E1C1D64-395E-0A4D-AB12-3C928E686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CDA35B9-EB17-B446-9C9A-24AB085C40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9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D35917-254D-9549-B5CB-CE041643D7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pic>
        <p:nvPicPr>
          <p:cNvPr id="15" name="Picture 1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48D7C32-D52E-494F-832B-CF43291ED3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0DE9E7-656C-BA47-BD02-A5CCC81B3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4402B17-D9C4-7045-8A89-0B0B32187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B83EBDD-45D4-6941-8CEF-C2170F6AD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57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CCAFA4-D873-C541-A557-EC1DE3FEFF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pic>
        <p:nvPicPr>
          <p:cNvPr id="15" name="Picture 1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AECAADC-4588-5941-A53A-FA67F11D07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B6D62D-86B3-684F-B746-14FA909C0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7AC71D3-8E50-7941-B863-9718828922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C1B86D-7738-9F43-89B0-B2D943016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95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1" cy="12499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8325B1-DE6B-8341-BED9-F5497D22E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pic>
        <p:nvPicPr>
          <p:cNvPr id="22" name="Picture 21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9F7EF16-201C-B44F-8E00-054C5C8C5A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7A68D-906E-C64D-BD1A-EFDBA78721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A694113-3645-8145-8910-7F311EF6BC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750907C-EE6C-1B40-A51C-D9659EF88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8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A01E7-4C26-024E-97E0-E9E82AE3D8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467958" y="3225406"/>
            <a:ext cx="8287812" cy="3488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9F394-A20C-E249-A801-68FDCD68C2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720232" y="144026"/>
            <a:ext cx="9693408" cy="68579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CE3E117-691F-B24E-9E5D-177EC24B2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99CEED3-03E3-2048-9F30-BA276A4A00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8D1B1C9-8169-7E48-B9D2-589B110750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0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7885" y="1201361"/>
            <a:ext cx="8843392" cy="12499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13584" y="3186507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D801FDC-1A59-F746-B028-24115C1F5A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404C5CC-C438-D940-9FD7-2B8EA830E2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F4A90BB-CFFE-E44D-BD9F-165838175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4EF2ED9-DBB0-474A-AE7B-B4C5CFC6A6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235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18FB27-1A0A-EB42-9415-192ECE1DA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6FD26E6-230E-774B-A9B5-1242C93E92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70B78EA-EC87-9744-98C6-A15736A5C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F7370B-6DB2-6A40-9CA6-30D42DBF1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073CD68-5A9D-9F43-B38A-FEC4EB63A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61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AC974-F38A-7644-B27E-1AB18E47FE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D1439AC-6B6F-A34D-8E5F-B3571E2866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C571ED4-258B-8D4F-B715-C3BD9D3ADA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1FEC18-1A2E-DB4A-AB2C-6DFA254B8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3EE0BC-1F9C-8F49-B365-A377A962E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45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7B4C60-2EEE-F14F-91A2-A744F2615A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B3A59D1-E64A-7D4C-A740-8C7B6ADEA4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4C2227-534B-0F47-8CE1-CB13C7896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F52358-D28A-2741-B765-4E4E3EC0E4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20C9A2-F1F1-2F4A-BB67-557A0EF82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30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1" cy="12499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B4D1BB-E2A5-5A4F-B0AC-94F79FED9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6662F50-02DC-AD40-910F-F0697F91CE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F6B03C-4E48-DE4F-8E62-F31C4A431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F912B7C-5748-A54B-B826-3161268B8A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AA66C13-1B8A-D44E-BA0A-254EA035E6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4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7885" y="1201361"/>
            <a:ext cx="8843392" cy="12499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04041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AF1A4DA-EFFF-5A49-BD67-CDEE6E78A7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C9D9EB-52B4-DD4A-AF3E-4A8AD2FF4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6A5CAEC-867F-6844-8936-DD0D45258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2E57602-A2C1-1C41-8762-F540D0E6D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41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BD0D9C-25DB-C24D-AA22-C46D56036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D436B0E-35D8-6F46-9A18-AA682CA273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1703B7C-20CB-F147-A677-AFDE704F9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8EA05AD-7135-8044-BECF-1EFD051DF6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D455957-CE7E-164B-84FD-D08078D6F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99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5BB425-B20D-B045-A7EA-A1C6041035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8CCDFF9-1C24-E34B-806F-F14131285E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DC81E1-DEB4-8744-B14D-86A85376D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750CCFF-AC8E-764B-B75F-75FA1B94D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9AFE94B-EE2A-7F41-B160-62C06CF8F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05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931594-A2E1-9347-AE69-22F998E08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A3D06FF-6224-7941-9847-6C35E71047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9CEB4FC-4410-EA4F-925A-55A1A770D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62F23F8-80B7-E64F-874B-9CBFA6BE9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91E8AC7-8227-CB4F-8461-9FFC247F1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813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1" cy="12499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9D114C-8084-764E-AC67-0038E3156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154CA67-8A55-8E40-9702-297E758D9F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7184666-561B-CA41-BA6C-8AC312265C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7F0921-6971-E840-99F2-B39655D78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D20B3B-7B74-004D-B129-DE46AB2810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148596-FF87-9E46-9522-923B2A1F2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073428" y="3302143"/>
            <a:ext cx="8882151" cy="3738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DCFF6-BCAE-DD4F-98DC-6CF976AB54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379772" y="96819"/>
            <a:ext cx="9693408" cy="68579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1FA351D-58CD-C248-9E6F-226CBD71C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A76381D-ED07-964C-A8C0-E77B8DBF8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265601-5559-2B48-A170-0CBBEB7185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69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7885" y="1201361"/>
            <a:ext cx="8843392" cy="12499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8130" y="2756201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9323DC2-DABD-DE47-8547-36B8E6CC6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7D200F4-40C7-A641-9C35-A6A4E40953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68B4A94-C2CE-FF4B-A4F6-F012B475A7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A0B361-5E87-324D-A988-65354E641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3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42D53-B514-0D4A-9E77-48264C38C2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17FC095-DB12-9E44-B5BC-FA596C7224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A5D26C9-55DC-6647-8EDC-3FFD3BD7C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05AA8D-D01E-0242-819B-DFABB238F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805F20F-F84E-C245-8E65-C8E54AD88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F26EAB-E469-4241-BE81-B2C7C8B949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A099AF5-3912-D146-B5C5-03122F04C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739ECA-9185-AB4F-8668-D59AE48A9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39CCAC6-521E-5645-8300-AE4A50A46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27DD08F-199B-3D44-A33F-6D1D488724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27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0FC17E-3ACB-4846-B094-6EE388296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F82EED5D-EF1F-6D48-B2DA-FF95795845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745D1BC-56D5-3C49-9795-ADBBAFC2B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D0FC6D6-F4AF-AA44-BE05-B36CBE3ADD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4300ABC-32AF-F746-B069-960A959E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45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1" cy="12499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8D7921-73F7-B042-982E-493632DFA9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A3E9EEE-230A-FB45-A1DA-2A28C53A2E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D4AA11D-A980-6749-B23D-9DB8C5895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75B02F-88EE-F345-BC90-069A848A9C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D152FC4-DE73-3548-B777-221FDECA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82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7885" y="1201361"/>
            <a:ext cx="8843392" cy="12499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674" y="3132722"/>
            <a:ext cx="9744669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0A0AC06-889A-F44D-AA73-A70566AC0E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82FD582-5AE1-E84B-B096-FA8844817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76B75D3-E5EF-5E46-BCD1-075748BA2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4646BB-BB5F-E248-9369-3AB3B0583B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50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C7A4B6A-F169-5840-A5C9-8705C74989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1E27CE3-0B14-EF49-AD98-F87328BBEC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33B197-020B-714D-8A51-E92CB00C1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FAC7131-A42D-9B48-9F08-D8BDB847C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D4363AA-87FF-2244-B422-54043D2A6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094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C7A4B6A-F169-5840-A5C9-8705C74989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B810939-77EC-3644-8BC1-665918D3F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FC96E64-9C6E-5144-A673-D27E96DC3D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422B8B9-8A4F-6E4D-8EF5-4E9B4A4457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2E5B395-DED7-8840-9C21-A5E8A24473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35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35F1C49-3F5F-C748-A81D-070560EAE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0" cy="124996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C7A4B6A-F169-5840-A5C9-8705C74989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6F5EC5A-D97B-BA4D-8ED9-9183F944A2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EA59FF-BAD1-F445-8677-62BDC2A1F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291BBE2-C3E3-B544-8C42-A412088D45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AD741E6-CAC0-3A48-82AF-DFE7F380D0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04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97885" y="1201361"/>
            <a:ext cx="8843391" cy="1249965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F7B66B55-C6AD-AA4C-A247-F1CE96B5FA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660EAFA-0A50-8448-BF7D-14516CE5E7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A808981-044F-624D-A9D1-5211945AA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A6D805F-C5CE-434B-B902-14BA646C23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9302"/>
            <a:ext cx="12432181" cy="858760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D5CC0E5-08B3-464A-885F-59E6296F6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63254" y="3312901"/>
            <a:ext cx="7962087" cy="3351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6E1FF-E0FC-D747-80AE-332396F27C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667610" y="137304"/>
            <a:ext cx="9693408" cy="68579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2F7F921-BBFD-C34A-8E86-2C5204E663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EA0E39-5BCC-2D45-B4D9-305F5EB633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B8C8F4-B8E1-2B4F-B830-19CA920E32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71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8B7716C-5E51-4845-A38F-EF3B1DFB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8D91-3B60-BB40-8AA6-29AF84AB9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7885" y="1201361"/>
            <a:ext cx="8843392" cy="1249965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AE9C1CD-AAE4-0D4F-BD6D-95E43B1281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53578D8-02C4-284A-B49B-A4C1BB162C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922B25D-B261-2648-A12D-1E9E263D1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726701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0317F7F-EEAB-A74F-9617-2E6D1A0E7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24926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C9565E3-C904-474C-AD74-324FF999C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17527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34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42B75E9-0A65-E549-821A-040E16012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602428"/>
            <a:ext cx="5658523" cy="85452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B919B0-3EA0-B44B-AA4D-90F4864FB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5495" y="0"/>
            <a:ext cx="12162234" cy="6857999"/>
          </a:xfrm>
          <a:prstGeom prst="rect">
            <a:avLst/>
          </a:prstGeom>
        </p:spPr>
      </p:pic>
      <p:pic>
        <p:nvPicPr>
          <p:cNvPr id="19" name="Picture 18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BBEE5E69-C9B1-6542-B9A4-06B5CCC82B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FBA03CE-CFA1-024E-8965-C557CB838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773" y="3105612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5DE5D1C-E438-D044-95ED-CA8BD7D97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4773" y="2031620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29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1C84FE-4872-F046-9B76-270268026D77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33307515-7888-B14A-8FFA-914BB9B31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B8EE77-E704-A846-88EE-2CD45BE4F5F5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742AA5E-E3FC-6347-B269-796EDD540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9E3A09B-5DAC-D646-A2F1-A9878220F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4A7C931-9EC1-7C4E-98FE-F7EA463D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279" y="1536399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92463AE-7084-644B-BE8E-FDF335C76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3058967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2E55B67-8419-1647-9839-E323A1DFB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279" y="1984975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82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36A0934-E77B-CD45-A334-A5AEE9F0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1883900"/>
            <a:ext cx="3651414" cy="320677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1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2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743734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03DF20B-BE59-2942-BD0A-F9D00BE6F2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1883900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76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7D7C83-DD42-0842-A80F-C07B05D6B35E}"/>
              </a:ext>
            </a:extLst>
          </p:cNvPr>
          <p:cNvSpPr/>
          <p:nvPr userDrawn="1"/>
        </p:nvSpPr>
        <p:spPr>
          <a:xfrm>
            <a:off x="0" y="51"/>
            <a:ext cx="12192000" cy="5647765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4B76F-0818-7648-89C0-D9B10EDF9045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2721D9F-3A79-3D4D-A76E-23381A5DE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30478C-E861-CD4B-8190-0B58D968139E}"/>
              </a:ext>
            </a:extLst>
          </p:cNvPr>
          <p:cNvSpPr txBox="1"/>
          <p:nvPr userDrawn="1"/>
        </p:nvSpPr>
        <p:spPr>
          <a:xfrm>
            <a:off x="626535" y="2489644"/>
            <a:ext cx="5875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Contact us</a:t>
            </a:r>
          </a:p>
          <a:p>
            <a:b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Robert Dolan House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Trust Headquarters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en-GB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Alie</a:t>
            </a:r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Street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London E1 8DE</a:t>
            </a:r>
            <a:b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Tel: 020 8548 5550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Email: </a:t>
            </a:r>
            <a:r>
              <a:rPr lang="en-GB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elft.communications@nhs.net</a:t>
            </a:r>
            <a:endParaRPr lang="en-GB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Web: </a:t>
            </a:r>
            <a:r>
              <a:rPr lang="en-GB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elft.nhs.uk</a:t>
            </a:r>
            <a:b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NHS_ELFT</a:t>
            </a: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EastLondonNHSFoundationTrust</a:t>
            </a:r>
            <a:endParaRPr lang="en-GB" sz="1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NHSELFT</a:t>
            </a:r>
          </a:p>
        </p:txBody>
      </p:sp>
      <p:pic>
        <p:nvPicPr>
          <p:cNvPr id="3" name="Picture 2" descr="A picture containing text, ax&#10;&#10;Description automatically generated">
            <a:extLst>
              <a:ext uri="{FF2B5EF4-FFF2-40B4-BE49-F238E27FC236}">
                <a16:creationId xmlns:a16="http://schemas.microsoft.com/office/drawing/2014/main" id="{C4504E7A-F901-2748-BEA3-74204B262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39" y="4747111"/>
            <a:ext cx="157714" cy="15054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A4C459E-85B8-3C4B-80E3-39F220E606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361" y="4931689"/>
            <a:ext cx="157714" cy="15054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64A2BE-DE86-B849-91AE-95B5B70F9D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361" y="5119417"/>
            <a:ext cx="157714" cy="1505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B1203F5-86DB-E345-B8A6-2C39BBB0B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535" y="787323"/>
            <a:ext cx="5788779" cy="154947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promise to work together creatively to: learn ‘what matters’ to everyone, achieve a better quality of life and continuously improve our services.</a:t>
            </a:r>
          </a:p>
        </p:txBody>
      </p:sp>
    </p:spTree>
    <p:extLst>
      <p:ext uri="{BB962C8B-B14F-4D97-AF65-F5344CB8AC3E}">
        <p14:creationId xmlns:p14="http://schemas.microsoft.com/office/powerpoint/2010/main" val="39130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B79B9E1-C1F9-494F-80CE-6816B7E39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04CE26B-EBD6-7842-A723-4DD403F386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F4A1771-451C-314D-9E5D-2322DAB77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1A9C537-515C-A94E-95BF-46DEA11CDD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2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0808"/>
            <a:ext cx="12468225" cy="861250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464EABC-5EE5-4E42-8707-86B609F98A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58EF1E-CE58-3048-B0D4-A19C90F5C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BEE858-2111-3649-912D-7FE28CB898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088DB81-94B6-E341-A4A9-348569D48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4800" y="-1299600"/>
            <a:ext cx="12468225" cy="861250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AA064C0-AF87-7044-A82F-14A2D0057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F0897-CB29-0347-A26A-ACAFEBF8B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2A79D29-5DCF-2146-9A92-CCA6CCB26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709C90E-F3B8-264B-B903-B430264B9E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5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26A185B-3271-DF43-A324-7580357ED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462" y="391541"/>
            <a:ext cx="1581150" cy="80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49BF-B8D2-B94D-9F73-98FA13FF8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023838" y="-1292045"/>
            <a:ext cx="12432181" cy="858760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D5CC0E5-08B3-464A-885F-59E6296F6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904" y="2756201"/>
            <a:ext cx="9744670" cy="410179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067F4C-B2CD-9C46-A259-F0692AFC2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945" y="871841"/>
            <a:ext cx="4679950" cy="17286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3EBE64-A74F-AF4D-86D4-83BA3584CB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945" y="2394409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89AB73-9BF7-AD43-A11F-4DF95E9385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8945" y="1320417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AC3A5-8DCD-FA49-BC02-AC3C98A0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06AAB-87E4-2B49-A569-F72DB1A9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92EE4-ADC2-CB46-86A7-D26C6DEA1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AA98-2768-4D45-83C1-8315F6F6E1C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4F68-9294-7C4D-9A58-BE8907281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2968F-8A9E-E348-B23E-E78326537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D142-1B03-BC40-A2C3-A8EF161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7" r:id="rId3"/>
    <p:sldLayoutId id="2147483686" r:id="rId4"/>
    <p:sldLayoutId id="2147483685" r:id="rId5"/>
    <p:sldLayoutId id="2147483710" r:id="rId6"/>
    <p:sldLayoutId id="2147483711" r:id="rId7"/>
    <p:sldLayoutId id="2147483712" r:id="rId8"/>
    <p:sldLayoutId id="2147483713" r:id="rId9"/>
    <p:sldLayoutId id="2147483705" r:id="rId10"/>
    <p:sldLayoutId id="2147483706" r:id="rId11"/>
    <p:sldLayoutId id="2147483707" r:id="rId12"/>
    <p:sldLayoutId id="2147483708" r:id="rId13"/>
    <p:sldLayoutId id="2147483700" r:id="rId14"/>
    <p:sldLayoutId id="2147483701" r:id="rId15"/>
    <p:sldLayoutId id="2147483702" r:id="rId16"/>
    <p:sldLayoutId id="2147483703" r:id="rId17"/>
    <p:sldLayoutId id="2147483695" r:id="rId18"/>
    <p:sldLayoutId id="2147483696" r:id="rId19"/>
    <p:sldLayoutId id="2147483697" r:id="rId20"/>
    <p:sldLayoutId id="2147483698" r:id="rId21"/>
    <p:sldLayoutId id="2147483690" r:id="rId22"/>
    <p:sldLayoutId id="2147483691" r:id="rId23"/>
    <p:sldLayoutId id="2147483692" r:id="rId24"/>
    <p:sldLayoutId id="2147483693" r:id="rId25"/>
    <p:sldLayoutId id="2147483684" r:id="rId26"/>
    <p:sldLayoutId id="2147483662" r:id="rId27"/>
    <p:sldLayoutId id="2147483661" r:id="rId28"/>
    <p:sldLayoutId id="2147483656" r:id="rId29"/>
    <p:sldLayoutId id="2147483660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68" r:id="rId41"/>
    <p:sldLayoutId id="2147483669" r:id="rId42"/>
    <p:sldLayoutId id="2147483670" r:id="rId43"/>
    <p:sldLayoutId id="2147483671" r:id="rId44"/>
    <p:sldLayoutId id="2147483672" r:id="rId45"/>
    <p:sldLayoutId id="2147483663" r:id="rId46"/>
    <p:sldLayoutId id="2147483664" r:id="rId47"/>
    <p:sldLayoutId id="2147483665" r:id="rId48"/>
    <p:sldLayoutId id="2147483666" r:id="rId49"/>
    <p:sldLayoutId id="2147483667" r:id="rId50"/>
    <p:sldLayoutId id="2147483655" r:id="rId51"/>
    <p:sldLayoutId id="2147483657" r:id="rId52"/>
    <p:sldLayoutId id="2147483658" r:id="rId53"/>
    <p:sldLayoutId id="2147483714" r:id="rId54"/>
    <p:sldLayoutId id="2147483659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3CDE3-FF75-4F71-9779-658D3D23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5F2F13-D4A5-4FFE-B7A4-0AC1B4761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8945" y="1175276"/>
            <a:ext cx="6155280" cy="2253723"/>
          </a:xfrm>
        </p:spPr>
        <p:txBody>
          <a:bodyPr>
            <a:normAutofit/>
          </a:bodyPr>
          <a:lstStyle/>
          <a:p>
            <a:r>
              <a:rPr lang="en-GB" dirty="0"/>
              <a:t>Mental Health Patients staying too long in A&amp;E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46" y="3400520"/>
            <a:ext cx="3757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Dean Henderson </a:t>
            </a:r>
          </a:p>
          <a:p>
            <a:r>
              <a:rPr lang="en-GB" sz="2800" b="1" dirty="0"/>
              <a:t>Borough Director – C&amp;H</a:t>
            </a:r>
          </a:p>
        </p:txBody>
      </p:sp>
    </p:spTree>
    <p:extLst>
      <p:ext uri="{BB962C8B-B14F-4D97-AF65-F5344CB8AC3E}">
        <p14:creationId xmlns:p14="http://schemas.microsoft.com/office/powerpoint/2010/main" val="39771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b="1" dirty="0"/>
              <a:t>What’s Changed ? Why is this happening?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486" y="1198100"/>
            <a:ext cx="11535506" cy="4789462"/>
          </a:xfrm>
        </p:spPr>
        <p:txBody>
          <a:bodyPr>
            <a:normAutofit fontScale="92500" lnSpcReduction="20000"/>
          </a:bodyPr>
          <a:lstStyle/>
          <a:p>
            <a:r>
              <a:rPr lang="en-GB" sz="1800" b="1" dirty="0"/>
              <a:t>The last year has seen unprecedented Bed Occupancy pressures  across all Mental Health Trust’s in London</a:t>
            </a:r>
          </a:p>
          <a:p>
            <a:r>
              <a:rPr lang="en-GB" sz="1800" b="1" dirty="0"/>
              <a:t>London Wide/National issue - All Mental Health Trusts in London for much longer that ELFT have had insufficient bed capacity for the demand </a:t>
            </a:r>
          </a:p>
          <a:p>
            <a:r>
              <a:rPr lang="en-GB" sz="1800" b="1" dirty="0"/>
              <a:t>Mental Health Trusts outside London also  have significant  bed pressures .</a:t>
            </a:r>
          </a:p>
          <a:p>
            <a:r>
              <a:rPr lang="en-GB" sz="1800" b="1" dirty="0"/>
              <a:t> Locally &amp; across London   the key reason  is</a:t>
            </a:r>
            <a:r>
              <a:rPr lang="en-GB" sz="1800" b="1" u="sng" dirty="0"/>
              <a:t> not </a:t>
            </a:r>
            <a:r>
              <a:rPr lang="en-GB" sz="1800" b="1" dirty="0"/>
              <a:t>increased numbers of admissions – its increased length of stay – the numbers of patient’s staying longer than 40 or 60 day </a:t>
            </a:r>
          </a:p>
          <a:p>
            <a:pPr marL="0" indent="0">
              <a:buNone/>
            </a:pPr>
            <a:r>
              <a:rPr lang="en-GB" sz="1800" b="1" u="sng" dirty="0"/>
              <a:t>Why is this happening ?</a:t>
            </a:r>
          </a:p>
          <a:p>
            <a:r>
              <a:rPr lang="en-GB" dirty="0"/>
              <a:t> </a:t>
            </a:r>
            <a:r>
              <a:rPr lang="en-GB" sz="1800" b="1" dirty="0"/>
              <a:t>post Pandemic  </a:t>
            </a:r>
            <a:r>
              <a:rPr lang="en-GB" sz="1800" dirty="0"/>
              <a:t>MH patients  requiring admission are </a:t>
            </a:r>
            <a:r>
              <a:rPr lang="en-GB" sz="1800" b="1" dirty="0"/>
              <a:t>more complex </a:t>
            </a:r>
            <a:r>
              <a:rPr lang="en-GB" sz="1800" dirty="0"/>
              <a:t>and </a:t>
            </a:r>
            <a:r>
              <a:rPr lang="en-GB" sz="1800" b="1" dirty="0"/>
              <a:t>more unwell </a:t>
            </a:r>
            <a:r>
              <a:rPr lang="en-GB" sz="1800" dirty="0"/>
              <a:t>and therefore  take  longer to be medically optimised.  - Service Users who had been well for several years – presenting unwell &amp; in crisis –  </a:t>
            </a:r>
            <a:r>
              <a:rPr lang="en-GB" sz="1800" b="1" dirty="0"/>
              <a:t>All Trusts experiencing this change </a:t>
            </a:r>
          </a:p>
          <a:p>
            <a:r>
              <a:rPr lang="en-GB" sz="1800" b="1" dirty="0"/>
              <a:t>Housing Crisis </a:t>
            </a:r>
            <a:r>
              <a:rPr lang="en-GB" sz="1800" dirty="0"/>
              <a:t>-  It is taking Longer to identify temporary/general needs accommodation   - what previously was identified in 3 days  - can now   routinely take 1-2 weeks</a:t>
            </a:r>
            <a:endParaRPr lang="en-GB" sz="1800" b="1" u="sng" dirty="0"/>
          </a:p>
          <a:p>
            <a:pPr fontAlgn="base"/>
            <a:r>
              <a:rPr lang="en-GB" sz="1800" dirty="0"/>
              <a:t>It is taking longer to get Landlords to make any necessarily repairs before someone can be discharged home</a:t>
            </a:r>
          </a:p>
          <a:p>
            <a:pPr fontAlgn="base"/>
            <a:r>
              <a:rPr lang="en-GB" sz="1800" dirty="0"/>
              <a:t> </a:t>
            </a:r>
            <a:r>
              <a:rPr lang="en-GB" sz="1800" b="1" dirty="0"/>
              <a:t>Community Teams under pressure</a:t>
            </a:r>
            <a:r>
              <a:rPr lang="en-GB" sz="1800" dirty="0"/>
              <a:t>  - managing increased need and complexity in the Community  - staffing and recruitment issues</a:t>
            </a:r>
          </a:p>
          <a:p>
            <a:r>
              <a:rPr lang="en-GB" sz="1800" b="1" dirty="0"/>
              <a:t>Locally – some reduction in Bed Capacity &amp; Flexibility </a:t>
            </a:r>
            <a:r>
              <a:rPr lang="en-GB" sz="1800" dirty="0"/>
              <a:t>- we decommissioned 2 male acute beds    - We have 38 Female and 50 Male acute beds. No longer able to flex Male /Female capacity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08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9" y="371445"/>
            <a:ext cx="5966590" cy="642424"/>
          </a:xfrm>
        </p:spPr>
        <p:txBody>
          <a:bodyPr>
            <a:noAutofit/>
          </a:bodyPr>
          <a:lstStyle/>
          <a:p>
            <a:r>
              <a:rPr lang="en-GB" sz="2000" b="1" dirty="0"/>
              <a:t>What Steps are We Taking in Response to this Challenge?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2279" y="1081453"/>
            <a:ext cx="11285936" cy="5519371"/>
          </a:xfrm>
        </p:spPr>
        <p:txBody>
          <a:bodyPr>
            <a:normAutofit fontScale="92500" lnSpcReduction="10000"/>
          </a:bodyPr>
          <a:lstStyle/>
          <a:p>
            <a:r>
              <a:rPr lang="en-GB" sz="1800" b="1" u="sng" dirty="0"/>
              <a:t>We all agree that its not acceptable for people in Mental Health Crisis to wait more than 12 hours  in A&amp;E  - when they need to be in hospital</a:t>
            </a:r>
          </a:p>
          <a:p>
            <a:r>
              <a:rPr lang="en-GB" sz="1800" b="1" dirty="0"/>
              <a:t>We work incredibly hard along with our Acute Hospital colleagues  to avoid this happening or reduce delays</a:t>
            </a:r>
          </a:p>
          <a:p>
            <a:r>
              <a:rPr lang="en-GB" sz="1800" b="1" dirty="0"/>
              <a:t> Since 2018 – An Escalation protocol has been in place in order to avoid 12 hour breaches for patients in A&amp;E – escalated to Senior Managers within 4-6 hours</a:t>
            </a:r>
          </a:p>
          <a:p>
            <a:r>
              <a:rPr lang="en-GB" sz="1800" b="1" dirty="0"/>
              <a:t>Our Number of long stay patients is reducing and discharge planning /throughput is improving </a:t>
            </a:r>
          </a:p>
          <a:p>
            <a:endParaRPr lang="en-GB" i="1" u="sng" dirty="0"/>
          </a:p>
          <a:p>
            <a:pPr marL="0" indent="0">
              <a:buNone/>
            </a:pPr>
            <a:r>
              <a:rPr lang="en-GB" b="1" i="1" u="sng" dirty="0"/>
              <a:t>What steps have we taken to  reduce length of stay , improve discharge planning and increase capacity</a:t>
            </a:r>
          </a:p>
          <a:p>
            <a:r>
              <a:rPr lang="en-GB" sz="1800" b="1" dirty="0"/>
              <a:t>Monitor length of stay through weekly reporting  - keep the issue   </a:t>
            </a:r>
            <a:r>
              <a:rPr lang="en-GB" sz="1800" b="1" u="sng" dirty="0"/>
              <a:t>visible</a:t>
            </a:r>
            <a:r>
              <a:rPr lang="en-GB" sz="1800" b="1" dirty="0"/>
              <a:t>  and a </a:t>
            </a:r>
            <a:r>
              <a:rPr lang="en-GB" sz="1800" b="1" u="sng" dirty="0"/>
              <a:t>priority</a:t>
            </a:r>
          </a:p>
          <a:p>
            <a:r>
              <a:rPr lang="en-GB" sz="1800" b="1" dirty="0"/>
              <a:t>Weekly Complex Case Discussions with Consultants and MDT </a:t>
            </a:r>
          </a:p>
          <a:p>
            <a:r>
              <a:rPr lang="en-GB" sz="1800" b="1" dirty="0"/>
              <a:t>Improved communication and decision making along the patient discharge path ways</a:t>
            </a:r>
          </a:p>
          <a:p>
            <a:r>
              <a:rPr lang="en-GB" sz="1800" b="1" dirty="0"/>
              <a:t>Increased buy in from Senior Clinicians In to finding solutions to this problem – Capacity &amp; Flow QI Group  - lead by Clinical Director</a:t>
            </a:r>
          </a:p>
          <a:p>
            <a:r>
              <a:rPr lang="en-GB" sz="1800" b="1" dirty="0"/>
              <a:t>Established a Social Work Discharge Team  - which works across the wards with Non Care Coordinated Patients </a:t>
            </a:r>
          </a:p>
          <a:p>
            <a:r>
              <a:rPr lang="en-GB" sz="1800" b="1" dirty="0"/>
              <a:t>Use B&amp;B as a transition and to avoid Housing causing delays – </a:t>
            </a:r>
            <a:r>
              <a:rPr lang="en-GB" sz="1800" b="1" u="sng" dirty="0"/>
              <a:t>only for patients ready for discharge</a:t>
            </a:r>
          </a:p>
          <a:p>
            <a:r>
              <a:rPr lang="en-GB" sz="1800" b="1" u="sng" dirty="0"/>
              <a:t>Extra Funding for additional Psych Liaison staff between now and March – </a:t>
            </a:r>
          </a:p>
          <a:p>
            <a:r>
              <a:rPr lang="en-GB" sz="1800" b="1" u="sng" dirty="0"/>
              <a:t>New Crisis Hub in Raybould Centre  - due to open in February  2023 - </a:t>
            </a:r>
          </a:p>
          <a:p>
            <a:r>
              <a:rPr lang="en-GB" sz="1800" b="1" u="sng" dirty="0"/>
              <a:t>Contracted Additional Bed capacity in the Private Sector – 40 beds until the end of March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829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9" y="371445"/>
            <a:ext cx="6374334" cy="642424"/>
          </a:xfrm>
        </p:spPr>
        <p:txBody>
          <a:bodyPr>
            <a:normAutofit/>
          </a:bodyPr>
          <a:lstStyle/>
          <a:p>
            <a:r>
              <a:rPr lang="en-GB" sz="2400" b="1" dirty="0"/>
              <a:t>Performance over the last 4 Months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2279" y="1160586"/>
            <a:ext cx="10872698" cy="393008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64519" y="1750218"/>
            <a:ext cx="8657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Still far too many 12 hour Breaches  - but signs that the situation  is getting better slowly </a:t>
            </a:r>
          </a:p>
          <a:p>
            <a:endParaRPr lang="en-GB" b="1" dirty="0"/>
          </a:p>
          <a:p>
            <a:pPr algn="ctr"/>
            <a:r>
              <a:rPr lang="en-GB" b="1" dirty="0"/>
              <a:t>Mental Health Referrals – Homerton A&amp;E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1076"/>
              </p:ext>
            </p:extLst>
          </p:nvPr>
        </p:nvGraphicFramePr>
        <p:xfrm>
          <a:off x="2129172" y="3083029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9678419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744201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76221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046926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31026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of 12 hr Breaches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of Total Breaches </a:t>
                      </a:r>
                      <a:r>
                        <a:rPr lang="en-GB" baseline="0" dirty="0"/>
                        <a:t> - 12hrs 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Mental</a:t>
                      </a:r>
                      <a:r>
                        <a:rPr lang="en-GB" baseline="0" dirty="0"/>
                        <a:t> Health Referrals to HPM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Seen</a:t>
                      </a:r>
                      <a:r>
                        <a:rPr lang="en-GB" baseline="0" dirty="0"/>
                        <a:t> within 4 hours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8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3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5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September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9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October</a:t>
                      </a:r>
                      <a:r>
                        <a:rPr lang="en-GB" baseline="0" dirty="0"/>
                        <a:t> ( </a:t>
                      </a:r>
                      <a:r>
                        <a:rPr lang="en-GB" baseline="0" dirty="0" err="1"/>
                        <a:t>upto</a:t>
                      </a:r>
                      <a:r>
                        <a:rPr lang="en-GB" baseline="0" dirty="0"/>
                        <a:t> 23/10)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9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5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&amp; Hackney.pptx" id="{7662338E-A17C-444A-A81F-23309D6B77B0}" vid="{1AE775D2-9BCE-496A-9B56-E6F9D0D58B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00879AD683C489EB68955CA58AFE7" ma:contentTypeVersion="14" ma:contentTypeDescription="Create a new document." ma:contentTypeScope="" ma:versionID="864484ebc4230f7b6274a997f6d8f582">
  <xsd:schema xmlns:xsd="http://www.w3.org/2001/XMLSchema" xmlns:xs="http://www.w3.org/2001/XMLSchema" xmlns:p="http://schemas.microsoft.com/office/2006/metadata/properties" xmlns:ns1="http://schemas.microsoft.com/sharepoint/v3" xmlns:ns2="50f40fd6-71cc-4a7d-b552-dd8c926c5a75" xmlns:ns3="73038cec-a5d2-4d18-b2de-8d2aba2e5dfb" targetNamespace="http://schemas.microsoft.com/office/2006/metadata/properties" ma:root="true" ma:fieldsID="807532a245d23ab7f4e38a5443ab9f1a" ns1:_="" ns2:_="" ns3:_="">
    <xsd:import namespace="http://schemas.microsoft.com/sharepoint/v3"/>
    <xsd:import namespace="50f40fd6-71cc-4a7d-b552-dd8c926c5a75"/>
    <xsd:import namespace="73038cec-a5d2-4d18-b2de-8d2aba2e5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40fd6-71cc-4a7d-b552-dd8c926c5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38cec-a5d2-4d18-b2de-8d2aba2e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E4A978-2678-4BFF-B8DD-52701E22D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f40fd6-71cc-4a7d-b552-dd8c926c5a75"/>
    <ds:schemaRef ds:uri="73038cec-a5d2-4d18-b2de-8d2aba2e5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2D1B9-AFE2-4AEB-99B2-961E2D177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EAD76-C57D-4CD3-A143-361AAF23574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50f40fd6-71cc-4a7d-b552-dd8c926c5a7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3038cec-a5d2-4d18-b2de-8d2aba2e5d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&amp; Hackney</Template>
  <TotalTime>895</TotalTime>
  <Words>606</Words>
  <Application>Microsoft Office PowerPoint</Application>
  <PresentationFormat>Widescreen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Henderson Dean</dc:creator>
  <cp:lastModifiedBy>Polly Healy</cp:lastModifiedBy>
  <cp:revision>41</cp:revision>
  <dcterms:created xsi:type="dcterms:W3CDTF">2022-02-24T15:13:46Z</dcterms:created>
  <dcterms:modified xsi:type="dcterms:W3CDTF">2022-11-21T09:23:36Z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0x01010002300879AD683C489EB68955CA58AFE7</vt:lpwstr>
  </property>
</Properties>
</file>