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834" r:id="rId1"/>
    <p:sldMasterId id="2147487848" r:id="rId2"/>
  </p:sldMasterIdLst>
  <p:notesMasterIdLst>
    <p:notesMasterId r:id="rId26"/>
  </p:notesMasterIdLst>
  <p:handoutMasterIdLst>
    <p:handoutMasterId r:id="rId27"/>
  </p:handoutMasterIdLst>
  <p:sldIdLst>
    <p:sldId id="276" r:id="rId3"/>
    <p:sldId id="418" r:id="rId4"/>
    <p:sldId id="434" r:id="rId5"/>
    <p:sldId id="436" r:id="rId6"/>
    <p:sldId id="437" r:id="rId7"/>
    <p:sldId id="438" r:id="rId8"/>
    <p:sldId id="439" r:id="rId9"/>
    <p:sldId id="440" r:id="rId10"/>
    <p:sldId id="413" r:id="rId11"/>
    <p:sldId id="419" r:id="rId12"/>
    <p:sldId id="420" r:id="rId13"/>
    <p:sldId id="417" r:id="rId14"/>
    <p:sldId id="421" r:id="rId15"/>
    <p:sldId id="424" r:id="rId16"/>
    <p:sldId id="429" r:id="rId17"/>
    <p:sldId id="423" r:id="rId18"/>
    <p:sldId id="430" r:id="rId19"/>
    <p:sldId id="425" r:id="rId20"/>
    <p:sldId id="428" r:id="rId21"/>
    <p:sldId id="433" r:id="rId22"/>
    <p:sldId id="422" r:id="rId23"/>
    <p:sldId id="435" r:id="rId24"/>
    <p:sldId id="391" r:id="rId25"/>
  </p:sldIdLst>
  <p:sldSz cx="9144000" cy="6858000" type="screen4x3"/>
  <p:notesSz cx="6889750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297" userDrawn="1">
          <p15:clr>
            <a:srgbClr val="A4A3A4"/>
          </p15:clr>
        </p15:guide>
        <p15:guide id="3" orient="horz" pos="3062" userDrawn="1">
          <p15:clr>
            <a:srgbClr val="A4A3A4"/>
          </p15:clr>
        </p15:guide>
        <p15:guide id="4" orient="horz" pos="2987" userDrawn="1">
          <p15:clr>
            <a:srgbClr val="A4A3A4"/>
          </p15:clr>
        </p15:guide>
        <p15:guide id="5" orient="horz" pos="2971" userDrawn="1">
          <p15:clr>
            <a:srgbClr val="A4A3A4"/>
          </p15:clr>
        </p15:guide>
        <p15:guide id="6" pos="2198" userDrawn="1">
          <p15:clr>
            <a:srgbClr val="A4A3A4"/>
          </p15:clr>
        </p15:guide>
        <p15:guide id="7" orient="horz" pos="3270" userDrawn="1">
          <p15:clr>
            <a:srgbClr val="A4A3A4"/>
          </p15:clr>
        </p15:guide>
        <p15:guide id="8" orient="horz" pos="3251" userDrawn="1">
          <p15:clr>
            <a:srgbClr val="A4A3A4"/>
          </p15:clr>
        </p15:guide>
        <p15:guide id="9" orient="horz" pos="3172" userDrawn="1">
          <p15:clr>
            <a:srgbClr val="A4A3A4"/>
          </p15:clr>
        </p15:guide>
        <p15:guide id="10" orient="horz" pos="3155" userDrawn="1">
          <p15:clr>
            <a:srgbClr val="A4A3A4"/>
          </p15:clr>
        </p15:guide>
        <p15:guide id="11" pos="2270" userDrawn="1">
          <p15:clr>
            <a:srgbClr val="A4A3A4"/>
          </p15:clr>
        </p15:guide>
        <p15:guide id="12" pos="217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118"/>
    <a:srgbClr val="087F58"/>
    <a:srgbClr val="0000FF"/>
    <a:srgbClr val="FF0000"/>
    <a:srgbClr val="003300"/>
    <a:srgbClr val="F8F8F8"/>
    <a:srgbClr val="737377"/>
    <a:srgbClr val="9900CC"/>
    <a:srgbClr val="3876C4"/>
    <a:srgbClr val="2C6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6433" autoAdjust="0"/>
  </p:normalViewPr>
  <p:slideViewPr>
    <p:cSldViewPr>
      <p:cViewPr varScale="1">
        <p:scale>
          <a:sx n="127" d="100"/>
          <a:sy n="127" d="100"/>
        </p:scale>
        <p:origin x="1038" y="1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02" y="43"/>
      </p:cViewPr>
      <p:guideLst>
        <p:guide orient="horz" pos="3079"/>
        <p:guide pos="2297"/>
        <p:guide orient="horz" pos="3062"/>
        <p:guide orient="horz" pos="2987"/>
        <p:guide orient="horz" pos="2971"/>
        <p:guide pos="2198"/>
        <p:guide orient="horz" pos="3270"/>
        <p:guide orient="horz" pos="3251"/>
        <p:guide orient="horz" pos="3172"/>
        <p:guide orient="horz" pos="3155"/>
        <p:guide pos="2270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6309" cy="501655"/>
          </a:xfrm>
          <a:prstGeom prst="rect">
            <a:avLst/>
          </a:prstGeom>
        </p:spPr>
        <p:txBody>
          <a:bodyPr vert="horz" lIns="93035" tIns="46519" rIns="93035" bIns="4651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835" y="3"/>
            <a:ext cx="2986309" cy="501655"/>
          </a:xfrm>
          <a:prstGeom prst="rect">
            <a:avLst/>
          </a:prstGeom>
        </p:spPr>
        <p:txBody>
          <a:bodyPr vert="horz" lIns="93035" tIns="46519" rIns="93035" bIns="46519" rtlCol="0"/>
          <a:lstStyle>
            <a:lvl1pPr algn="r">
              <a:defRPr sz="1200"/>
            </a:lvl1pPr>
          </a:lstStyle>
          <a:p>
            <a:fld id="{DF736B3A-7E27-483F-8083-E11542816C89}" type="datetimeFigureOut">
              <a:rPr lang="en-GB" smtClean="0"/>
              <a:t>04/10/2021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8634"/>
            <a:ext cx="2986309" cy="501654"/>
          </a:xfrm>
          <a:prstGeom prst="rect">
            <a:avLst/>
          </a:prstGeom>
        </p:spPr>
        <p:txBody>
          <a:bodyPr vert="horz" lIns="93035" tIns="46519" rIns="93035" bIns="4651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835" y="9518634"/>
            <a:ext cx="2986309" cy="501654"/>
          </a:xfrm>
          <a:prstGeom prst="rect">
            <a:avLst/>
          </a:prstGeom>
        </p:spPr>
        <p:txBody>
          <a:bodyPr vert="horz" lIns="93035" tIns="46519" rIns="93035" bIns="46519" rtlCol="0" anchor="b"/>
          <a:lstStyle>
            <a:lvl1pPr algn="r">
              <a:defRPr sz="1200"/>
            </a:lvl1pPr>
          </a:lstStyle>
          <a:p>
            <a:fld id="{DCF6BECE-49FA-4827-9A52-C278A286FD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95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" y="9"/>
            <a:ext cx="2986586" cy="5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186" y="9"/>
            <a:ext cx="2986586" cy="5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25" y="4760376"/>
            <a:ext cx="5053349" cy="45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4" y="9520723"/>
            <a:ext cx="2986586" cy="5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186" y="9520723"/>
            <a:ext cx="2986586" cy="5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1" tIns="46451" rIns="92901" bIns="4645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198B5FF-C12B-4721-B835-15B796D12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45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87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69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3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4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4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9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7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2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2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0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8B5FF-C12B-4721-B835-15B796D12F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0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237" y="1113726"/>
            <a:ext cx="8642838" cy="1177782"/>
          </a:xfrm>
        </p:spPr>
        <p:txBody>
          <a:bodyPr/>
          <a:lstStyle>
            <a:lvl1pPr marL="0" indent="0" algn="ctr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r>
              <a:rPr lang="en-GB" dirty="0"/>
              <a:t>This introduction should contain a brief one line summary with three supporting bullet points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Integrated Performance Report – Trust Board 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9" name="Snip Single Corner Rectangle 8"/>
          <p:cNvSpPr/>
          <p:nvPr userDrawn="1"/>
        </p:nvSpPr>
        <p:spPr bwMode="auto">
          <a:xfrm>
            <a:off x="265239" y="2393651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PATIENTS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40075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40075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7" name="Snip Single Corner Rectangle 16"/>
          <p:cNvSpPr/>
          <p:nvPr userDrawn="1"/>
        </p:nvSpPr>
        <p:spPr bwMode="auto">
          <a:xfrm>
            <a:off x="4840077" y="2403180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PERFORMANCE</a:t>
            </a:r>
          </a:p>
        </p:txBody>
      </p:sp>
      <p:sp>
        <p:nvSpPr>
          <p:cNvPr id="18" name="Snip Single Corner Rectangle 17"/>
          <p:cNvSpPr/>
          <p:nvPr userDrawn="1"/>
        </p:nvSpPr>
        <p:spPr bwMode="auto">
          <a:xfrm>
            <a:off x="265239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MONEY</a:t>
            </a:r>
          </a:p>
        </p:txBody>
      </p:sp>
      <p:sp>
        <p:nvSpPr>
          <p:cNvPr id="19" name="Snip Single Corner Rectangle 18"/>
          <p:cNvSpPr/>
          <p:nvPr userDrawn="1"/>
        </p:nvSpPr>
        <p:spPr bwMode="auto">
          <a:xfrm>
            <a:off x="4840077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 PEOPLE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90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126876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378904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840289" y="1268413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40289" y="3787990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11693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268760"/>
            <a:ext cx="4234755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16017" y="1269986"/>
            <a:ext cx="4192059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861048"/>
            <a:ext cx="4248472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7" y="3861048"/>
            <a:ext cx="4192059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</p:spTree>
    <p:extLst>
      <p:ext uri="{BB962C8B-B14F-4D97-AF65-F5344CB8AC3E}">
        <p14:creationId xmlns:p14="http://schemas.microsoft.com/office/powerpoint/2010/main" val="14338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196752"/>
            <a:ext cx="5314875" cy="4968552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55766" y="1196752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55765" y="3860254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</p:spTree>
    <p:extLst>
      <p:ext uri="{BB962C8B-B14F-4D97-AF65-F5344CB8AC3E}">
        <p14:creationId xmlns:p14="http://schemas.microsoft.com/office/powerpoint/2010/main" val="10135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9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A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88913"/>
            <a:ext cx="8280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441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4900"/>
            <a:ext cx="4419600" cy="1752600"/>
          </a:xfrm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 bwMode="auto">
          <a:xfrm>
            <a:off x="251520" y="332656"/>
            <a:ext cx="7992888" cy="57606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369069"/>
            <a:ext cx="4103688" cy="503238"/>
          </a:xfr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9426" y="1196752"/>
            <a:ext cx="8561048" cy="48245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Table listing the key areas of this section, along with RAG status for this month and previous month. Each section should have at least one supporting slide.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311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126876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3789040"/>
            <a:ext cx="4068000" cy="2304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840289" y="1268413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40289" y="3787990"/>
            <a:ext cx="4067175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6619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268760"/>
            <a:ext cx="4234755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16017" y="1269986"/>
            <a:ext cx="4192059" cy="23958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3861048"/>
            <a:ext cx="4248472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7" y="3861048"/>
            <a:ext cx="4192059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above.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8265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8" y="1196752"/>
            <a:ext cx="5314875" cy="4968552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CHART OR TABLE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55766" y="1196752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55765" y="3860254"/>
            <a:ext cx="3152310" cy="2305050"/>
          </a:xfrm>
          <a:ln>
            <a:solidFill>
              <a:srgbClr val="0070C0"/>
            </a:solidFill>
          </a:ln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 sz="1200" u="none" baseline="0"/>
            </a:lvl1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>
                <a:tab pos="1160586" algn="l"/>
                <a:tab pos="2321169" algn="l"/>
                <a:tab pos="3481754" algn="l"/>
                <a:tab pos="4308231" algn="l"/>
                <a:tab pos="5134708" algn="l"/>
                <a:tab pos="6295293" algn="l"/>
                <a:tab pos="7455876" algn="l"/>
              </a:tabLst>
              <a:defRPr/>
            </a:pPr>
            <a:r>
              <a:rPr lang="en-US" dirty="0"/>
              <a:t>Detail for this section.  Key information only which should be written as between 3 and 5 bullet points.  The first bullet should relate to the chart or table on the left.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7438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99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ntitled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9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441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44900"/>
            <a:ext cx="4419600" cy="1752600"/>
          </a:xfrm>
        </p:spPr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727"/>
            <a:ext cx="8921214" cy="1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237" y="1113726"/>
            <a:ext cx="8642838" cy="1177782"/>
          </a:xfrm>
        </p:spPr>
        <p:txBody>
          <a:bodyPr/>
          <a:lstStyle>
            <a:lvl1pPr marL="0" indent="0" algn="ctr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r>
              <a:rPr lang="en-GB" dirty="0"/>
              <a:t>This introduction should contain a brief one line summary with three supporting bullet points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51522" y="285750"/>
            <a:ext cx="8109209" cy="7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Integrated Performance Report – Trust Board 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5237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9" name="Snip Single Corner Rectangle 8"/>
          <p:cNvSpPr/>
          <p:nvPr userDrawn="1"/>
        </p:nvSpPr>
        <p:spPr bwMode="auto">
          <a:xfrm>
            <a:off x="265239" y="2393651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r>
              <a:rPr lang="en-GB" sz="1400" dirty="0">
                <a:solidFill>
                  <a:srgbClr val="FFFFFF"/>
                </a:solidFill>
              </a:rPr>
              <a:t>OUR PATIENTS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40075" y="2780928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40075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65237" y="4726841"/>
            <a:ext cx="4068000" cy="1512000"/>
          </a:xfrm>
        </p:spPr>
        <p:txBody>
          <a:bodyPr/>
          <a:lstStyle>
            <a:lvl1pPr marL="0" indent="0" algn="l">
              <a:buClr>
                <a:schemeClr val="bg2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tabLst/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Three bullet points </a:t>
            </a:r>
            <a:r>
              <a:rPr lang="en-US" dirty="0" err="1"/>
              <a:t>summarising</a:t>
            </a:r>
            <a:r>
              <a:rPr lang="en-US" dirty="0"/>
              <a:t> the key information from this section</a:t>
            </a:r>
          </a:p>
        </p:txBody>
      </p:sp>
      <p:sp>
        <p:nvSpPr>
          <p:cNvPr id="17" name="Snip Single Corner Rectangle 16"/>
          <p:cNvSpPr/>
          <p:nvPr userDrawn="1"/>
        </p:nvSpPr>
        <p:spPr bwMode="auto">
          <a:xfrm>
            <a:off x="4840077" y="2403180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r>
              <a:rPr lang="en-GB" sz="1400" dirty="0">
                <a:solidFill>
                  <a:srgbClr val="FFFFFF"/>
                </a:solidFill>
              </a:rPr>
              <a:t>OUR PERFORMANCE</a:t>
            </a:r>
          </a:p>
        </p:txBody>
      </p:sp>
      <p:sp>
        <p:nvSpPr>
          <p:cNvPr id="18" name="Snip Single Corner Rectangle 17"/>
          <p:cNvSpPr/>
          <p:nvPr userDrawn="1"/>
        </p:nvSpPr>
        <p:spPr bwMode="auto">
          <a:xfrm>
            <a:off x="265239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r>
              <a:rPr lang="en-GB" sz="1400" dirty="0">
                <a:solidFill>
                  <a:srgbClr val="FFFFFF"/>
                </a:solidFill>
              </a:rPr>
              <a:t>OUR MONEY</a:t>
            </a:r>
          </a:p>
        </p:txBody>
      </p:sp>
      <p:sp>
        <p:nvSpPr>
          <p:cNvPr id="19" name="Snip Single Corner Rectangle 18"/>
          <p:cNvSpPr/>
          <p:nvPr userDrawn="1"/>
        </p:nvSpPr>
        <p:spPr bwMode="auto">
          <a:xfrm>
            <a:off x="4840077" y="4383428"/>
            <a:ext cx="2650579" cy="29028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r>
              <a:rPr lang="en-GB" sz="1400" dirty="0">
                <a:solidFill>
                  <a:srgbClr val="FFFFFF"/>
                </a:solidFill>
              </a:rPr>
              <a:t>OUR PEOPLE</a:t>
            </a:r>
          </a:p>
        </p:txBody>
      </p:sp>
    </p:spTree>
    <p:extLst>
      <p:ext uri="{BB962C8B-B14F-4D97-AF65-F5344CB8AC3E}">
        <p14:creationId xmlns:p14="http://schemas.microsoft.com/office/powerpoint/2010/main" val="19913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 bwMode="auto">
          <a:xfrm>
            <a:off x="251520" y="332656"/>
            <a:ext cx="7992888" cy="57606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914377" eaLnBrk="0" hangingPunct="0">
              <a:spcBef>
                <a:spcPct val="50000"/>
              </a:spcBef>
              <a:buClr>
                <a:srgbClr val="293947"/>
              </a:buClr>
              <a:buFont typeface="Symbol" pitchFamily="18" charset="2"/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23728" y="369069"/>
            <a:ext cx="4103688" cy="503238"/>
          </a:xfr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259426" y="1196752"/>
            <a:ext cx="8561048" cy="48245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Table listing the key areas of this section, along with RAG status for this month and previous month. Each section should have at least one supporting slide.</a:t>
            </a:r>
          </a:p>
        </p:txBody>
      </p:sp>
    </p:spTree>
    <p:extLst>
      <p:ext uri="{BB962C8B-B14F-4D97-AF65-F5344CB8AC3E}">
        <p14:creationId xmlns:p14="http://schemas.microsoft.com/office/powerpoint/2010/main" val="11774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238" y="285750"/>
            <a:ext cx="796255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737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237" y="1254124"/>
            <a:ext cx="8642838" cy="49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2" name="Footer"/>
          <p:cNvSpPr txBox="1">
            <a:spLocks noChangeArrowheads="1"/>
          </p:cNvSpPr>
          <p:nvPr/>
        </p:nvSpPr>
        <p:spPr bwMode="auto">
          <a:xfrm>
            <a:off x="4482457" y="6473110"/>
            <a:ext cx="210374" cy="232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1D0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anchor="ctr"/>
          <a:lstStyle/>
          <a:p>
            <a:pPr algn="ctr" eaLnBrk="0" hangingPunct="0">
              <a:buClr>
                <a:srgbClr val="3876BE"/>
              </a:buClr>
              <a:buFont typeface="Symbol" pitchFamily="18" charset="2"/>
              <a:buNone/>
            </a:pPr>
            <a:fld id="{D04CD2DE-D1CB-45D6-848D-2A0D08E7F844}" type="slidenum">
              <a:rPr lang="en-US" sz="1292" smtClean="0">
                <a:solidFill>
                  <a:srgbClr val="5E707D"/>
                </a:solidFill>
                <a:latin typeface="Arial"/>
                <a:ea typeface="+mn-ea"/>
                <a:cs typeface="+mn-cs"/>
              </a:rPr>
              <a:pPr algn="ctr" eaLnBrk="0" hangingPunct="0">
                <a:buClr>
                  <a:srgbClr val="3876BE"/>
                </a:buClr>
                <a:buFont typeface="Symbol" pitchFamily="18" charset="2"/>
                <a:buNone/>
              </a:pPr>
              <a:t>‹#›</a:t>
            </a:fld>
            <a:endParaRPr lang="en-US" sz="1292" dirty="0">
              <a:solidFill>
                <a:srgbClr val="5E707D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7432" y="996950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82553" b="11748"/>
          <a:stretch/>
        </p:blipFill>
        <p:spPr bwMode="auto">
          <a:xfrm>
            <a:off x="8404699" y="285665"/>
            <a:ext cx="559790" cy="6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57432" y="6366472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678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1" r:id="rId2"/>
    <p:sldLayoutId id="2147487847" r:id="rId3"/>
    <p:sldLayoutId id="2147487845" r:id="rId4"/>
    <p:sldLayoutId id="2147487846" r:id="rId5"/>
    <p:sldLayoutId id="2147487844" r:id="rId6"/>
    <p:sldLayoutId id="2147487838" r:id="rId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7" b="0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5pPr>
      <a:lvl6pPr marL="422031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6pPr>
      <a:lvl7pPr marL="84406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7pPr>
      <a:lvl8pPr marL="126609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8pPr>
      <a:lvl9pPr marL="1688123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Symbol" pitchFamily="18" charset="2"/>
        <a:tabLst>
          <a:tab pos="1160586" algn="l"/>
          <a:tab pos="2321169" algn="l"/>
          <a:tab pos="3481754" algn="l"/>
          <a:tab pos="4308231" algn="l"/>
          <a:tab pos="5134708" algn="l"/>
          <a:tab pos="6295293" algn="l"/>
          <a:tab pos="7455876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911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498230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45881" indent="-246185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99499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1417027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6pPr>
      <a:lvl7pPr marL="1839058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7pPr>
      <a:lvl8pPr marL="2261089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8pPr>
      <a:lvl9pPr marL="2683120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9pPr>
    </p:bodyStyle>
    <p:otherStyle>
      <a:defPPr>
        <a:defRPr lang="en-US"/>
      </a:defPPr>
      <a:lvl1pPr marL="0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238" y="285750"/>
            <a:ext cx="796255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3737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237" y="1254124"/>
            <a:ext cx="8642838" cy="49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2" name="Footer"/>
          <p:cNvSpPr txBox="1">
            <a:spLocks noChangeArrowheads="1"/>
          </p:cNvSpPr>
          <p:nvPr/>
        </p:nvSpPr>
        <p:spPr bwMode="auto">
          <a:xfrm>
            <a:off x="4482457" y="6473110"/>
            <a:ext cx="210374" cy="232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E1D0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anchor="ctr"/>
          <a:lstStyle/>
          <a:p>
            <a:pPr algn="ctr" eaLnBrk="0" hangingPunct="0">
              <a:buClr>
                <a:srgbClr val="3876BE"/>
              </a:buClr>
              <a:buFont typeface="Symbol" pitchFamily="18" charset="2"/>
              <a:buNone/>
            </a:pPr>
            <a:fld id="{D04CD2DE-D1CB-45D6-848D-2A0D08E7F844}" type="slidenum">
              <a:rPr lang="en-US" sz="1292" smtClean="0">
                <a:solidFill>
                  <a:srgbClr val="5E707D"/>
                </a:solidFill>
                <a:latin typeface="Arial"/>
              </a:rPr>
              <a:pPr algn="ctr" eaLnBrk="0" hangingPunct="0">
                <a:buClr>
                  <a:srgbClr val="3876BE"/>
                </a:buClr>
                <a:buFont typeface="Symbol" pitchFamily="18" charset="2"/>
                <a:buNone/>
              </a:pPr>
              <a:t>‹#›</a:t>
            </a:fld>
            <a:endParaRPr lang="en-US" sz="1292" dirty="0">
              <a:solidFill>
                <a:srgbClr val="5E707D"/>
              </a:solidFill>
              <a:latin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7432" y="996950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82553" b="11748"/>
          <a:stretch/>
        </p:blipFill>
        <p:spPr bwMode="auto">
          <a:xfrm>
            <a:off x="8404699" y="285665"/>
            <a:ext cx="559790" cy="6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57432" y="6366472"/>
            <a:ext cx="8660423" cy="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 userDrawn="1"/>
        </p:nvSpPr>
        <p:spPr>
          <a:xfrm>
            <a:off x="5642534" y="6453336"/>
            <a:ext cx="3264930" cy="211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b="1" dirty="0">
                <a:solidFill>
                  <a:srgbClr val="2C4310">
                    <a:lumMod val="90000"/>
                    <a:lumOff val="10000"/>
                  </a:srgbClr>
                </a:solidFill>
                <a:latin typeface="Arial"/>
              </a:rPr>
              <a:t>Respectful | Professional | Innovative |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297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49" r:id="rId1"/>
    <p:sldLayoutId id="2147487850" r:id="rId2"/>
    <p:sldLayoutId id="2147487851" r:id="rId3"/>
    <p:sldLayoutId id="2147487852" r:id="rId4"/>
    <p:sldLayoutId id="2147487853" r:id="rId5"/>
    <p:sldLayoutId id="2147487854" r:id="rId6"/>
    <p:sldLayoutId id="2147487855" r:id="rId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47" b="0" cap="none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5pPr>
      <a:lvl6pPr marL="422031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6pPr>
      <a:lvl7pPr marL="84406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7pPr>
      <a:lvl8pPr marL="1266092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8pPr>
      <a:lvl9pPr marL="1688123" algn="l" rtl="0" eaLnBrk="1" fontAlgn="base" hangingPunct="1">
        <a:spcBef>
          <a:spcPct val="0"/>
        </a:spcBef>
        <a:spcAft>
          <a:spcPct val="0"/>
        </a:spcAft>
        <a:defRPr sz="1847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Symbol" pitchFamily="18" charset="2"/>
        <a:tabLst>
          <a:tab pos="1160586" algn="l"/>
          <a:tab pos="2321169" algn="l"/>
          <a:tab pos="3481754" algn="l"/>
          <a:tab pos="4308231" algn="l"/>
          <a:tab pos="5134708" algn="l"/>
          <a:tab pos="6295293" algn="l"/>
          <a:tab pos="7455876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4911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498230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45881" indent="-246185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994996" indent="-247651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1417027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6pPr>
      <a:lvl7pPr marL="1839058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7pPr>
      <a:lvl8pPr marL="2261089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8pPr>
      <a:lvl9pPr marL="2683120" indent="-247651" algn="l" rtl="0" eaLnBrk="1" fontAlgn="base" hangingPunct="1">
        <a:spcBef>
          <a:spcPct val="0"/>
        </a:spcBef>
        <a:spcAft>
          <a:spcPct val="50000"/>
        </a:spcAft>
        <a:buClr>
          <a:srgbClr val="737377"/>
        </a:buClr>
        <a:buFont typeface="Arial" charset="0"/>
        <a:buChar char="–"/>
        <a:defRPr>
          <a:solidFill>
            <a:srgbClr val="737377"/>
          </a:solidFill>
          <a:latin typeface="+mn-lt"/>
        </a:defRPr>
      </a:lvl9pPr>
    </p:bodyStyle>
    <p:otherStyle>
      <a:defPPr>
        <a:defRPr lang="en-US"/>
      </a:defPPr>
      <a:lvl1pPr marL="0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1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844062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statistics/wp-content/uploads/sites/2/2019/09/20190912-AmbSYS-specification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79931"/>
            <a:ext cx="2592288" cy="1143000"/>
          </a:xfrm>
        </p:spPr>
        <p:txBody>
          <a:bodyPr/>
          <a:lstStyle/>
          <a:p>
            <a:r>
              <a:rPr lang="en-GB" sz="2000" b="1" dirty="0">
                <a:solidFill>
                  <a:srgbClr val="0070C0"/>
                </a:solidFill>
              </a:rPr>
              <a:t>Contractual Monthly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440033"/>
            <a:ext cx="17055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800" dirty="0"/>
              <a:t>September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006805"/>
            <a:ext cx="2592288" cy="7540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This report refers to August 2021 </a:t>
            </a:r>
            <a:r>
              <a:rPr lang="en-GB" sz="700" b="1" dirty="0">
                <a:solidFill>
                  <a:schemeClr val="bg1">
                    <a:lumMod val="50000"/>
                  </a:schemeClr>
                </a:solidFill>
              </a:rPr>
              <a:t>(M5)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data unless otherwise stated</a:t>
            </a:r>
          </a:p>
          <a:p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All data is based on LONDON Clinical Commissioning Groups only, unless otherwise stated.</a:t>
            </a:r>
          </a:p>
          <a:p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Data run and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39750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 24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Performance Overview 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Demand by Category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751388" y="3761658"/>
            <a:ext cx="4057650" cy="2419009"/>
          </a:xfrm>
          <a:prstGeom prst="roundRect">
            <a:avLst>
              <a:gd name="adj" fmla="val 5862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 typeface="Symbol" pitchFamily="18" charset="2"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737377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61984" y="1139945"/>
            <a:ext cx="4045397" cy="242815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4494" y="3761658"/>
            <a:ext cx="4052887" cy="2413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751388" y="1152525"/>
            <a:ext cx="4057650" cy="24018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796819" y="3789041"/>
            <a:ext cx="4009776" cy="12241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784120" y="5013177"/>
            <a:ext cx="4022476" cy="116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</p:spTree>
    <p:extLst>
      <p:ext uri="{BB962C8B-B14F-4D97-AF65-F5344CB8AC3E}">
        <p14:creationId xmlns:p14="http://schemas.microsoft.com/office/powerpoint/2010/main" val="11435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4644008" y="1078468"/>
            <a:ext cx="4212000" cy="2510870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44008" y="3783724"/>
            <a:ext cx="4212000" cy="2513889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defTabSz="900091" fontAlgn="ctr"/>
            <a:endParaRPr lang="en-GB" sz="900" dirty="0"/>
          </a:p>
        </p:txBody>
      </p:sp>
      <p:sp>
        <p:nvSpPr>
          <p:cNvPr id="12" name="Pentagon 11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Performance Overview 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90</a:t>
            </a:r>
            <a:r>
              <a:rPr lang="en-GB" sz="1600" b="1" kern="0" baseline="30000" dirty="0">
                <a:solidFill>
                  <a:srgbClr val="034118"/>
                </a:solidFill>
              </a:rPr>
              <a:t>th</a:t>
            </a:r>
            <a:r>
              <a:rPr lang="en-GB" sz="1600" b="1" kern="0" dirty="0">
                <a:solidFill>
                  <a:srgbClr val="034118"/>
                </a:solidFill>
              </a:rPr>
              <a:t> Centile Performance</a:t>
            </a: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22768" y="1401449"/>
            <a:ext cx="3821810" cy="1811527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22768" y="4023398"/>
            <a:ext cx="3744817" cy="199789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63525" y="1085850"/>
            <a:ext cx="4192588" cy="25034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268288" y="3790950"/>
            <a:ext cx="4178300" cy="25019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077072" y="3429000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Fig 3.1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81540" y="6132722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Fig 3.2</a:t>
            </a:r>
          </a:p>
        </p:txBody>
      </p:sp>
    </p:spTree>
    <p:extLst>
      <p:ext uri="{BB962C8B-B14F-4D97-AF65-F5344CB8AC3E}">
        <p14:creationId xmlns:p14="http://schemas.microsoft.com/office/powerpoint/2010/main" val="10019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644000" y="1080000"/>
            <a:ext cx="4212000" cy="2509867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44000" y="3783723"/>
            <a:ext cx="4212000" cy="2505952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/>
          </a:p>
        </p:txBody>
      </p:sp>
      <p:sp>
        <p:nvSpPr>
          <p:cNvPr id="23" name="Pentagon 22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Performance Overview 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90</a:t>
            </a:r>
            <a:r>
              <a:rPr lang="en-GB" sz="1600" b="1" kern="0" baseline="30000" dirty="0">
                <a:solidFill>
                  <a:srgbClr val="034118"/>
                </a:solidFill>
              </a:rPr>
              <a:t>th</a:t>
            </a:r>
            <a:r>
              <a:rPr lang="en-GB" sz="1600" b="1" kern="0" dirty="0">
                <a:solidFill>
                  <a:srgbClr val="034118"/>
                </a:solidFill>
              </a:rPr>
              <a:t> Centile Performance</a:t>
            </a: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14384" y="1398701"/>
            <a:ext cx="3962072" cy="183212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385" y="4027697"/>
            <a:ext cx="3962072" cy="197884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54000" y="1087438"/>
            <a:ext cx="4208463" cy="250348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260350" y="3790950"/>
            <a:ext cx="4198938" cy="24987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81540" y="6132722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Fig 3.4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77072" y="3429000"/>
            <a:ext cx="247037" cy="119182"/>
          </a:xfrm>
          <a:prstGeom prst="roundRect">
            <a:avLst/>
          </a:prstGeom>
          <a:solidFill>
            <a:srgbClr val="FFFFFF">
              <a:alpha val="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Fig 3.3</a:t>
            </a:r>
          </a:p>
        </p:txBody>
      </p:sp>
    </p:spTree>
    <p:extLst>
      <p:ext uri="{BB962C8B-B14F-4D97-AF65-F5344CB8AC3E}">
        <p14:creationId xmlns:p14="http://schemas.microsoft.com/office/powerpoint/2010/main" val="20310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4644010" y="1052736"/>
            <a:ext cx="4269415" cy="2648092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GB" sz="7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051722" y="3728093"/>
            <a:ext cx="6853935" cy="2577717"/>
          </a:xfrm>
          <a:prstGeom prst="roundRect">
            <a:avLst>
              <a:gd name="adj" fmla="val 6693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800" dirty="0">
                <a:ln w="0">
                  <a:noFill/>
                </a:ln>
                <a:solidFill>
                  <a:schemeClr val="bg1">
                    <a:lumMod val="75000"/>
                    <a:alpha val="2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(MONTH  5)</a:t>
            </a:r>
            <a:endParaRPr lang="en-GB" sz="9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51522" y="3728093"/>
            <a:ext cx="1715019" cy="2577717"/>
          </a:xfrm>
          <a:prstGeom prst="roundRect">
            <a:avLst>
              <a:gd name="adj" fmla="val 66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b="1" dirty="0">
                <a:solidFill>
                  <a:srgbClr val="034118"/>
                </a:solidFill>
                <a:latin typeface="Arial" charset="0"/>
                <a:ea typeface="MS PGothic" pitchFamily="34" charset="-128"/>
                <a:cs typeface="Arial" charset="0"/>
              </a:rPr>
              <a:t>Performance Overview</a:t>
            </a:r>
            <a:endParaRPr lang="en-GB" sz="1600" b="1" kern="0" dirty="0">
              <a:solidFill>
                <a:srgbClr val="034118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lvl="0"/>
            <a:r>
              <a:rPr lang="en-GB" sz="1600" b="1" kern="0" dirty="0">
                <a:solidFill>
                  <a:srgbClr val="034118"/>
                </a:solidFill>
                <a:latin typeface="Arial" charset="0"/>
                <a:ea typeface="MS PGothic" pitchFamily="34" charset="-128"/>
                <a:cs typeface="Arial" charset="0"/>
              </a:rPr>
              <a:t>Benchmarking - National Picture</a:t>
            </a:r>
            <a:r>
              <a:rPr lang="en-GB" sz="1800" b="1" kern="0" dirty="0">
                <a:solidFill>
                  <a:srgbClr val="034118"/>
                </a:solidFill>
                <a:latin typeface="Arial" charset="0"/>
                <a:ea typeface="MS PGothic" pitchFamily="34" charset="-128"/>
                <a:cs typeface="Arial" charset="0"/>
              </a:rPr>
              <a:t>				               </a:t>
            </a:r>
            <a:endParaRPr lang="en-GB" sz="1600" b="1" kern="0" dirty="0">
              <a:solidFill>
                <a:srgbClr val="034118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604448" y="6190138"/>
            <a:ext cx="288048" cy="119182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1" dirty="0">
                <a:solidFill>
                  <a:schemeClr val="tx1"/>
                </a:solidFill>
                <a:latin typeface="Arial Narrow" panose="020B0606020202030204" pitchFamily="34" charset="0"/>
              </a:rPr>
              <a:t> Fig 4.2 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096954" y="3772836"/>
            <a:ext cx="6687038" cy="24173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00959" y="3893979"/>
            <a:ext cx="1616143" cy="21982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49238" y="1052736"/>
            <a:ext cx="4301819" cy="26480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716016" y="1124744"/>
            <a:ext cx="4067976" cy="24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Performance Overview</a:t>
            </a:r>
            <a:endParaRPr lang="en-GB" sz="1600" b="1" kern="0" dirty="0">
              <a:solidFill>
                <a:srgbClr val="034118"/>
              </a:solidFill>
            </a:endParaRPr>
          </a:p>
          <a:p>
            <a:r>
              <a:rPr lang="en-GB" sz="1600" b="1" kern="0" dirty="0">
                <a:solidFill>
                  <a:srgbClr val="034118"/>
                </a:solidFill>
              </a:rPr>
              <a:t>Performance by CCG &amp; Locality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885825" y="1047750"/>
            <a:ext cx="6840538" cy="53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Performance Overview</a:t>
            </a:r>
            <a:endParaRPr lang="en-GB" sz="1600" b="1" kern="0" dirty="0">
              <a:solidFill>
                <a:srgbClr val="034118"/>
              </a:solidFill>
            </a:endParaRPr>
          </a:p>
          <a:p>
            <a:r>
              <a:rPr lang="en-GB" sz="1600" b="1" kern="0" dirty="0">
                <a:solidFill>
                  <a:srgbClr val="034118"/>
                </a:solidFill>
              </a:rPr>
              <a:t>Performance by CCG &amp; Locality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96938" y="1047750"/>
            <a:ext cx="6818312" cy="52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251524" y="3717032"/>
            <a:ext cx="4248468" cy="2535452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716017" y="3717032"/>
            <a:ext cx="4176463" cy="2535452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Performance Overview</a:t>
            </a:r>
            <a:endParaRPr lang="en-GB" sz="1600" b="1" kern="0" dirty="0">
              <a:solidFill>
                <a:srgbClr val="034118"/>
              </a:solidFill>
            </a:endParaRPr>
          </a:p>
          <a:p>
            <a:r>
              <a:rPr lang="en-GB" sz="1600" b="1" kern="0" dirty="0">
                <a:solidFill>
                  <a:srgbClr val="034118"/>
                </a:solidFill>
              </a:rPr>
              <a:t>Call Answering Performance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66700" y="1087438"/>
            <a:ext cx="4221163" cy="24003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163445" y="3365739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5.1</a:t>
            </a: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722813" y="1095375"/>
            <a:ext cx="4162425" cy="23812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554024" y="3365738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5.2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23529" y="3789040"/>
            <a:ext cx="4026060" cy="22968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787073" y="3789040"/>
            <a:ext cx="4031490" cy="2296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</p:spTree>
    <p:extLst>
      <p:ext uri="{BB962C8B-B14F-4D97-AF65-F5344CB8AC3E}">
        <p14:creationId xmlns:p14="http://schemas.microsoft.com/office/powerpoint/2010/main" val="25809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Activity Overview</a:t>
            </a:r>
            <a:br>
              <a:rPr lang="en-GB" sz="1600" b="1" dirty="0">
                <a:solidFill>
                  <a:srgbClr val="034118"/>
                </a:solidFill>
              </a:rPr>
            </a:br>
            <a:r>
              <a:rPr lang="en-GB" sz="1600" b="1" dirty="0">
                <a:solidFill>
                  <a:srgbClr val="034118"/>
                </a:solidFill>
              </a:rPr>
              <a:t>Activity vs. Profiles</a:t>
            </a:r>
            <a:endParaRPr lang="en-GB" sz="1600" b="1" kern="0" dirty="0">
              <a:solidFill>
                <a:srgbClr val="03411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824" y="6483965"/>
            <a:ext cx="293061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Overall Activity here is all Hear &amp; Treat and to Face to Face incidents.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5236" y="1159530"/>
            <a:ext cx="4164756" cy="2485494"/>
          </a:xfrm>
          <a:prstGeom prst="roundRect">
            <a:avLst>
              <a:gd name="adj" fmla="val 5623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4003" y="1205112"/>
            <a:ext cx="4032448" cy="23848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875" y="1166813"/>
            <a:ext cx="4165600" cy="24701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9725" y="3814763"/>
            <a:ext cx="4164013" cy="24542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721225" y="3822700"/>
            <a:ext cx="4151313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</p:spTree>
    <p:extLst>
      <p:ext uri="{BB962C8B-B14F-4D97-AF65-F5344CB8AC3E}">
        <p14:creationId xmlns:p14="http://schemas.microsoft.com/office/powerpoint/2010/main" val="24560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Hospital Handover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Hospital Conveyance Lost Hours</a:t>
            </a:r>
            <a:endParaRPr lang="en-GB" sz="1000" b="1" kern="0" dirty="0">
              <a:solidFill>
                <a:srgbClr val="034118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96446" y="1035802"/>
            <a:ext cx="8712968" cy="52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Resourcing</a:t>
            </a:r>
          </a:p>
          <a:p>
            <a:r>
              <a:rPr lang="en-GB" sz="1600" b="1" dirty="0">
                <a:solidFill>
                  <a:srgbClr val="034118"/>
                </a:solidFill>
              </a:rPr>
              <a:t>Capacity &amp; Efficiency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1523" y="1124744"/>
            <a:ext cx="8640957" cy="3240360"/>
          </a:xfrm>
          <a:prstGeom prst="roundRect">
            <a:avLst>
              <a:gd name="adj" fmla="val 5623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US" sz="600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51188" y="4502150"/>
            <a:ext cx="2836862" cy="16922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59488" y="4503738"/>
            <a:ext cx="2830512" cy="17002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14790"/>
              </p:ext>
            </p:extLst>
          </p:nvPr>
        </p:nvGraphicFramePr>
        <p:xfrm>
          <a:off x="5216432" y="4508780"/>
          <a:ext cx="719311" cy="325560"/>
        </p:xfrm>
        <a:graphic>
          <a:graphicData uri="http://schemas.openxmlformats.org/drawingml/2006/table">
            <a:tbl>
              <a:tblPr/>
              <a:tblGrid>
                <a:gridCol w="72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3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70AD47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DCA Convey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40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DCA Non-Convey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40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FFC000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Solo Non-Convey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56402"/>
              </p:ext>
            </p:extLst>
          </p:nvPr>
        </p:nvGraphicFramePr>
        <p:xfrm>
          <a:off x="7966174" y="4512724"/>
          <a:ext cx="926306" cy="245960"/>
        </p:xfrm>
        <a:graphic>
          <a:graphicData uri="http://schemas.openxmlformats.org/drawingml/2006/table">
            <a:tbl>
              <a:tblPr/>
              <a:tblGrid>
                <a:gridCol w="7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980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5B9BD5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DCA Hours Produced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80">
                <a:tc>
                  <a:txBody>
                    <a:bodyPr/>
                    <a:lstStyle/>
                    <a:p>
                      <a:pPr algn="r" fontAlgn="ctr"/>
                      <a:r>
                        <a:rPr lang="en-GB" sz="700" b="0" i="0" u="none" strike="noStrike" dirty="0">
                          <a:solidFill>
                            <a:srgbClr val="A5A5A5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 Hours Produced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4000" y="4505325"/>
            <a:ext cx="2833688" cy="1685925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92989"/>
              </p:ext>
            </p:extLst>
          </p:nvPr>
        </p:nvGraphicFramePr>
        <p:xfrm>
          <a:off x="2606030" y="4525842"/>
          <a:ext cx="525810" cy="325560"/>
        </p:xfrm>
        <a:graphic>
          <a:graphicData uri="http://schemas.openxmlformats.org/drawingml/2006/table">
            <a:tbl>
              <a:tblPr/>
              <a:tblGrid>
                <a:gridCol w="15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7030A0"/>
                          </a:solidFill>
                          <a:effectLst/>
                          <a:latin typeface="Wingdings" panose="05000000000000000000" pitchFamily="2" charset="2"/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8EA9DB"/>
                          </a:solidFill>
                          <a:effectLst/>
                          <a:latin typeface="Wingdings" panose="05000000000000000000" pitchFamily="2" charset="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C1 - C4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400474" y="1268760"/>
            <a:ext cx="8356457" cy="29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0824" y="1052736"/>
            <a:ext cx="8649809" cy="2554819"/>
          </a:xfrm>
          <a:prstGeom prst="roundRect">
            <a:avLst>
              <a:gd name="adj" fmla="val 6004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Performance Summary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7975" y="1131888"/>
            <a:ext cx="8528050" cy="23955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50824" y="3748088"/>
            <a:ext cx="4191000" cy="24765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710113" y="3756025"/>
            <a:ext cx="4184650" cy="24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395536" y="3789320"/>
            <a:ext cx="8280920" cy="2520000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fontAlgn="ctr">
              <a:buFont typeface="Wingdings" panose="05000000000000000000" pitchFamily="2" charset="2"/>
              <a:buChar char="n"/>
            </a:pPr>
            <a:r>
              <a:rPr lang="en-US" sz="900" dirty="0"/>
              <a:t>Figure 6.1 shows a breakdown of resource levels, in patient facing vehicle hours.</a:t>
            </a:r>
          </a:p>
          <a:p>
            <a:pPr fontAlgn="ctr"/>
            <a:endParaRPr lang="en-US" sz="900" dirty="0"/>
          </a:p>
          <a:p>
            <a:pPr fontAlgn="ctr"/>
            <a:endParaRPr lang="en-US" sz="900" dirty="0"/>
          </a:p>
          <a:p>
            <a:pPr marL="171450" indent="-171450" defTabSz="360363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r>
              <a:rPr lang="en-US" sz="900" dirty="0"/>
              <a:t>	The </a:t>
            </a:r>
            <a:r>
              <a:rPr lang="en-US" sz="900" b="1" dirty="0"/>
              <a:t>Planned Resource Level</a:t>
            </a:r>
            <a:r>
              <a:rPr lang="en-US" sz="900" dirty="0"/>
              <a:t> is the ORH plan for patient facing vehicle hours.  This is profiled by responder type. </a:t>
            </a:r>
          </a:p>
          <a:p>
            <a:pPr marL="171450" indent="-171450" defTabSz="360363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defTabSz="360363" fontAlgn="ctr"/>
            <a:endParaRPr lang="en-US" sz="900" dirty="0"/>
          </a:p>
          <a:p>
            <a:pPr defTabSz="360363" fontAlgn="ctr"/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r>
              <a:rPr lang="en-US" sz="900" dirty="0"/>
              <a:t>	The </a:t>
            </a:r>
            <a:r>
              <a:rPr lang="en-US" sz="900" b="1" dirty="0"/>
              <a:t>Current Resource Level (GRS)</a:t>
            </a:r>
            <a:r>
              <a:rPr lang="en-US" sz="900" dirty="0"/>
              <a:t> are the actual patient facing hours produced profiled by responder type. </a:t>
            </a:r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 defTabSz="179388" fontAlgn="ctr">
              <a:buFont typeface="Arial" panose="020B0604020202020204" pitchFamily="34" charset="0"/>
              <a:buChar char="•"/>
            </a:pPr>
            <a:r>
              <a:rPr lang="en-US" sz="900" dirty="0"/>
              <a:t>The </a:t>
            </a:r>
            <a:r>
              <a:rPr lang="en-US" sz="900" b="1" dirty="0"/>
              <a:t>Current Resource Gap</a:t>
            </a:r>
            <a:r>
              <a:rPr lang="en-US" sz="900" dirty="0"/>
              <a:t> is shown to demonstrate the gap in resourcing for these responder types each month.</a:t>
            </a:r>
          </a:p>
          <a:p>
            <a:pPr marL="628650" lvl="1" indent="-171450" defTabSz="179388" fontAlgn="ctr">
              <a:buFont typeface="Arial" panose="020B0604020202020204" pitchFamily="34" charset="0"/>
              <a:buChar char="•"/>
            </a:pPr>
            <a:endParaRPr lang="en-US" sz="900" dirty="0"/>
          </a:p>
          <a:p>
            <a:pPr defTabSz="360363" fontAlgn="ctr"/>
            <a:endParaRPr lang="en-US" sz="800" dirty="0"/>
          </a:p>
          <a:p>
            <a:pPr defTabSz="360363" fontAlgn="ctr"/>
            <a:endParaRPr lang="en-US" sz="800" dirty="0"/>
          </a:p>
          <a:p>
            <a:pPr defTabSz="360363" fontAlgn="ctr"/>
            <a:endParaRPr lang="en-US" sz="800" dirty="0"/>
          </a:p>
          <a:p>
            <a:pPr defTabSz="360363" fontAlgn="ctr"/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GRS data shows </a:t>
            </a:r>
            <a:r>
              <a:rPr lang="en-US" sz="7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scheduled hours</a:t>
            </a:r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as such it does not include pre or post shift overtime hours.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5536" y="1101985"/>
            <a:ext cx="8280920" cy="2520000"/>
          </a:xfrm>
          <a:prstGeom prst="roundRect">
            <a:avLst>
              <a:gd name="adj" fmla="val 5623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 fontAlgn="ctr"/>
            <a:endParaRPr lang="en-US" sz="600" dirty="0"/>
          </a:p>
        </p:txBody>
      </p:sp>
      <p:sp>
        <p:nvSpPr>
          <p:cNvPr id="5" name="Pentagon 4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Resourcing</a:t>
            </a:r>
          </a:p>
          <a:p>
            <a:r>
              <a:rPr lang="en-GB" sz="1600" b="1" dirty="0">
                <a:solidFill>
                  <a:srgbClr val="034118"/>
                </a:solidFill>
              </a:rPr>
              <a:t>Plan vs. Actual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75523"/>
              </p:ext>
            </p:extLst>
          </p:nvPr>
        </p:nvGraphicFramePr>
        <p:xfrm>
          <a:off x="395536" y="6419258"/>
          <a:ext cx="864096" cy="322110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*  Including MRU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808080"/>
                          </a:solidFill>
                          <a:effectLst/>
                          <a:latin typeface="+mn-lt"/>
                        </a:rPr>
                        <a:t>^  ORH plan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8339909" y="3429000"/>
            <a:ext cx="264539" cy="1352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" tIns="7200" rIns="7200" bIns="720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 6.1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9108" y="1316949"/>
            <a:ext cx="8113776" cy="18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Hospital Handover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Ambulance Turnaround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24744"/>
            <a:ext cx="8712965" cy="3672408"/>
          </a:xfrm>
          <a:prstGeom prst="roundRect">
            <a:avLst>
              <a:gd name="adj" fmla="val 647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b="1" dirty="0"/>
              <a:t>The table below shows the hospital handover measures for ambulance turnaround </a:t>
            </a:r>
          </a:p>
          <a:p>
            <a:endParaRPr lang="en-US" sz="9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/>
                </a:solidFill>
              </a:rPr>
              <a:t>The </a:t>
            </a:r>
            <a:r>
              <a:rPr lang="en-US" sz="900" u="sng" dirty="0">
                <a:solidFill>
                  <a:schemeClr val="accent1"/>
                </a:solidFill>
              </a:rPr>
              <a:t>Patient Handover to Green</a:t>
            </a:r>
            <a:r>
              <a:rPr lang="en-US" sz="900" dirty="0">
                <a:solidFill>
                  <a:schemeClr val="accent1"/>
                </a:solidFill>
              </a:rPr>
              <a:t> measure, demonstrates the percentage of handovers </a:t>
            </a:r>
            <a:r>
              <a:rPr lang="en-US" sz="900" b="1" u="sng" dirty="0">
                <a:solidFill>
                  <a:schemeClr val="accent1"/>
                </a:solidFill>
              </a:rPr>
              <a:t>within</a:t>
            </a:r>
            <a:r>
              <a:rPr lang="en-US" sz="900" dirty="0">
                <a:solidFill>
                  <a:schemeClr val="accent1"/>
                </a:solidFill>
              </a:rPr>
              <a:t> 15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The </a:t>
            </a:r>
            <a:r>
              <a:rPr lang="en-US" sz="900" u="sng" dirty="0"/>
              <a:t>Data Completeness</a:t>
            </a:r>
            <a:r>
              <a:rPr lang="en-US" sz="900" dirty="0"/>
              <a:t> measures, demonstrate the accuracy of the data recorded on the PRF for conveyed patients</a:t>
            </a:r>
          </a:p>
          <a:p>
            <a:pPr marL="171446" indent="-171446" fontAlgn="ctr">
              <a:buFont typeface="Wingdings" panose="05000000000000000000" pitchFamily="2" charset="2"/>
              <a:buChar char="n"/>
            </a:pPr>
            <a:endParaRPr lang="en-GB" sz="900" dirty="0"/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271588" y="2757488"/>
            <a:ext cx="66008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Glossary</a:t>
            </a:r>
            <a:endParaRPr lang="en-GB" sz="1600" b="1" kern="0" dirty="0">
              <a:solidFill>
                <a:srgbClr val="03411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37659"/>
              </p:ext>
            </p:extLst>
          </p:nvPr>
        </p:nvGraphicFramePr>
        <p:xfrm>
          <a:off x="611560" y="1376773"/>
          <a:ext cx="3888432" cy="41044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09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Abbreviations</a:t>
                      </a:r>
                      <a:r>
                        <a:rPr lang="en-GB" sz="1000" baseline="0" dirty="0"/>
                        <a:t> / Acronyms  Explained</a:t>
                      </a:r>
                      <a:endParaRPr lang="en-GB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ARP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Ambulance Response</a:t>
                      </a:r>
                      <a:r>
                        <a:rPr lang="en-GB" sz="900" baseline="0" dirty="0"/>
                        <a:t> Programme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JCT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Job Cycle</a:t>
                      </a:r>
                      <a:r>
                        <a:rPr lang="en-GB" sz="900" baseline="0" dirty="0"/>
                        <a:t> Time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DCA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Double Crewed Ambulance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FRU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Fast</a:t>
                      </a:r>
                      <a:r>
                        <a:rPr lang="en-GB" sz="900" baseline="0" dirty="0"/>
                        <a:t> Response Unit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PAS/VAS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Private</a:t>
                      </a:r>
                      <a:r>
                        <a:rPr lang="en-GB" sz="900" baseline="0" dirty="0"/>
                        <a:t> Ambulance Service / Volunteer Ambulance Service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MRU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Motorbike</a:t>
                      </a:r>
                      <a:r>
                        <a:rPr lang="en-GB" sz="900" baseline="0" dirty="0"/>
                        <a:t> Response Unit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ORH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Operational Research in</a:t>
                      </a:r>
                      <a:r>
                        <a:rPr lang="en-GB" sz="900" baseline="0" dirty="0"/>
                        <a:t> Health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GRS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Global Rostering System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Multiple Attendance Ratio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OOS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Out Of 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EOC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Emergency</a:t>
                      </a:r>
                      <a:r>
                        <a:rPr lang="en-GB" sz="900" baseline="0" dirty="0"/>
                        <a:t> Operations Centre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00503"/>
              </p:ext>
            </p:extLst>
          </p:nvPr>
        </p:nvGraphicFramePr>
        <p:xfrm>
          <a:off x="4788024" y="1376773"/>
          <a:ext cx="3888432" cy="41984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09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Commonly used Terms</a:t>
                      </a:r>
                      <a:r>
                        <a:rPr lang="en-GB" sz="1000" baseline="0" dirty="0"/>
                        <a:t>  </a:t>
                      </a:r>
                      <a:r>
                        <a:rPr lang="en-GB" sz="1000" dirty="0"/>
                        <a:t>E</a:t>
                      </a:r>
                      <a:r>
                        <a:rPr lang="en-GB" sz="1000" baseline="0" dirty="0"/>
                        <a:t>xplained</a:t>
                      </a:r>
                      <a:endParaRPr lang="en-GB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Hear &amp; Treat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The outcome of a call</a:t>
                      </a:r>
                      <a:r>
                        <a:rPr lang="en-GB" sz="900" baseline="0" dirty="0"/>
                        <a:t> where clinical advise was given over the phone and no vehicle response was sent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See &amp; Treat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The</a:t>
                      </a:r>
                      <a:r>
                        <a:rPr lang="en-GB" sz="900" baseline="0" dirty="0"/>
                        <a:t> outcome of a call where a vehicle response was sent, that resulted in a non-conveyance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See &amp; Conveyed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The</a:t>
                      </a:r>
                      <a:r>
                        <a:rPr lang="en-GB" sz="900" baseline="0" dirty="0"/>
                        <a:t> outcome of a call where a vehicle response was sent, that resulted in a conveyance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ED Conveyance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The outcome of a call where</a:t>
                      </a:r>
                      <a:r>
                        <a:rPr lang="en-GB" sz="900" baseline="0" dirty="0"/>
                        <a:t> the patient was conveyed to an Emergency Department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r>
                        <a:rPr lang="en-GB" sz="900" dirty="0"/>
                        <a:t>See &amp; Conveyed to 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The outcome of a call where</a:t>
                      </a:r>
                      <a:r>
                        <a:rPr lang="en-GB" sz="900" baseline="0" dirty="0"/>
                        <a:t> the patient was conveyed to a NON Emergency Department</a:t>
                      </a:r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 gridSpan="2"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For further detailed definitions please see link below</a:t>
                      </a:r>
                    </a:p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hlinkClick r:id="rId3"/>
                        </a:rPr>
                        <a:t>https://www.england.nhs.uk/statistics/wp-content/uploads/sites/2/2019/09/20190912-AmbSYS-specification.pdf</a:t>
                      </a:r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251523" y="28761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34118"/>
                </a:solidFill>
              </a:rPr>
              <a:t>Glossary</a:t>
            </a:r>
            <a:endParaRPr lang="en-GB" sz="1600" b="1" kern="0" dirty="0">
              <a:solidFill>
                <a:srgbClr val="034118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33752"/>
              </p:ext>
            </p:extLst>
          </p:nvPr>
        </p:nvGraphicFramePr>
        <p:xfrm>
          <a:off x="261703" y="1359932"/>
          <a:ext cx="8635968" cy="40132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487"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Category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National Standard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How long does the ambulance service have to make a decision?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u="none" strike="noStrike" kern="1200" baseline="0" dirty="0"/>
                        <a:t>What stops the clock?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465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1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7 minutes mean response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15 minutes 90</a:t>
                      </a:r>
                      <a:r>
                        <a:rPr lang="en-US" sz="900" baseline="30000" dirty="0"/>
                        <a:t>th</a:t>
                      </a:r>
                      <a:r>
                        <a:rPr lang="en-US" sz="90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 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30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first emergency vehicle that arrives on scene stops the clock (there is an additional Category 1 transport </a:t>
                      </a:r>
                      <a:r>
                        <a:rPr lang="en-US" sz="900" u="none" strike="noStrike" kern="1200" baseline="0" dirty="0"/>
                        <a:t>standard to ensure that these </a:t>
                      </a:r>
                      <a:r>
                        <a:rPr lang="en-GB" sz="900" u="none" strike="noStrike" kern="1200" baseline="0" dirty="0"/>
                        <a:t>patients also receive early ambulance transportation).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4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2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18 minutes mean response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40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vehicle stops the clock. If the </a:t>
                      </a:r>
                      <a:r>
                        <a:rPr lang="en-GB" sz="900" u="none" strike="noStrike" kern="1200" baseline="0" dirty="0"/>
                        <a:t>patient does not need transport, the first emergency vehicle </a:t>
                      </a:r>
                      <a:r>
                        <a:rPr lang="en-US" sz="900" u="none" strike="noStrike" kern="1200" baseline="0" dirty="0"/>
                        <a:t>arriving at the scene of the </a:t>
                      </a:r>
                      <a:r>
                        <a:rPr lang="en-GB" sz="900" u="none" strike="noStrike" kern="1200" baseline="0" dirty="0"/>
                        <a:t>incident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4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3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8440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minutes mean response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120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vehicle stops the clock. If the </a:t>
                      </a:r>
                      <a:r>
                        <a:rPr lang="en-GB" sz="900" u="none" strike="noStrike" kern="1200" baseline="0" dirty="0"/>
                        <a:t>patient does not need transport, the first emergency vehicle </a:t>
                      </a:r>
                      <a:r>
                        <a:rPr lang="en-US" sz="900" u="none" strike="noStrike" kern="1200" baseline="0" dirty="0"/>
                        <a:t>arriving at the scene of the </a:t>
                      </a:r>
                      <a:r>
                        <a:rPr lang="en-GB" sz="900" u="none" strike="noStrike" kern="1200" baseline="0" dirty="0"/>
                        <a:t>incident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444"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4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180 minutes 90</a:t>
                      </a:r>
                      <a:r>
                        <a:rPr lang="en-GB" sz="900" u="none" strike="noStrike" kern="1200" baseline="30000" dirty="0"/>
                        <a:t>th</a:t>
                      </a:r>
                      <a:r>
                        <a:rPr lang="en-GB" sz="900" u="none" strike="noStrike" kern="1200" baseline="0" dirty="0"/>
                        <a:t>  centile response time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The earliest of: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The problem being identified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An ambulance response being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dispatched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u="none" strike="noStrike" kern="1200" baseline="0" dirty="0"/>
                        <a:t>240 seconds from the call being connected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900" u="none" strike="noStrike" kern="1200" baseline="0" dirty="0"/>
                        <a:t>Category 4T:</a:t>
                      </a:r>
                    </a:p>
                    <a:p>
                      <a:r>
                        <a:rPr lang="en-US" sz="900" u="none" strike="noStrike" kern="1200" baseline="0" dirty="0"/>
                        <a:t>If a patient is transported by </a:t>
                      </a:r>
                      <a:r>
                        <a:rPr lang="en-GB" sz="900" u="none" strike="noStrike" kern="1200" baseline="0" dirty="0"/>
                        <a:t>an emergency vehicle, only </a:t>
                      </a:r>
                      <a:r>
                        <a:rPr lang="en-US" sz="900" u="none" strike="noStrike" kern="1200" baseline="0" dirty="0"/>
                        <a:t>the arrival of the transporting </a:t>
                      </a:r>
                      <a:r>
                        <a:rPr lang="en-GB" sz="900" u="none" strike="noStrike" kern="1200" baseline="0" dirty="0"/>
                        <a:t>vehicle stops the clock.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261702" y="5365810"/>
            <a:ext cx="8635969" cy="943511"/>
          </a:xfrm>
          <a:prstGeom prst="roundRect">
            <a:avLst>
              <a:gd name="adj" fmla="val 2089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standards are intended to:</a:t>
            </a:r>
          </a:p>
          <a:p>
            <a:pPr marL="171446" indent="-171446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Prioritise the sickest patients quickly to ensure they receive the fastest response.</a:t>
            </a:r>
          </a:p>
          <a:p>
            <a:pPr marL="171446" indent="-171446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national response targets to apply to every patient for the first time – so ending ‘hidden waits’ for patients in lower categories.</a:t>
            </a:r>
          </a:p>
          <a:p>
            <a:pPr marL="171446" indent="-171446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more equitable response for patients across the call categories.</a:t>
            </a:r>
          </a:p>
          <a:p>
            <a:pPr marL="171446" indent="-171446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care for stroke and heart attack patients through sending the right resource first time.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61702" y="1089897"/>
            <a:ext cx="8558769" cy="157252"/>
          </a:xfrm>
          <a:prstGeom prst="roundRect">
            <a:avLst>
              <a:gd name="adj" fmla="val 2089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US" sz="900" b="1" dirty="0"/>
              <a:t>These are the </a:t>
            </a:r>
            <a:r>
              <a:rPr lang="en-US" sz="900" b="1" u="sng" dirty="0"/>
              <a:t>National Standards</a:t>
            </a:r>
            <a:r>
              <a:rPr lang="en-US" sz="900" b="1" dirty="0"/>
              <a:t> issued to all Ambulance Trusts by NHS England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Performance Summary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50825" y="1189276"/>
            <a:ext cx="8713663" cy="5048036"/>
          </a:xfrm>
          <a:prstGeom prst="roundRect">
            <a:avLst>
              <a:gd name="adj" fmla="val 4695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779609" y="1286996"/>
            <a:ext cx="3814558" cy="2016854"/>
          </a:xfrm>
          <a:prstGeom prst="roundRect">
            <a:avLst>
              <a:gd name="adj" fmla="val 11698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1"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C1 Mean performed within the 7 minute National Standard.  The only England based Trust to achieve this in August 2021 (pg. 13)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Although the C2 Mean improved slightly compare to the previous month, this indicator remains above the 18 minute National standard  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0000"/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rgbClr val="FF0000"/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62932" y="1286997"/>
            <a:ext cx="3814558" cy="2016854"/>
          </a:xfrm>
          <a:prstGeom prst="roundRect">
            <a:avLst>
              <a:gd name="adj" fmla="val 11698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1"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91,915 incidents were provided with a face to face response in August 2021.  This is a 5.7% decrease compared to August 2019</a:t>
            </a:r>
            <a:r>
              <a:rPr lang="en-GB" sz="900" dirty="0">
                <a:solidFill>
                  <a:schemeClr val="bg1"/>
                </a:solidFill>
              </a:rPr>
              <a:t>.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(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Disregarding August 2020 due to Covid)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Category 2 incidents increased by 2.4% in August 2021 compared to August 2019  (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disregarding August 2020 due to Covid)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acuity incidents (C1 &amp; C2) increased by 1% when compared to August 2019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rgbClr val="FF0000"/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62932" y="3573016"/>
            <a:ext cx="3814558" cy="2520277"/>
          </a:xfrm>
          <a:prstGeom prst="roundRect">
            <a:avLst>
              <a:gd name="adj" fmla="val 11698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1"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</a:t>
            </a:r>
          </a:p>
          <a:p>
            <a:pPr lvl="1"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table opposite shows the outlier areas with long responses for the C4 90</a:t>
            </a:r>
            <a:r>
              <a:rPr lang="en-GB" sz="9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centile measure.  The table shows the top chief complaints and the number of incidents per area.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month all of these long responses were categorised as 111 Transfers.</a:t>
            </a:r>
          </a:p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9" y="5716322"/>
            <a:ext cx="3528392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0" u="sng" dirty="0">
                <a:solidFill>
                  <a:schemeClr val="bg1">
                    <a:lumMod val="50000"/>
                  </a:schemeClr>
                </a:solidFill>
              </a:rPr>
              <a:t>NHS 111 Transfer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is a chief complaint that is directly transferred from the 111 system into the LAS 999 call taking system.  As these calls can not be re-triaged no further diagnostic information is available.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92958"/>
              </p:ext>
            </p:extLst>
          </p:nvPr>
        </p:nvGraphicFramePr>
        <p:xfrm>
          <a:off x="4896326" y="3717031"/>
          <a:ext cx="3581123" cy="2232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041">
                <a:tc>
                  <a:txBody>
                    <a:bodyPr/>
                    <a:lstStyle/>
                    <a:p>
                      <a:pPr marL="0" algn="ctr" defTabSz="844062" rtl="0" eaLnBrk="1" fontAlgn="ctr" latinLnBrk="0" hangingPunct="1"/>
                      <a:r>
                        <a:rPr lang="en-GB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Locality Name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62" rtl="0" eaLnBrk="1" fontAlgn="ctr" latinLnBrk="0" hangingPunct="1"/>
                      <a:r>
                        <a:rPr lang="en-GB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Chief Complaint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62" rtl="0" eaLnBrk="1" fontAlgn="ctr" latinLnBrk="0" hangingPunct="1"/>
                      <a:r>
                        <a:rPr lang="en-GB" sz="9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Hillingdon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Enfield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Islington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Waltham Forest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Central London (Westminster)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NHS 111 Transfer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50825" y="6369485"/>
            <a:ext cx="38795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* Incident data is correct as of 20</a:t>
            </a:r>
            <a:r>
              <a:rPr lang="en-GB" sz="7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 September and is subject to change due to data validation.</a:t>
            </a:r>
          </a:p>
        </p:txBody>
      </p:sp>
    </p:spTree>
    <p:extLst>
      <p:ext uri="{BB962C8B-B14F-4D97-AF65-F5344CB8AC3E}">
        <p14:creationId xmlns:p14="http://schemas.microsoft.com/office/powerpoint/2010/main" val="5718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North Central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5074" y="1556792"/>
            <a:ext cx="8434140" cy="100099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54018"/>
            <a:ext cx="3833615" cy="7950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22275" y="4414838"/>
            <a:ext cx="3638550" cy="1600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447" y="3795489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North East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03" y="1550628"/>
            <a:ext cx="8402881" cy="100716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46146"/>
            <a:ext cx="3833615" cy="80293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28625" y="4421188"/>
            <a:ext cx="3625850" cy="1587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447" y="3789040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North West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03" y="1556494"/>
            <a:ext cx="8402881" cy="10012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54018"/>
            <a:ext cx="3833615" cy="7950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34975" y="4427538"/>
            <a:ext cx="3613150" cy="1587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447" y="3789040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South East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03" y="1550628"/>
            <a:ext cx="8402881" cy="100716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54018"/>
            <a:ext cx="3833615" cy="7950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41325" y="4433888"/>
            <a:ext cx="3603625" cy="1574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9447" y="3789040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EXECUTIVE SUMMARY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South West CCG Summary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51523" y="1142177"/>
            <a:ext cx="8641242" cy="1638751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23" y="2924944"/>
            <a:ext cx="3960437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355976" y="2924944"/>
            <a:ext cx="4536788" cy="3312368"/>
          </a:xfrm>
          <a:prstGeom prst="roundRect">
            <a:avLst>
              <a:gd name="adj" fmla="val 6004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71446" indent="-171446" eaLnBrk="0" hangingPunc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5 Chief Complaints</a:t>
            </a: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hangingPunct="0">
              <a:spcBef>
                <a:spcPts val="0"/>
              </a:spcBef>
              <a:buClr>
                <a:schemeClr val="tx2"/>
              </a:buClr>
            </a:pPr>
            <a:r>
              <a:rPr lang="en-GB" sz="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often presenting complaints recorded at the call taking stage per month for the above named CCG.  (The presenting complaints shown have been shortened)</a:t>
            </a: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70703" y="1550627"/>
            <a:ext cx="8402881" cy="100716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3354018"/>
            <a:ext cx="3833615" cy="7950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47675" y="4438650"/>
            <a:ext cx="3590925" cy="15636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4427984" y="3795489"/>
            <a:ext cx="4391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>
            <a:off x="251523" y="290285"/>
            <a:ext cx="8109209" cy="557599"/>
          </a:xfrm>
          <a:prstGeom prst="homePlate">
            <a:avLst/>
          </a:prstGeom>
          <a:noFill/>
          <a:ln w="12700" cap="flat" cmpd="sng" algn="ctr">
            <a:solidFill>
              <a:srgbClr val="034118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kern="0" dirty="0">
                <a:solidFill>
                  <a:srgbClr val="034118"/>
                </a:solidFill>
              </a:rPr>
              <a:t>Performance Overview</a:t>
            </a:r>
          </a:p>
          <a:p>
            <a:r>
              <a:rPr lang="en-GB" sz="1600" b="1" kern="0" dirty="0">
                <a:solidFill>
                  <a:srgbClr val="034118"/>
                </a:solidFill>
              </a:rPr>
              <a:t>Response Times by Category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59114" y="3717032"/>
            <a:ext cx="4079875" cy="245903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725988" y="1138238"/>
            <a:ext cx="4064000" cy="241776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30750" y="3727450"/>
            <a:ext cx="4054475" cy="24352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363538" y="1149350"/>
            <a:ext cx="4064000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lank">
  <a:themeElements>
    <a:clrScheme name="01 NEW PA Blue">
      <a:dk1>
        <a:srgbClr val="000000"/>
      </a:dk1>
      <a:lt1>
        <a:srgbClr val="FFFFFF"/>
      </a:lt1>
      <a:dk2>
        <a:srgbClr val="293947"/>
      </a:dk2>
      <a:lt2>
        <a:srgbClr val="5E707D"/>
      </a:lt2>
      <a:accent1>
        <a:srgbClr val="3876BE"/>
      </a:accent1>
      <a:accent2>
        <a:srgbClr val="D78539"/>
      </a:accent2>
      <a:accent3>
        <a:srgbClr val="5D423E"/>
      </a:accent3>
      <a:accent4>
        <a:srgbClr val="45194F"/>
      </a:accent4>
      <a:accent5>
        <a:srgbClr val="2C4310"/>
      </a:accent5>
      <a:accent6>
        <a:srgbClr val="AED373"/>
      </a:accent6>
      <a:hlink>
        <a:srgbClr val="3876BE"/>
      </a:hlink>
      <a:folHlink>
        <a:srgbClr val="5E70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">
  <a:themeElements>
    <a:clrScheme name="01 NEW PA Blue">
      <a:dk1>
        <a:srgbClr val="000000"/>
      </a:dk1>
      <a:lt1>
        <a:srgbClr val="FFFFFF"/>
      </a:lt1>
      <a:dk2>
        <a:srgbClr val="293947"/>
      </a:dk2>
      <a:lt2>
        <a:srgbClr val="5E707D"/>
      </a:lt2>
      <a:accent1>
        <a:srgbClr val="3876BE"/>
      </a:accent1>
      <a:accent2>
        <a:srgbClr val="D78539"/>
      </a:accent2>
      <a:accent3>
        <a:srgbClr val="5D423E"/>
      </a:accent3>
      <a:accent4>
        <a:srgbClr val="45194F"/>
      </a:accent4>
      <a:accent5>
        <a:srgbClr val="2C4310"/>
      </a:accent5>
      <a:accent6>
        <a:srgbClr val="AED373"/>
      </a:accent6>
      <a:hlink>
        <a:srgbClr val="3876BE"/>
      </a:hlink>
      <a:folHlink>
        <a:srgbClr val="5E70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66666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 typeface="Symbol" pitchFamily="18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737377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101069</TotalTime>
  <Words>1453</Words>
  <Application>Microsoft Office PowerPoint</Application>
  <PresentationFormat>On-screen Show (4:3)</PresentationFormat>
  <Paragraphs>268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Symbol</vt:lpstr>
      <vt:lpstr>Wingdings</vt:lpstr>
      <vt:lpstr>Blank</vt:lpstr>
      <vt:lpstr>1_Blank</vt:lpstr>
      <vt:lpstr>Contractual Monthly Performance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Ambulance Service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Constantinou</dc:creator>
  <cp:lastModifiedBy>malcolm alexander</cp:lastModifiedBy>
  <cp:revision>4009</cp:revision>
  <cp:lastPrinted>2021-10-04T13:44:51Z</cp:lastPrinted>
  <dcterms:created xsi:type="dcterms:W3CDTF">2007-03-16T18:44:37Z</dcterms:created>
  <dcterms:modified xsi:type="dcterms:W3CDTF">2021-10-04T13:52:46Z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