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12"/>
  </p:notesMasterIdLst>
  <p:handoutMasterIdLst>
    <p:handoutMasterId r:id="rId13"/>
  </p:handoutMasterIdLst>
  <p:sldIdLst>
    <p:sldId id="276" r:id="rId2"/>
    <p:sldId id="391" r:id="rId3"/>
    <p:sldId id="418" r:id="rId4"/>
    <p:sldId id="419" r:id="rId5"/>
    <p:sldId id="420" r:id="rId6"/>
    <p:sldId id="405" r:id="rId7"/>
    <p:sldId id="421" r:id="rId8"/>
    <p:sldId id="422" r:id="rId9"/>
    <p:sldId id="423" r:id="rId10"/>
    <p:sldId id="424" r:id="rId11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3876C4"/>
    <a:srgbClr val="0000FF"/>
    <a:srgbClr val="2C609A"/>
    <a:srgbClr val="2C6092"/>
    <a:srgbClr val="FF0000"/>
    <a:srgbClr val="FF5050"/>
    <a:srgbClr val="E8ECF4"/>
    <a:srgbClr val="CED6E8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6433" autoAdjust="0"/>
  </p:normalViewPr>
  <p:slideViewPr>
    <p:cSldViewPr>
      <p:cViewPr varScale="1">
        <p:scale>
          <a:sx n="114" d="100"/>
          <a:sy n="114" d="100"/>
        </p:scale>
        <p:origin x="1146" y="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pos="2267"/>
        <p:guide orient="horz" pos="3017"/>
        <p:guide orient="horz" pos="2943"/>
        <p:guide orient="horz" pos="2927"/>
        <p:guide pos="2169"/>
        <p:guide orient="horz" pos="3222"/>
        <p:guide orient="horz" pos="3203"/>
        <p:guide orient="horz" pos="3126"/>
        <p:guide orient="horz" pos="3109"/>
        <p:guide pos="223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t>24/11/2019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47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69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6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216311" y="6490996"/>
            <a:ext cx="3670524" cy="2503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b="1" dirty="0">
                <a:solidFill>
                  <a:srgbClr val="006600"/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216311" y="6490996"/>
            <a:ext cx="3670524" cy="2503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b="1" dirty="0">
                <a:solidFill>
                  <a:srgbClr val="006600"/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216311" y="6490996"/>
            <a:ext cx="3670524" cy="2503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b="1" dirty="0">
                <a:solidFill>
                  <a:srgbClr val="006600"/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216311" y="6490996"/>
            <a:ext cx="3670524" cy="2503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b="1" dirty="0">
                <a:solidFill>
                  <a:srgbClr val="006600"/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Relationship Id="rId9" Type="http://schemas.openxmlformats.org/officeDocument/2006/relationships/image" Target="../media/image2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97033"/>
            <a:ext cx="4419600" cy="1143000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Patient Forum Pack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584049"/>
            <a:ext cx="13978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October 2018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549442"/>
            <a:ext cx="182421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September 2018 Data unless otherwise stated</a:t>
            </a:r>
          </a:p>
          <a:p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data is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Hospital Conveyance Lost Hours</a:t>
            </a:r>
            <a:endParaRPr lang="en-GB" sz="1000" b="1" kern="0" dirty="0">
              <a:solidFill>
                <a:srgbClr val="00330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19" y="1108249"/>
            <a:ext cx="8696415" cy="505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6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928629"/>
              </p:ext>
            </p:extLst>
          </p:nvPr>
        </p:nvGraphicFramePr>
        <p:xfrm>
          <a:off x="323528" y="1995697"/>
          <a:ext cx="8496944" cy="337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9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7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3172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408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clock.(There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>
                          <a:solidFill>
                            <a:srgbClr val="0000FF"/>
                          </a:solidFill>
                        </a:rPr>
                        <a:t>60 minutes mean response time</a:t>
                      </a:r>
                      <a:endParaRPr lang="en-GB" sz="900" u="none" strike="noStrike" kern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 bwMode="auto">
          <a:xfrm>
            <a:off x="251520" y="980731"/>
            <a:ext cx="8646152" cy="981789"/>
          </a:xfrm>
          <a:prstGeom prst="roundRect">
            <a:avLst>
              <a:gd name="adj" fmla="val 562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Since February 2015, three other ambulance services - South West, Yorkshire and West Midlands - have been involved in trials led by NHS England of the new standards.  They focused on four main areas: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Identifying the most seriously ill patients as early as possible through processes known as Pre-Triage Sieve and Nature of Call.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Giving control room staff more time (up to 240 seconds) to assess incidents through a process known as Dispatch on Disposition.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Developing new clinical code sets and response categories using the best available clinical evidence.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Developing new targets, indicators and measures.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800" i="1" dirty="0"/>
              <a:t>The trials have also been independently reviewed by the University of Sheffield.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261703" y="5343523"/>
            <a:ext cx="5040560" cy="943511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The new standards are intended to: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Prioritise the sickest patients quickly to ensure they receive the fastest response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national response targets to apply to every patient for the first time – so ending ‘hidden waits’ for patients in lower categories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more equitable response for patients across the call categories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Improve care for stroke and heart attack patients through sending the right resource first time.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724128" y="5389201"/>
            <a:ext cx="3173544" cy="836435"/>
          </a:xfrm>
          <a:prstGeom prst="roundRect">
            <a:avLst>
              <a:gd name="adj" fmla="val 1915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to the nature and impact of these changes, the previous performance measures are not comparable.</a:t>
            </a:r>
          </a:p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However, NHS England have published National Standard for a number of the key measures which are included here.</a:t>
            </a:r>
          </a:p>
        </p:txBody>
      </p:sp>
      <p:sp>
        <p:nvSpPr>
          <p:cNvPr id="10" name="Pentagon 9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Ambulance Response Programme – Definition &amp; Overview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389646" y="2996955"/>
            <a:ext cx="4038339" cy="3320641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231830" y="2996953"/>
            <a:ext cx="1193281" cy="1083411"/>
            <a:chOff x="554721" y="2945646"/>
            <a:chExt cx="1142924" cy="1073768"/>
          </a:xfrm>
        </p:grpSpPr>
        <p:sp>
          <p:nvSpPr>
            <p:cNvPr id="34" name="TextBox 33"/>
            <p:cNvSpPr txBox="1">
              <a:spLocks/>
            </p:cNvSpPr>
            <p:nvPr/>
          </p:nvSpPr>
          <p:spPr>
            <a:xfrm>
              <a:off x="554721" y="3772334"/>
              <a:ext cx="1142924" cy="247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Performance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001" y="2945646"/>
              <a:ext cx="723619" cy="816179"/>
            </a:xfrm>
            <a:prstGeom prst="rect">
              <a:avLst/>
            </a:prstGeom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4716019" y="2983722"/>
            <a:ext cx="4104457" cy="3313027"/>
          </a:xfrm>
          <a:prstGeom prst="roundRect">
            <a:avLst>
              <a:gd name="adj" fmla="val 562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1752687" y="2997401"/>
            <a:ext cx="1168240" cy="1082963"/>
            <a:chOff x="963090" y="1408814"/>
            <a:chExt cx="1168240" cy="108296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25726" y="1408814"/>
              <a:ext cx="1042967" cy="897613"/>
            </a:xfrm>
            <a:prstGeom prst="rect">
              <a:avLst/>
            </a:prstGeom>
          </p:spPr>
        </p:pic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963090" y="2242477"/>
              <a:ext cx="1168240" cy="2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Demand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89646" y="1045046"/>
            <a:ext cx="8430828" cy="1866275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136" y="4152767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/>
              <a:t>90,383 </a:t>
            </a:r>
            <a:r>
              <a:rPr lang="en-US" sz="1100" dirty="0"/>
              <a:t>Incidents were provided with a face-to-face response.  A decrease of 2.5% compared to the previous month.  This decrease follows similar seasonal patterns seen in previous years.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/>
              <a:t>8,697</a:t>
            </a:r>
            <a:r>
              <a:rPr lang="en-US" sz="1100" dirty="0"/>
              <a:t> </a:t>
            </a:r>
            <a:r>
              <a:rPr lang="en-US" sz="1100" b="1" dirty="0"/>
              <a:t>C1</a:t>
            </a:r>
            <a:r>
              <a:rPr lang="en-US" sz="1100" dirty="0"/>
              <a:t> incidents were provided with a face-to-face response.  A decrease of 5% compared to the previous month.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GB" sz="1100" b="1" dirty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/>
              <a:t>20,885</a:t>
            </a:r>
            <a:r>
              <a:rPr lang="en-US" sz="1100" dirty="0"/>
              <a:t> incidents were categorised as </a:t>
            </a:r>
            <a:r>
              <a:rPr lang="en-US" sz="1100" b="1" dirty="0"/>
              <a:t>Category 3</a:t>
            </a:r>
            <a:r>
              <a:rPr lang="en-US" sz="1100" dirty="0"/>
              <a:t> and provided with a face-to-face response. These incidents decreased by 5.3% compared to the previous month.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04050" y="4149081"/>
            <a:ext cx="3644975" cy="21476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/>
              <a:t>Seven </a:t>
            </a:r>
            <a:r>
              <a:rPr lang="en-US" sz="1100" dirty="0"/>
              <a:t>of the </a:t>
            </a:r>
            <a:r>
              <a:rPr lang="en-US" sz="1100" b="1" dirty="0"/>
              <a:t>nine </a:t>
            </a:r>
            <a:r>
              <a:rPr lang="en-US" sz="1100" dirty="0"/>
              <a:t>key measures performed </a:t>
            </a:r>
            <a:r>
              <a:rPr lang="en-US" sz="1100" b="1" dirty="0"/>
              <a:t>within </a:t>
            </a:r>
            <a:r>
              <a:rPr lang="en-US" sz="1100" dirty="0"/>
              <a:t>the national standards during September 2018.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/>
              <a:t>The C2 Mean and C3 90</a:t>
            </a:r>
            <a:r>
              <a:rPr lang="en-US" sz="1100" baseline="30000" dirty="0"/>
              <a:t>th</a:t>
            </a:r>
            <a:r>
              <a:rPr lang="en-US" sz="1100" dirty="0"/>
              <a:t> Centile measures saw a slight increase in September, performing just above the </a:t>
            </a:r>
            <a:r>
              <a:rPr lang="en-US" sz="1100" b="1" dirty="0"/>
              <a:t>national standards</a:t>
            </a:r>
            <a:r>
              <a:rPr lang="en-US" sz="1100" dirty="0"/>
              <a:t>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/>
              <a:t>The </a:t>
            </a:r>
            <a:r>
              <a:rPr lang="en-US" sz="1100" b="1" dirty="0"/>
              <a:t>C1 Mean</a:t>
            </a:r>
            <a:r>
              <a:rPr lang="en-US" sz="1100" dirty="0"/>
              <a:t> continued to perform </a:t>
            </a:r>
            <a:r>
              <a:rPr lang="en-US" sz="1100" b="1" dirty="0"/>
              <a:t>within</a:t>
            </a:r>
            <a:r>
              <a:rPr lang="en-US" sz="1100" dirty="0"/>
              <a:t> the 7 minute target, at 6 minutes 57 seconds.  The YTD is just above the 7 minute target.</a:t>
            </a:r>
          </a:p>
        </p:txBody>
      </p:sp>
      <p:sp>
        <p:nvSpPr>
          <p:cNvPr id="22" name="Pentagon 21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Performance Summary</a:t>
            </a:r>
          </a:p>
        </p:txBody>
      </p:sp>
      <p:pic>
        <p:nvPicPr>
          <p:cNvPr id="2" name="Picture 1"/>
          <p:cNvPicPr/>
          <p:nvPr/>
        </p:nvPicPr>
        <p:blipFill>
          <a:blip r:embed="rId5"/>
          <a:stretch>
            <a:fillRect/>
          </a:stretch>
        </p:blipFill>
        <p:spPr>
          <a:xfrm>
            <a:off x="471856" y="1151120"/>
            <a:ext cx="8267816" cy="164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3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61938" y="1096963"/>
            <a:ext cx="4300537" cy="249555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4644000" y="1079500"/>
            <a:ext cx="4320000" cy="2519363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252413" y="3778250"/>
            <a:ext cx="4320000" cy="25200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4643438" y="3780000"/>
            <a:ext cx="4319587" cy="252000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81540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077072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608919" y="619013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2.4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604451" y="3486416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2.2</a:t>
            </a:r>
          </a:p>
        </p:txBody>
      </p:sp>
      <p:sp>
        <p:nvSpPr>
          <p:cNvPr id="12" name="Pentagon 11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 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Demand by Category</a:t>
            </a:r>
          </a:p>
        </p:txBody>
      </p:sp>
    </p:spTree>
    <p:extLst>
      <p:ext uri="{BB962C8B-B14F-4D97-AF65-F5344CB8AC3E}">
        <p14:creationId xmlns:p14="http://schemas.microsoft.com/office/powerpoint/2010/main" val="114352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66700" y="3780000"/>
            <a:ext cx="4325421" cy="2524085"/>
          </a:xfrm>
          <a:prstGeom prst="rect">
            <a:avLst/>
          </a:prstGeom>
        </p:spPr>
      </p:pic>
      <p:pic>
        <p:nvPicPr>
          <p:cNvPr id="3" name="Picture 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66700" y="1091929"/>
            <a:ext cx="4325421" cy="2508069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81540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3.2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077072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3.1</a:t>
            </a:r>
          </a:p>
        </p:txBody>
      </p:sp>
      <p:sp>
        <p:nvSpPr>
          <p:cNvPr id="19" name="Rounded Rectangle 18"/>
          <p:cNvSpPr>
            <a:spLocks noChangeAspect="1"/>
          </p:cNvSpPr>
          <p:nvPr/>
        </p:nvSpPr>
        <p:spPr bwMode="auto">
          <a:xfrm>
            <a:off x="4680000" y="1079999"/>
            <a:ext cx="4176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" name="Rounded Rectangle 19"/>
          <p:cNvSpPr>
            <a:spLocks noChangeAspect="1"/>
          </p:cNvSpPr>
          <p:nvPr/>
        </p:nvSpPr>
        <p:spPr bwMode="auto">
          <a:xfrm>
            <a:off x="4680000" y="3780000"/>
            <a:ext cx="4176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defTabSz="900091" fontAlgn="ctr"/>
            <a:endParaRPr lang="en-GB" sz="900" dirty="0"/>
          </a:p>
          <a:p>
            <a:pPr defTabSz="900091" fontAlgn="ctr"/>
            <a:endParaRPr lang="en-GB" sz="900" dirty="0"/>
          </a:p>
          <a:p>
            <a:pPr defTabSz="900091" fontAlgn="ctr"/>
            <a:endParaRPr lang="en-GB" sz="900" dirty="0"/>
          </a:p>
          <a:p>
            <a:pPr defTabSz="900091" fontAlgn="ctr"/>
            <a:endParaRPr lang="en-GB" sz="900" dirty="0"/>
          </a:p>
        </p:txBody>
      </p:sp>
      <p:sp>
        <p:nvSpPr>
          <p:cNvPr id="10" name="Pentagon 9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 </a:t>
            </a:r>
          </a:p>
          <a:p>
            <a:r>
              <a:rPr lang="en-GB" sz="1800" b="1" kern="0" dirty="0">
                <a:solidFill>
                  <a:srgbClr val="003300"/>
                </a:solidFill>
              </a:rPr>
              <a:t>90</a:t>
            </a:r>
            <a:r>
              <a:rPr lang="en-GB" sz="1800" b="1" kern="0" baseline="30000" dirty="0">
                <a:solidFill>
                  <a:srgbClr val="003300"/>
                </a:solidFill>
              </a:rPr>
              <a:t>th</a:t>
            </a:r>
            <a:r>
              <a:rPr lang="en-GB" sz="1800" b="1" kern="0" dirty="0">
                <a:solidFill>
                  <a:srgbClr val="003300"/>
                </a:solidFill>
              </a:rPr>
              <a:t> Centile Performance</a:t>
            </a:r>
          </a:p>
        </p:txBody>
      </p:sp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4831581" y="1233154"/>
            <a:ext cx="3872837" cy="181888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4831581" y="3986382"/>
            <a:ext cx="3872837" cy="181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8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 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b="1" dirty="0">
                <a:solidFill>
                  <a:srgbClr val="003300"/>
                </a:solidFill>
              </a:rPr>
              <a:t>Key Metric Variation</a:t>
            </a:r>
            <a:endParaRPr lang="en-GB" sz="1800" b="1" kern="0" dirty="0">
              <a:solidFill>
                <a:srgbClr val="00330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124744"/>
            <a:ext cx="7979729" cy="504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147146" y="3812987"/>
            <a:ext cx="6673326" cy="2474544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 bwMode="auto">
          <a:xfrm>
            <a:off x="4644009" y="1052736"/>
            <a:ext cx="4320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>
              <a:spcBef>
                <a:spcPts val="0"/>
              </a:spcBef>
              <a:spcAft>
                <a:spcPts val="300"/>
              </a:spcAft>
            </a:pPr>
            <a:endParaRPr lang="en-GB" sz="500" dirty="0"/>
          </a:p>
          <a:p>
            <a:pPr fontAlgn="ctr"/>
            <a:endParaRPr lang="en-GB" sz="900" dirty="0"/>
          </a:p>
        </p:txBody>
      </p:sp>
      <p:sp>
        <p:nvSpPr>
          <p:cNvPr id="24" name="Rounded Rectangle 23"/>
          <p:cNvSpPr/>
          <p:nvPr/>
        </p:nvSpPr>
        <p:spPr bwMode="auto">
          <a:xfrm>
            <a:off x="2051721" y="3728093"/>
            <a:ext cx="6912000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Fig. 4.2 Displays key ARP performance measures for Ambulance Trusts across England.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5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The </a:t>
            </a:r>
            <a:r>
              <a:rPr lang="en-GB" sz="900" b="1" dirty="0"/>
              <a:t>LAS ranking improved</a:t>
            </a:r>
            <a:r>
              <a:rPr lang="en-GB" sz="900" dirty="0"/>
              <a:t> in </a:t>
            </a:r>
            <a:r>
              <a:rPr lang="en-GB" sz="900" b="1" dirty="0"/>
              <a:t>all </a:t>
            </a:r>
            <a:r>
              <a:rPr lang="en-GB" sz="900" dirty="0"/>
              <a:t>measures.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8604432" y="6165304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sp>
        <p:nvSpPr>
          <p:cNvPr id="13" name="Pentagon 12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>
                <a:solidFill>
                  <a:srgbClr val="003300"/>
                </a:solidFill>
              </a:rPr>
              <a:t>Benchmarking – National Picture</a:t>
            </a:r>
            <a:endParaRPr lang="en-GB" sz="1200" b="1" kern="0" dirty="0">
              <a:solidFill>
                <a:srgbClr val="00330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258763" y="1052736"/>
            <a:ext cx="4276725" cy="252000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4768100" y="1124744"/>
            <a:ext cx="4070061" cy="2304256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/>
          <a:stretch>
            <a:fillRect/>
          </a:stretch>
        </p:blipFill>
        <p:spPr>
          <a:xfrm>
            <a:off x="293163" y="4826778"/>
            <a:ext cx="1632125" cy="140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51523" y="1068959"/>
            <a:ext cx="1876071" cy="5168353"/>
          </a:xfrm>
          <a:prstGeom prst="roundRect">
            <a:avLst>
              <a:gd name="adj" fmla="val 1297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These tables show key performance measures for August and September 2018 profiled by STP.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b="1" dirty="0"/>
              <a:t>Four of the five STP </a:t>
            </a:r>
            <a:r>
              <a:rPr lang="en-GB" sz="900" dirty="0"/>
              <a:t>areas remained </a:t>
            </a:r>
            <a:r>
              <a:rPr lang="en-GB" sz="900" b="1" dirty="0"/>
              <a:t>within</a:t>
            </a:r>
            <a:r>
              <a:rPr lang="en-GB" sz="900" dirty="0"/>
              <a:t> the 7 minute national standard and all remained within in the 9 minute safety standard) for </a:t>
            </a:r>
            <a:r>
              <a:rPr lang="en-GB" sz="900" b="1" dirty="0"/>
              <a:t>Cat 1 Mean</a:t>
            </a:r>
            <a:r>
              <a:rPr lang="en-GB" sz="900" dirty="0"/>
              <a:t>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rgbClr val="FF0000"/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C1 90</a:t>
            </a:r>
            <a:r>
              <a:rPr lang="en-GB" sz="900" baseline="30000" dirty="0"/>
              <a:t>th</a:t>
            </a:r>
            <a:r>
              <a:rPr lang="en-GB" sz="900" dirty="0"/>
              <a:t> Centile remained </a:t>
            </a:r>
            <a:r>
              <a:rPr lang="en-GB" sz="900" b="1" dirty="0"/>
              <a:t>within target </a:t>
            </a:r>
            <a:r>
              <a:rPr lang="en-GB" sz="900" dirty="0"/>
              <a:t>across all STP areas.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</a:t>
            </a:r>
            <a:r>
              <a:rPr lang="en-GB" sz="900" b="1" dirty="0"/>
              <a:t>C2 Mean</a:t>
            </a:r>
            <a:r>
              <a:rPr lang="en-GB" sz="900" dirty="0"/>
              <a:t> increased but only marginally in September across all STP areas.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FF0000"/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FF0000"/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</a:t>
            </a:r>
            <a:r>
              <a:rPr lang="en-GB" sz="900" b="1" dirty="0"/>
              <a:t>C4 90</a:t>
            </a:r>
            <a:r>
              <a:rPr lang="en-GB" sz="900" b="1" baseline="30000" dirty="0"/>
              <a:t>th</a:t>
            </a:r>
            <a:r>
              <a:rPr lang="en-GB" sz="900" b="1" dirty="0"/>
              <a:t> Centile </a:t>
            </a:r>
            <a:r>
              <a:rPr lang="en-GB" sz="900" dirty="0"/>
              <a:t>although increasing, </a:t>
            </a:r>
            <a:r>
              <a:rPr lang="en-GB" sz="900" b="1" dirty="0"/>
              <a:t>remained within target </a:t>
            </a:r>
            <a:r>
              <a:rPr lang="en-GB" sz="900" dirty="0"/>
              <a:t>for all STP areas.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FF0000"/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FF0000"/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C2 90</a:t>
            </a:r>
            <a:r>
              <a:rPr lang="en-GB" sz="900" baseline="30000" dirty="0"/>
              <a:t>th</a:t>
            </a:r>
            <a:r>
              <a:rPr lang="en-GB" sz="900" dirty="0"/>
              <a:t> Centile and C3 Mean increased across all STP areas, pushing the North Central and North West STPs </a:t>
            </a:r>
            <a:r>
              <a:rPr lang="en-GB" sz="900" b="1" dirty="0"/>
              <a:t>slightly</a:t>
            </a:r>
            <a:r>
              <a:rPr lang="en-GB" sz="900" dirty="0"/>
              <a:t> above target.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195739" y="3789040"/>
            <a:ext cx="6624733" cy="2360041"/>
          </a:xfrm>
          <a:prstGeom prst="roundRect">
            <a:avLst>
              <a:gd name="adj" fmla="val 10540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Rounded Rectangle 15"/>
          <p:cNvSpPr/>
          <p:nvPr/>
        </p:nvSpPr>
        <p:spPr bwMode="auto">
          <a:xfrm>
            <a:off x="2195738" y="1140967"/>
            <a:ext cx="6624733" cy="2360041"/>
          </a:xfrm>
          <a:prstGeom prst="roundRect">
            <a:avLst>
              <a:gd name="adj" fmla="val 10540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1" name="Pentagon 10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>
                <a:solidFill>
                  <a:srgbClr val="003300"/>
                </a:solidFill>
              </a:rPr>
              <a:t>Performance by CCG &amp; STP</a:t>
            </a:r>
            <a:endParaRPr lang="en-GB" sz="1200" b="1" kern="0" dirty="0">
              <a:solidFill>
                <a:srgbClr val="003300"/>
              </a:solidFill>
            </a:endParaRP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284413" y="1268760"/>
            <a:ext cx="6464300" cy="2097087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4"/>
          <a:stretch>
            <a:fillRect/>
          </a:stretch>
        </p:blipFill>
        <p:spPr>
          <a:xfrm>
            <a:off x="2284413" y="3941911"/>
            <a:ext cx="643802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52413" y="1025525"/>
            <a:ext cx="4319587" cy="1996508"/>
          </a:xfrm>
          <a:prstGeom prst="rect">
            <a:avLst/>
          </a:prstGeom>
        </p:spPr>
      </p:pic>
      <p:pic>
        <p:nvPicPr>
          <p:cNvPr id="18" name="Picture 1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679949" y="1060173"/>
            <a:ext cx="4320000" cy="194552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627941" y="2852936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235453" y="2852937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0398" y="5207694"/>
            <a:ext cx="414749" cy="79324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spcBef>
                <a:spcPts val="300"/>
              </a:spcBef>
            </a:pPr>
            <a:endParaRPr lang="en-GB" sz="900" b="1" dirty="0"/>
          </a:p>
        </p:txBody>
      </p:sp>
      <p:sp>
        <p:nvSpPr>
          <p:cNvPr id="6" name="Rounded Rectangle 5"/>
          <p:cNvSpPr>
            <a:spLocks/>
          </p:cNvSpPr>
          <p:nvPr/>
        </p:nvSpPr>
        <p:spPr bwMode="auto">
          <a:xfrm>
            <a:off x="251523" y="3068960"/>
            <a:ext cx="4320000" cy="1994717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/>
          </a:p>
        </p:txBody>
      </p:sp>
      <p:sp>
        <p:nvSpPr>
          <p:cNvPr id="17" name="Rounded Rectangle 16"/>
          <p:cNvSpPr>
            <a:spLocks/>
          </p:cNvSpPr>
          <p:nvPr/>
        </p:nvSpPr>
        <p:spPr bwMode="auto">
          <a:xfrm>
            <a:off x="4679999" y="3068961"/>
            <a:ext cx="4320000" cy="1994717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US" sz="900" dirty="0"/>
          </a:p>
        </p:txBody>
      </p:sp>
      <p:sp>
        <p:nvSpPr>
          <p:cNvPr id="12" name="Pentagon 11"/>
          <p:cNvSpPr/>
          <p:nvPr/>
        </p:nvSpPr>
        <p:spPr>
          <a:xfrm>
            <a:off x="251520" y="288000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100000">
                <a:schemeClr val="bg1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lIns="72000" tIns="36000" rIns="72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Performance Overview</a:t>
            </a:r>
            <a:endParaRPr lang="en-GB" sz="1800" b="1" kern="0" dirty="0">
              <a:solidFill>
                <a:srgbClr val="FFFFFF"/>
              </a:solidFill>
            </a:endParaRPr>
          </a:p>
          <a:p>
            <a:r>
              <a:rPr lang="en-GB" sz="1800" b="1" kern="0" dirty="0">
                <a:solidFill>
                  <a:srgbClr val="003300"/>
                </a:solidFill>
              </a:rPr>
              <a:t>Call Answering Performance</a:t>
            </a:r>
          </a:p>
        </p:txBody>
      </p:sp>
      <p:pic>
        <p:nvPicPr>
          <p:cNvPr id="20" name="Picture 19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295308" y="3135553"/>
            <a:ext cx="4140000" cy="1913355"/>
          </a:xfrm>
          <a:prstGeom prst="rect">
            <a:avLst/>
          </a:prstGeom>
        </p:spPr>
      </p:pic>
      <p:pic>
        <p:nvPicPr>
          <p:cNvPr id="21" name="Picture 20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4770438" y="3131487"/>
            <a:ext cx="4140200" cy="1913875"/>
          </a:xfrm>
          <a:prstGeom prst="rect">
            <a:avLst/>
          </a:prstGeom>
        </p:spPr>
      </p:pic>
      <p:sp>
        <p:nvSpPr>
          <p:cNvPr id="14" name="Rounded Rectangle 13"/>
          <p:cNvSpPr>
            <a:spLocks noChangeAspect="1"/>
          </p:cNvSpPr>
          <p:nvPr/>
        </p:nvSpPr>
        <p:spPr bwMode="auto">
          <a:xfrm>
            <a:off x="251519" y="5126203"/>
            <a:ext cx="8748429" cy="1197397"/>
          </a:xfrm>
          <a:prstGeom prst="roundRect">
            <a:avLst>
              <a:gd name="adj" fmla="val 9864"/>
            </a:avLst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fontAlgn="ctr"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pic>
        <p:nvPicPr>
          <p:cNvPr id="22" name="Picture 21"/>
          <p:cNvPicPr/>
          <p:nvPr/>
        </p:nvPicPr>
        <p:blipFill>
          <a:blip r:embed="rId7"/>
          <a:stretch>
            <a:fillRect/>
          </a:stretch>
        </p:blipFill>
        <p:spPr>
          <a:xfrm>
            <a:off x="482005" y="5142538"/>
            <a:ext cx="1209675" cy="1181062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8"/>
          <a:stretch>
            <a:fillRect/>
          </a:stretch>
        </p:blipFill>
        <p:spPr>
          <a:xfrm>
            <a:off x="1849438" y="5189538"/>
            <a:ext cx="1708150" cy="1090612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 bwMode="auto">
          <a:xfrm>
            <a:off x="5313027" y="5167091"/>
            <a:ext cx="3655385" cy="1140516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rtlCol="0" anchor="b" anchorCtr="0" compatLnSpc="1">
            <a:prstTxWarp prst="textNoShape">
              <a:avLst/>
            </a:prstTxWarp>
          </a:bodyPr>
          <a:lstStyle/>
          <a:p>
            <a:pPr marL="171450" marR="0" indent="-171450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The Average AVR Time during</a:t>
            </a:r>
            <a:r>
              <a:rPr kumimoji="0" lang="en-GB" sz="800" b="0" i="0" u="none" strike="noStrike" cap="none" normalizeH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 September ranged between 3 and 17 seconds.</a:t>
            </a:r>
          </a:p>
          <a:p>
            <a:pPr marL="171450" indent="-17145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99.6% of connections were made within 2 minutes during September.</a:t>
            </a:r>
            <a:endParaRPr kumimoji="0" lang="en-GB" sz="800" b="0" i="0" u="none" strike="noStrike" cap="none" normalizeH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9"/>
          <a:stretch>
            <a:fillRect/>
          </a:stretch>
        </p:blipFill>
        <p:spPr>
          <a:xfrm>
            <a:off x="5516530" y="5229200"/>
            <a:ext cx="3343275" cy="428625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 bwMode="auto">
          <a:xfrm>
            <a:off x="3630801" y="5189538"/>
            <a:ext cx="1609013" cy="1067038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BT Connection Delays increased</a:t>
            </a:r>
            <a:r>
              <a:rPr kumimoji="0" lang="en-GB" sz="800" b="0" i="0" u="none" strike="noStrike" cap="none" normalizeH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 by circa 400 in </a:t>
            </a:r>
            <a:r>
              <a:rPr kumimoji="0" lang="en-GB" sz="8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September </a:t>
            </a:r>
            <a:r>
              <a:rPr kumimoji="0" lang="en-GB" sz="800" b="1" i="0" u="none" strike="noStrike" cap="none" normalizeH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2018</a:t>
            </a:r>
            <a:r>
              <a:rPr kumimoji="0" lang="en-GB" sz="800" b="0" i="0" u="none" strike="noStrike" cap="none" normalizeH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58097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86242</TotalTime>
  <Words>943</Words>
  <Application>Microsoft Office PowerPoint</Application>
  <PresentationFormat>On-screen Show (4:3)</PresentationFormat>
  <Paragraphs>131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Symbol</vt:lpstr>
      <vt:lpstr>Blank</vt:lpstr>
      <vt:lpstr>Patient Forum Pack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3428</cp:revision>
  <cp:lastPrinted>2018-02-15T14:21:09Z</cp:lastPrinted>
  <dcterms:created xsi:type="dcterms:W3CDTF">2007-03-16T18:44:37Z</dcterms:created>
  <dcterms:modified xsi:type="dcterms:W3CDTF">2019-11-24T17:19:12Z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