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5"/>
  </p:notesMasterIdLst>
  <p:handoutMasterIdLst>
    <p:handoutMasterId r:id="rId16"/>
  </p:handoutMasterIdLst>
  <p:sldIdLst>
    <p:sldId id="276" r:id="rId3"/>
    <p:sldId id="391" r:id="rId4"/>
    <p:sldId id="419" r:id="rId5"/>
    <p:sldId id="420" r:id="rId6"/>
    <p:sldId id="405" r:id="rId7"/>
    <p:sldId id="421" r:id="rId8"/>
    <p:sldId id="422" r:id="rId9"/>
    <p:sldId id="424" r:id="rId10"/>
    <p:sldId id="429" r:id="rId11"/>
    <p:sldId id="423" r:id="rId12"/>
    <p:sldId id="425" r:id="rId13"/>
    <p:sldId id="428" r:id="rId14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6" autoAdjust="0"/>
    <p:restoredTop sz="96433" autoAdjust="0"/>
  </p:normalViewPr>
  <p:slideViewPr>
    <p:cSldViewPr>
      <p:cViewPr varScale="1">
        <p:scale>
          <a:sx n="90" d="100"/>
          <a:sy n="90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889029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Monthly Patient Forum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64147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December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November 2018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(M8)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700000">
            <a:off x="3425536" y="173171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5146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514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455752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455753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131,459 calls were received into the EOC in November 2018 (M8).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1,045,303 calls have been received into the EOC for the YTD.</a:t>
            </a:r>
          </a:p>
          <a:p>
            <a:pPr defTabSz="534988"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M8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39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39 seconds.  An improvement of 14 seconds compared to M7.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96,140 incidents received a face-to-face response in (M8).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748,359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M8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An this is an improvement of 2% compared to M7.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88439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11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December and is subject to change due to data validation.</a:t>
            </a:r>
          </a:p>
        </p:txBody>
      </p:sp>
      <p:sp>
        <p:nvSpPr>
          <p:cNvPr id="12" name="Rectangle 11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hours, for the previous 3 months.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 for the </a:t>
            </a:r>
            <a:r>
              <a:rPr lang="en-US" sz="900"/>
              <a:t>previous 7 </a:t>
            </a:r>
            <a:r>
              <a:rPr lang="en-US" sz="900" dirty="0"/>
              <a:t>months.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r>
              <a:rPr lang="en-US" sz="900" dirty="0"/>
              <a:t>	</a:t>
            </a:r>
          </a:p>
          <a:p>
            <a:pPr defTabSz="360363" fontAlgn="ctr"/>
            <a:endParaRPr lang="en-US" sz="9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39447"/>
              </p:ext>
            </p:extLst>
          </p:nvPr>
        </p:nvGraphicFramePr>
        <p:xfrm>
          <a:off x="683568" y="1235609"/>
          <a:ext cx="7801120" cy="2152650"/>
        </p:xfrm>
        <a:graphic>
          <a:graphicData uri="http://schemas.openxmlformats.org/drawingml/2006/table">
            <a:tbl>
              <a:tblPr/>
              <a:tblGrid>
                <a:gridCol w="150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00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Vehicle Hours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Responder Type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Apr-18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Aug-18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8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Planned Resource Level  </a:t>
                      </a:r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^</a:t>
                      </a:r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167,288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167,027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167,291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161,346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167,290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161,832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FRU  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53,904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53,898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53,771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8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Current Resource Level (GRS)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160,710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159,411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157,860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153,747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163,173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162,967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FRU  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GB" sz="8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Current Resource Gap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-4,837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-6,578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-8,867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-7,615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-9,430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-4,117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-6,501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-7,414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-7,788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63594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rgbClr val="0000FF"/>
                          </a:solidFill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  <p:sp>
        <p:nvSpPr>
          <p:cNvPr id="9" name="Rectangle 8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50825" y="3763963"/>
            <a:ext cx="4244975" cy="2541587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670425" y="3763963"/>
            <a:ext cx="4237038" cy="254158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4672013" y="1058863"/>
            <a:ext cx="4237037" cy="2547937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244475" y="1068388"/>
            <a:ext cx="4257675" cy="253161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77072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539404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539404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  <p:sp>
        <p:nvSpPr>
          <p:cNvPr id="25" name="Pentagon 2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/>
              <a:t>Demand by Category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0825" y="6369485"/>
            <a:ext cx="388439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11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December and is subject to change due to data validation.</a:t>
            </a:r>
          </a:p>
        </p:txBody>
      </p:sp>
      <p:sp>
        <p:nvSpPr>
          <p:cNvPr id="12" name="Rectangle 11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57174" y="1081088"/>
            <a:ext cx="4212000" cy="2520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3790950"/>
            <a:ext cx="4198938" cy="25050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32722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3.1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644008" y="1078468"/>
            <a:ext cx="4212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GB" sz="900" dirty="0">
                <a:solidFill>
                  <a:srgbClr val="7030A0"/>
                </a:solidFill>
                <a:latin typeface="Wingdings" panose="05000000000000000000" pitchFamily="2" charset="2"/>
              </a:rPr>
              <a:t>n</a:t>
            </a:r>
            <a:r>
              <a:rPr lang="en-GB" sz="900" dirty="0"/>
              <a:t> </a:t>
            </a:r>
            <a:r>
              <a:rPr lang="en-GB" sz="900" dirty="0">
                <a:latin typeface="+mj-lt"/>
              </a:rPr>
              <a:t>Fig 3.1 Demonstrates the response distribution for Category 1 incidents.  </a:t>
            </a:r>
          </a:p>
          <a:p>
            <a:pPr fontAlgn="ctr"/>
            <a:endParaRPr lang="en-GB" sz="900" dirty="0">
              <a:latin typeface="+mj-lt"/>
            </a:endParaRP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fontAlgn="ctr"/>
            <a:r>
              <a:rPr lang="en-US" sz="900" dirty="0"/>
              <a:t>The 90</a:t>
            </a:r>
            <a:r>
              <a:rPr lang="en-US" sz="900" baseline="30000" dirty="0"/>
              <a:t>th</a:t>
            </a:r>
            <a:r>
              <a:rPr lang="en-US" sz="900" dirty="0"/>
              <a:t> centile response time in </a:t>
            </a:r>
            <a:r>
              <a:rPr lang="en-US" sz="900" b="1" dirty="0"/>
              <a:t>October </a:t>
            </a:r>
            <a:r>
              <a:rPr lang="en-US" sz="900" dirty="0"/>
              <a:t>was </a:t>
            </a:r>
            <a:r>
              <a:rPr lang="en-US" sz="900" b="1" dirty="0">
                <a:solidFill>
                  <a:srgbClr val="00B050"/>
                </a:solidFill>
              </a:rPr>
              <a:t>00:10:29 </a:t>
            </a:r>
            <a:r>
              <a:rPr lang="en-US" sz="900" dirty="0"/>
              <a:t>minutes, </a:t>
            </a:r>
            <a:r>
              <a:rPr lang="en-US" sz="900" b="1" dirty="0"/>
              <a:t>within</a:t>
            </a:r>
            <a:r>
              <a:rPr lang="en-US" sz="900" dirty="0"/>
              <a:t> the 15 minute National Standard as set out in the guidelines by NHSI.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fontAlgn="ctr"/>
            <a:r>
              <a:rPr lang="en-US" sz="900" dirty="0"/>
              <a:t>Of the 11,231 incidents requiring a Category 1 response, 10,100 incidents received a face to face response within 00:10:29 minutes.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en-US" sz="900" dirty="0">
              <a:latin typeface="+mj-lt"/>
            </a:endParaRPr>
          </a:p>
          <a:p>
            <a:pPr fontAlgn="ctr"/>
            <a:endParaRPr lang="en-US" sz="900" dirty="0">
              <a:latin typeface="+mj-lt"/>
            </a:endParaRPr>
          </a:p>
          <a:p>
            <a:pPr fontAlgn="ctr"/>
            <a:endParaRPr lang="en-US" sz="900" dirty="0">
              <a:latin typeface="+mj-lt"/>
            </a:endParaRPr>
          </a:p>
          <a:p>
            <a:pPr fontAlgn="ctr"/>
            <a:endParaRPr lang="en-US" sz="900" dirty="0">
              <a:latin typeface="+mj-lt"/>
            </a:endParaRPr>
          </a:p>
          <a:p>
            <a:pPr fontAlgn="ctr"/>
            <a:endParaRPr lang="en-US" sz="900" dirty="0">
              <a:latin typeface="+mj-lt"/>
            </a:endParaRPr>
          </a:p>
          <a:p>
            <a:pPr fontAlgn="ctr"/>
            <a:r>
              <a:rPr lang="en-US" sz="900" dirty="0">
                <a:latin typeface="+mj-lt"/>
              </a:rPr>
              <a:t>The LAS 90</a:t>
            </a:r>
            <a:r>
              <a:rPr lang="en-US" sz="900" baseline="30000" dirty="0">
                <a:latin typeface="+mj-lt"/>
              </a:rPr>
              <a:t>th</a:t>
            </a:r>
            <a:r>
              <a:rPr lang="en-US" sz="900" dirty="0">
                <a:latin typeface="+mj-lt"/>
              </a:rPr>
              <a:t> centile has been </a:t>
            </a:r>
            <a:r>
              <a:rPr lang="en-US" sz="900" b="1" dirty="0">
                <a:latin typeface="+mj-lt"/>
              </a:rPr>
              <a:t>consistently within the 15 minutes </a:t>
            </a:r>
            <a:r>
              <a:rPr lang="en-US" sz="900" dirty="0">
                <a:latin typeface="+mj-lt"/>
              </a:rPr>
              <a:t>standard </a:t>
            </a:r>
            <a:r>
              <a:rPr lang="en-US" sz="900" b="1" dirty="0">
                <a:latin typeface="+mj-lt"/>
              </a:rPr>
              <a:t>each week</a:t>
            </a:r>
            <a:r>
              <a:rPr lang="en-US" sz="900" dirty="0">
                <a:latin typeface="+mj-lt"/>
              </a:rPr>
              <a:t> since ARP was implemented. </a:t>
            </a:r>
          </a:p>
          <a:p>
            <a:pPr font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644008" y="3783724"/>
            <a:ext cx="4212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GB" sz="900" dirty="0">
                <a:solidFill>
                  <a:srgbClr val="FF0000"/>
                </a:solidFill>
                <a:latin typeface="Wingdings" panose="05000000000000000000" pitchFamily="2" charset="2"/>
              </a:rPr>
              <a:t>n</a:t>
            </a:r>
            <a:r>
              <a:rPr lang="en-GB" sz="900" dirty="0"/>
              <a:t> Fig 3.2 Demonstrates the response distribution for Category 2 incidents.  </a:t>
            </a:r>
          </a:p>
          <a:p>
            <a:pPr fontAlgn="ctr"/>
            <a:endParaRPr lang="en-GB" sz="900" dirty="0"/>
          </a:p>
          <a:p>
            <a:pPr fontAlgn="ctr"/>
            <a:endParaRPr lang="en-GB" sz="900" dirty="0"/>
          </a:p>
          <a:p>
            <a:pPr fontAlgn="ctr"/>
            <a:endParaRPr lang="en-GB" sz="900" dirty="0"/>
          </a:p>
          <a:p>
            <a:pPr fontAlgn="ctr"/>
            <a:r>
              <a:rPr lang="en-US" sz="900" dirty="0"/>
              <a:t>The 90</a:t>
            </a:r>
            <a:r>
              <a:rPr lang="en-US" sz="900" baseline="30000" dirty="0"/>
              <a:t>th</a:t>
            </a:r>
            <a:r>
              <a:rPr lang="en-US" sz="900" dirty="0"/>
              <a:t> centile response time in </a:t>
            </a:r>
            <a:r>
              <a:rPr lang="en-US" sz="900" b="1" dirty="0"/>
              <a:t>October </a:t>
            </a:r>
            <a:r>
              <a:rPr lang="en-US" sz="900" dirty="0"/>
              <a:t>was </a:t>
            </a:r>
            <a:r>
              <a:rPr lang="en-US" sz="900" b="1" dirty="0">
                <a:solidFill>
                  <a:srgbClr val="00B050"/>
                </a:solidFill>
              </a:rPr>
              <a:t>00:38:13</a:t>
            </a:r>
            <a:r>
              <a:rPr lang="en-US" sz="900" dirty="0"/>
              <a:t> minutes, </a:t>
            </a:r>
            <a:r>
              <a:rPr lang="en-US" sz="900" b="1" dirty="0"/>
              <a:t>within</a:t>
            </a:r>
            <a:r>
              <a:rPr lang="en-US" sz="900" dirty="0"/>
              <a:t> the 40 minute National Standard as set out in the guidelines by NHSI.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fontAlgn="ctr"/>
            <a:r>
              <a:rPr lang="en-US" sz="900" dirty="0"/>
              <a:t>Of the 57,047 incidents requiring a Category 2 response, 51,198 incidents received a face to face response within 00:38:13 minutes.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</p:txBody>
      </p:sp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/>
              <a:t>90</a:t>
            </a:r>
            <a:r>
              <a:rPr lang="en-GB" sz="1800" b="1" kern="0" baseline="30000" dirty="0"/>
              <a:t>th</a:t>
            </a:r>
            <a:r>
              <a:rPr lang="en-GB" sz="1800" b="1" kern="0" dirty="0"/>
              <a:t> Centile Performance</a:t>
            </a:r>
          </a:p>
        </p:txBody>
      </p:sp>
      <p:sp>
        <p:nvSpPr>
          <p:cNvPr id="13" name="Rectangle 12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00198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7)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186464" y="3805065"/>
            <a:ext cx="6562000" cy="243224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fontAlgn="ctr">
              <a:buFont typeface="Wingdings" panose="05000000000000000000" pitchFamily="2" charset="2"/>
              <a:buChar char="n"/>
            </a:pPr>
            <a:r>
              <a:rPr lang="en-GB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4.1 Illustrates the Category 1 Mean Response Performance for Ambulance Trusts across England.</a:t>
            </a:r>
          </a:p>
          <a:p>
            <a:pPr fontAlgn="ctr"/>
            <a:endParaRPr lang="en-GB" sz="500" dirty="0">
              <a:solidFill>
                <a:srgbClr val="7030A0"/>
              </a:solidFill>
            </a:endParaRPr>
          </a:p>
          <a:p>
            <a:pPr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also displayed :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Standard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for England 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ranking position for each Trust</a:t>
            </a:r>
            <a:endParaRPr lang="en-GB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achieved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 minutes 13 seconds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response time for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patients.  This is well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7 minute national standard.</a:t>
            </a:r>
            <a:endParaRPr lang="en-GB" sz="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performed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England average.</a:t>
            </a:r>
          </a:p>
          <a:p>
            <a:pPr algn="r" fontAlgn="ctr">
              <a:spcBef>
                <a:spcPts val="0"/>
              </a:spcBef>
              <a:spcAft>
                <a:spcPts val="0"/>
              </a:spcAft>
            </a:pPr>
            <a:endParaRPr lang="en-GB" sz="400" dirty="0">
              <a:solidFill>
                <a:srgbClr val="FF0000"/>
              </a:solidFill>
            </a:endParaRPr>
          </a:p>
          <a:p>
            <a:pPr fontAlgn="ctr"/>
            <a:endParaRPr lang="en-GB" sz="500" dirty="0"/>
          </a:p>
          <a:p>
            <a:pPr fontAlgn="ctr"/>
            <a:r>
              <a:rPr lang="en-GB" sz="500" dirty="0"/>
              <a:t>This data will be refreshed with November data on the 13</a:t>
            </a:r>
            <a:r>
              <a:rPr lang="en-GB" sz="500" baseline="30000" dirty="0"/>
              <a:t>th</a:t>
            </a:r>
            <a:r>
              <a:rPr lang="en-GB" sz="500" dirty="0"/>
              <a:t> December 2018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Fig. 4.2 Displays the key performance measures for each Ambulance Trust across 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October, LAS ranking improved across all measures when compared to other Trusts across 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endParaRPr lang="en-GB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ranked 1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</a:t>
            </a:r>
            <a:r>
              <a:rPr lang="en-GB" sz="900" b="1" dirty="0">
                <a:solidFill>
                  <a:srgbClr val="7030A0"/>
                </a:solidFill>
              </a:rPr>
              <a:t>Category 1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Mean and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performance measures, compared to the other Trusts. </a:t>
            </a:r>
            <a:r>
              <a:rPr lang="en-GB" sz="900" dirty="0"/>
              <a:t> </a:t>
            </a:r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r>
              <a:rPr lang="en-GB" sz="12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M7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58763" y="1066800"/>
            <a:ext cx="4276725" cy="2616200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sp>
        <p:nvSpPr>
          <p:cNvPr id="10" name="Rectangle 9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195739" y="1052736"/>
            <a:ext cx="6624733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195739" y="3573016"/>
            <a:ext cx="6624733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793660"/>
              </p:ext>
            </p:extLst>
          </p:nvPr>
        </p:nvGraphicFramePr>
        <p:xfrm>
          <a:off x="3943679" y="3789039"/>
          <a:ext cx="4684380" cy="230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7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55.49%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39753" y="3705860"/>
            <a:ext cx="1535781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900" b="1" dirty="0">
                <a:solidFill>
                  <a:srgbClr val="0000FF"/>
                </a:solidFill>
              </a:rPr>
              <a:t>within</a:t>
            </a:r>
            <a:r>
              <a:rPr lang="en-US" sz="9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6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This table opposite shows the Data Completeness for Ambulance Turnarounds for the previous 5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STP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areas performed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 1 Mean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 1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Four of the five STPs performed above the 18 minute standard for the C2 Mean.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North Central STP saw all response measures increase during November.  This caused five of the seven measures to perform above the national targets. 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C2 Mean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response time also increased across all STPs during November.  Despite this, the South East STP remained with in the 18 minute standard.</a:t>
            </a: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89188" y="1166242"/>
            <a:ext cx="6238875" cy="21907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700000">
            <a:off x="2599347" y="2967335"/>
            <a:ext cx="3945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>
                    <a:lumMod val="50000"/>
                    <a:lumOff val="50000"/>
                    <a:alpha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90229</TotalTime>
  <Words>1650</Words>
  <Application>Microsoft Office PowerPoint</Application>
  <PresentationFormat>On-screen Show (4:3)</PresentationFormat>
  <Paragraphs>337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Monthly Patient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3559</cp:revision>
  <cp:lastPrinted>2018-10-15T09:44:59Z</cp:lastPrinted>
  <dcterms:created xsi:type="dcterms:W3CDTF">2007-03-16T18:44:37Z</dcterms:created>
  <dcterms:modified xsi:type="dcterms:W3CDTF">2022-04-27T14:15:52Z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