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1"/>
  </p:notesMasterIdLst>
  <p:handoutMasterIdLst>
    <p:handoutMasterId r:id="rId12"/>
  </p:handoutMasterIdLst>
  <p:sldIdLst>
    <p:sldId id="276" r:id="rId2"/>
    <p:sldId id="391" r:id="rId3"/>
    <p:sldId id="418" r:id="rId4"/>
    <p:sldId id="419" r:id="rId5"/>
    <p:sldId id="405" r:id="rId6"/>
    <p:sldId id="421" r:id="rId7"/>
    <p:sldId id="422" r:id="rId8"/>
    <p:sldId id="424" r:id="rId9"/>
    <p:sldId id="425" r:id="rId1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56" autoAdjust="0"/>
    <p:restoredTop sz="96866" autoAdjust="0"/>
  </p:normalViewPr>
  <p:slideViewPr>
    <p:cSldViewPr>
      <p:cViewPr varScale="1">
        <p:scale>
          <a:sx n="90" d="100"/>
          <a:sy n="90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dataserver\common\performance-directorate\ARP%20Documents\ARP%20Tripartite%20Report\Monthly%20Files\ARP%20Monthly%20Performance%20Pack%2020180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dataserver\common\performance-directorate\ARP%20Documents\ARP%20Tripartite%20Report\Monthly%20Files\ARP%20Monthly%20Performance%20Pack%202018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dataserver\common\performance-directorate\ARP%20Documents\ARP%20Tripartite%20Report\Monthly%20Files\ARP%20Monthly%20Performance%20Pack%202018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dataserver\common\performance-directorate\ARP%20Documents\ARP%20Tripartite%20Report\Monthly%20Files\ARP%20Monthly%20Performance%20Pack%2020180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\\dataserver\common\performance-directorate\ARP%20Documents\ARP%20Tripartite%20Report\ARP%20National%20Posi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1 </a:t>
            </a:r>
            <a:r>
              <a:rPr lang="en-GB" sz="800" baseline="0"/>
              <a:t>Percentage of all Demand</a:t>
            </a:r>
            <a:endParaRPr lang="en-GB" sz="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(Perf&amp;IncsData)'!$AO$23</c:f>
              <c:strCache>
                <c:ptCount val="1"/>
                <c:pt idx="0">
                  <c:v>weekday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3C1F2D8-AAFD-4039-9184-D1C17FB01E7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55-4FD9-9F82-D285BB2DDF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C55-4FD9-9F82-D285BB2DDF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55-4FD9-9F82-D285BB2DDF6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55-4FD9-9F82-D285BB2DDF6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C55-4FD9-9F82-D285BB2DDF6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C55-4FD9-9F82-D285BB2DDF6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C55-4FD9-9F82-D285BB2DDF6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F1CF55D-254B-443E-A6AA-A54C12D164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C55-4FD9-9F82-D285BB2DDF6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84803C7-5AD7-4F17-9D66-783860A8D6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8C55-4FD9-9F82-D285BB2DDF6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76E8DC8-0268-4C1A-BD3C-20B1AD2D23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C55-4FD9-9F82-D285BB2DDF6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9529B6C-E461-46F5-AD45-458F258A50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C55-4FD9-9F82-D285BB2DDF6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2D0E4AF-3AF2-4320-987E-BCA3AF64FA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C55-4FD9-9F82-D285BB2DDF6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99284A06-3BC9-49CB-8A44-436E398EA7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8C55-4FD9-9F82-D285BB2DDF6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B601DAE2-84EB-4574-ABF9-1A136A1693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8C55-4FD9-9F82-D285BB2DDF6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C471DAC-D6BB-4183-BD56-737194D37B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C55-4FD9-9F82-D285BB2DDF6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7D24E882-9E57-4309-8A63-67596A3D4C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8C55-4FD9-9F82-D285BB2DDF6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24796652-2AC4-4131-A70C-27C437D510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8C55-4FD9-9F82-D285BB2DDF6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B6DB2DE5-6BE1-49D5-8233-E838073A76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8C55-4FD9-9F82-D285BB2DDF6E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40BEDD4C-83BB-4787-BA87-419AA6CEF2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8C55-4FD9-9F82-D285BB2DDF6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8445C26D-B2C6-4F8B-99A0-614C7E8729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8C55-4FD9-9F82-D285BB2DDF6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68FD2D40-C4E5-40F0-AAB7-C2883036B7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C55-4FD9-9F82-D285BB2DDF6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DE34D310-5E73-46CD-B5B6-B0C07575F9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C55-4FD9-9F82-D285BB2DDF6E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233A5402-CD71-4C52-A358-AA37B4BD9D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C55-4FD9-9F82-D285BB2DDF6E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797445B2-40E3-45D8-9E60-6C777DEC24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C55-4FD9-9F82-D285BB2DDF6E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70B6D415-16E1-4E11-A20F-D02857E798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C55-4FD9-9F82-D285BB2DDF6E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2A4FD2E0-163F-437E-B196-86CCBC7FA7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C55-4FD9-9F82-D285BB2DDF6E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91E3682F-C098-40B5-BA6D-D9CBCADDA6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8C55-4FD9-9F82-D285BB2DDF6E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8DB2B1B2-7C95-45CD-9A02-50283AC978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8C55-4FD9-9F82-D285BB2DDF6E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F4BB927C-7BBE-4A15-AD22-9FA7A06EA4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8C55-4FD9-9F82-D285BB2DDF6E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39F108B6-DE15-4C01-B4B6-D570F68780C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8C55-4FD9-9F82-D285BB2DDF6E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6CEAF2BF-EDD5-4499-802E-24ECEF390B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8C55-4FD9-9F82-D285BB2DDF6E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AB78CF36-67AE-4B07-93F0-2C73CAFDAC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8C55-4FD9-9F82-D285BB2DDF6E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6B61B3BB-0C53-49DE-B518-9A1DDA24E2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8C55-4FD9-9F82-D285BB2DDF6E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9B790B8C-56DA-4D6F-AE07-DDE382D0B7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8C55-4FD9-9F82-D285BB2DDF6E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176511B9-9697-4646-8F89-9763AE306E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8C55-4FD9-9F82-D285BB2DD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(Perf&amp;IncsData)'!$AO$24:$AO$58</c:f>
              <c:numCache>
                <c:formatCode>General</c:formatCode>
                <c:ptCount val="35"/>
                <c:pt idx="0">
                  <c:v>0</c:v>
                </c:pt>
                <c:pt idx="7">
                  <c:v>9.0455603591619554E-2</c:v>
                </c:pt>
                <c:pt idx="8">
                  <c:v>9.2660245765526408E-2</c:v>
                </c:pt>
                <c:pt idx="9">
                  <c:v>0</c:v>
                </c:pt>
                <c:pt idx="10">
                  <c:v>0</c:v>
                </c:pt>
                <c:pt idx="11">
                  <c:v>9.4715852442671986E-2</c:v>
                </c:pt>
                <c:pt idx="12">
                  <c:v>8.6313617606602472E-2</c:v>
                </c:pt>
                <c:pt idx="13">
                  <c:v>9.3148835639554506E-2</c:v>
                </c:pt>
                <c:pt idx="14">
                  <c:v>8.5752419085752415E-2</c:v>
                </c:pt>
                <c:pt idx="15">
                  <c:v>0.10135358204027732</c:v>
                </c:pt>
                <c:pt idx="16">
                  <c:v>0</c:v>
                </c:pt>
                <c:pt idx="17">
                  <c:v>0</c:v>
                </c:pt>
                <c:pt idx="18">
                  <c:v>9.3109243697478986E-2</c:v>
                </c:pt>
                <c:pt idx="19">
                  <c:v>0.10452364633310486</c:v>
                </c:pt>
                <c:pt idx="20">
                  <c:v>9.1407052379322146E-2</c:v>
                </c:pt>
                <c:pt idx="21">
                  <c:v>9.7004765146358071E-2</c:v>
                </c:pt>
                <c:pt idx="22">
                  <c:v>9.4414893617021281E-2</c:v>
                </c:pt>
                <c:pt idx="23">
                  <c:v>0</c:v>
                </c:pt>
                <c:pt idx="24">
                  <c:v>0</c:v>
                </c:pt>
                <c:pt idx="25">
                  <c:v>9.6547100234663091E-2</c:v>
                </c:pt>
                <c:pt idx="26">
                  <c:v>9.7658862876254179E-2</c:v>
                </c:pt>
                <c:pt idx="27">
                  <c:v>9.1592128801431125E-2</c:v>
                </c:pt>
                <c:pt idx="28">
                  <c:v>9.6240082787167988E-2</c:v>
                </c:pt>
                <c:pt idx="29">
                  <c:v>9.059945504087194E-2</c:v>
                </c:pt>
                <c:pt idx="30">
                  <c:v>0</c:v>
                </c:pt>
                <c:pt idx="31">
                  <c:v>0</c:v>
                </c:pt>
                <c:pt idx="32">
                  <c:v>8.0794248545018835E-2</c:v>
                </c:pt>
                <c:pt idx="33">
                  <c:v>8.6641353123921294E-2</c:v>
                </c:pt>
                <c:pt idx="34">
                  <c:v>8.8333333333333333E-2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(Perf&amp;IncsData)'!$AQ$24:$AQ$61</c15:f>
                <c15:dlblRangeCache>
                  <c:ptCount val="38"/>
                  <c:pt idx="7">
                    <c:v>272</c:v>
                  </c:pt>
                  <c:pt idx="8">
                    <c:v>279</c:v>
                  </c:pt>
                  <c:pt idx="9">
                    <c:v>300</c:v>
                  </c:pt>
                  <c:pt idx="10">
                    <c:v>329</c:v>
                  </c:pt>
                  <c:pt idx="11">
                    <c:v>285</c:v>
                  </c:pt>
                  <c:pt idx="12">
                    <c:v>251</c:v>
                  </c:pt>
                  <c:pt idx="13">
                    <c:v>276</c:v>
                  </c:pt>
                  <c:pt idx="14">
                    <c:v>257</c:v>
                  </c:pt>
                  <c:pt idx="15">
                    <c:v>307</c:v>
                  </c:pt>
                  <c:pt idx="16">
                    <c:v>251</c:v>
                  </c:pt>
                  <c:pt idx="17">
                    <c:v>282</c:v>
                  </c:pt>
                  <c:pt idx="18">
                    <c:v>277</c:v>
                  </c:pt>
                  <c:pt idx="19">
                    <c:v>305</c:v>
                  </c:pt>
                  <c:pt idx="20">
                    <c:v>267</c:v>
                  </c:pt>
                  <c:pt idx="21">
                    <c:v>285</c:v>
                  </c:pt>
                  <c:pt idx="22">
                    <c:v>284</c:v>
                  </c:pt>
                  <c:pt idx="23">
                    <c:v>284</c:v>
                  </c:pt>
                  <c:pt idx="24">
                    <c:v>252</c:v>
                  </c:pt>
                  <c:pt idx="25">
                    <c:v>288</c:v>
                  </c:pt>
                  <c:pt idx="26">
                    <c:v>292</c:v>
                  </c:pt>
                  <c:pt idx="27">
                    <c:v>256</c:v>
                  </c:pt>
                  <c:pt idx="28">
                    <c:v>279</c:v>
                  </c:pt>
                  <c:pt idx="29">
                    <c:v>266</c:v>
                  </c:pt>
                  <c:pt idx="30">
                    <c:v>285</c:v>
                  </c:pt>
                  <c:pt idx="31">
                    <c:v>311</c:v>
                  </c:pt>
                  <c:pt idx="32">
                    <c:v>236</c:v>
                  </c:pt>
                  <c:pt idx="33">
                    <c:v>251</c:v>
                  </c:pt>
                  <c:pt idx="34">
                    <c:v>265</c:v>
                  </c:pt>
                  <c:pt idx="35">
                    <c:v>275</c:v>
                  </c:pt>
                  <c:pt idx="36">
                    <c:v>279</c:v>
                  </c:pt>
                  <c:pt idx="37">
                    <c:v>289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3-8C55-4FD9-9F82-D285BB2DDF6E}"/>
            </c:ext>
          </c:extLst>
        </c:ser>
        <c:ser>
          <c:idx val="3"/>
          <c:order val="2"/>
          <c:tx>
            <c:strRef>
              <c:f>'Graph Source (Perf&amp;IncsData)'!$AP$23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(Perf&amp;IncsData)'!$AP$24:$AP$58</c:f>
              <c:numCache>
                <c:formatCode>General</c:formatCode>
                <c:ptCount val="35"/>
                <c:pt idx="0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0.10080645161290322</c:v>
                </c:pt>
                <c:pt idx="10">
                  <c:v>0.11205722070844687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8.5548738922972045E-2</c:v>
                </c:pt>
                <c:pt idx="17">
                  <c:v>9.8774080560420321E-2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9.6140825998645901E-2</c:v>
                </c:pt>
                <c:pt idx="24">
                  <c:v>8.5743450153113299E-2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9.6121416526138273E-2</c:v>
                </c:pt>
                <c:pt idx="31">
                  <c:v>0.10787374262920568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8C55-4FD9-9F82-D285BB2DD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292729624"/>
        <c:axId val="292731976"/>
      </c:barChart>
      <c:lineChart>
        <c:grouping val="standard"/>
        <c:varyColors val="0"/>
        <c:ser>
          <c:idx val="1"/>
          <c:order val="1"/>
          <c:tx>
            <c:strRef>
              <c:f>'Graph Source (Perf&amp;IncsData)'!$AS$23</c:f>
              <c:strCache>
                <c:ptCount val="1"/>
                <c:pt idx="0">
                  <c:v>C1 Demand Percentage (8%)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052637395396433E-2"/>
                  <c:y val="-5.5554913780450882E-1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C55-4FD9-9F82-D285BB2DD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(Perf&amp;IncsData)'!$AS$24:$AS$58</c:f>
              <c:numCache>
                <c:formatCode>0%</c:formatCode>
                <c:ptCount val="35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  <c:pt idx="8">
                  <c:v>0.08</c:v>
                </c:pt>
                <c:pt idx="9">
                  <c:v>0.08</c:v>
                </c:pt>
                <c:pt idx="10">
                  <c:v>0.08</c:v>
                </c:pt>
                <c:pt idx="11">
                  <c:v>0.08</c:v>
                </c:pt>
                <c:pt idx="12">
                  <c:v>0.08</c:v>
                </c:pt>
                <c:pt idx="13">
                  <c:v>0.08</c:v>
                </c:pt>
                <c:pt idx="14">
                  <c:v>0.08</c:v>
                </c:pt>
                <c:pt idx="15">
                  <c:v>0.08</c:v>
                </c:pt>
                <c:pt idx="16">
                  <c:v>0.08</c:v>
                </c:pt>
                <c:pt idx="17">
                  <c:v>0.08</c:v>
                </c:pt>
                <c:pt idx="18">
                  <c:v>0.08</c:v>
                </c:pt>
                <c:pt idx="19">
                  <c:v>0.08</c:v>
                </c:pt>
                <c:pt idx="20">
                  <c:v>0.08</c:v>
                </c:pt>
                <c:pt idx="21">
                  <c:v>0.08</c:v>
                </c:pt>
                <c:pt idx="22">
                  <c:v>0.08</c:v>
                </c:pt>
                <c:pt idx="23">
                  <c:v>0.08</c:v>
                </c:pt>
                <c:pt idx="24">
                  <c:v>0.08</c:v>
                </c:pt>
                <c:pt idx="25">
                  <c:v>0.08</c:v>
                </c:pt>
                <c:pt idx="26">
                  <c:v>0.08</c:v>
                </c:pt>
                <c:pt idx="27">
                  <c:v>0.08</c:v>
                </c:pt>
                <c:pt idx="28">
                  <c:v>0.08</c:v>
                </c:pt>
                <c:pt idx="29">
                  <c:v>0.08</c:v>
                </c:pt>
                <c:pt idx="30">
                  <c:v>0.08</c:v>
                </c:pt>
                <c:pt idx="31">
                  <c:v>0.08</c:v>
                </c:pt>
                <c:pt idx="32">
                  <c:v>0.08</c:v>
                </c:pt>
                <c:pt idx="33">
                  <c:v>0.08</c:v>
                </c:pt>
                <c:pt idx="34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8C55-4FD9-9F82-D285BB2DD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729624"/>
        <c:axId val="292731976"/>
      </c:lineChart>
      <c:catAx>
        <c:axId val="29272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731976"/>
        <c:crosses val="autoZero"/>
        <c:auto val="1"/>
        <c:lblAlgn val="ctr"/>
        <c:lblOffset val="1"/>
        <c:noMultiLvlLbl val="0"/>
      </c:catAx>
      <c:valAx>
        <c:axId val="29273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729624"/>
        <c:crosses val="autoZero"/>
        <c:crossBetween val="midCat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2 Percentage of all Demand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(Perf&amp;IncsData)'!$AU$23</c:f>
              <c:strCache>
                <c:ptCount val="1"/>
                <c:pt idx="0">
                  <c:v>weekday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CB6627A-9918-4CDD-A7F7-D707492AB68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41C-43B3-ABB0-29642B5B6D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41C-43B3-ABB0-29642B5B6DE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41C-43B3-ABB0-29642B5B6D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41C-43B3-ABB0-29642B5B6D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41C-43B3-ABB0-29642B5B6DE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41C-43B3-ABB0-29642B5B6D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41C-43B3-ABB0-29642B5B6D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8FF6912-19FE-4812-A63A-6E1603ED20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41C-43B3-ABB0-29642B5B6DE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52A9A21-D55C-4428-8598-47A0EC3087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41C-43B3-ABB0-29642B5B6DE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A3CFC6D-1CDA-4964-9B9A-D22283D880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41C-43B3-ABB0-29642B5B6DE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501C35E-EFE9-468F-85C0-4574B6F3CE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41C-43B3-ABB0-29642B5B6DE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387A3AA9-63A6-4C98-8A66-35F63DF39E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41C-43B3-ABB0-29642B5B6DE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C4F16A1-4D5E-40C1-831F-4A4EA4CAB7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41C-43B3-ABB0-29642B5B6DE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45DB0AF8-0165-4DCE-8698-84D975A753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41C-43B3-ABB0-29642B5B6DE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95ABBD-0BC9-42C7-A21F-74716B6784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41C-43B3-ABB0-29642B5B6DE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3997AC39-8088-4023-8679-47705C71C94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F41C-43B3-ABB0-29642B5B6DE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DD0AB36A-3DD6-47CD-856E-6F78A6BA59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F41C-43B3-ABB0-29642B5B6DE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E68FC4F4-2108-490B-A90C-29A1C02386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F41C-43B3-ABB0-29642B5B6DE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168FAFE9-B203-4A1B-A904-35ECD221FC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F41C-43B3-ABB0-29642B5B6DE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CD13E926-2AB5-49ED-9E77-32806E60F4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F41C-43B3-ABB0-29642B5B6DE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078EA9CC-7CF9-4D97-8D7B-3F0AAF1B13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F41C-43B3-ABB0-29642B5B6DE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25F3A030-6521-40D9-9390-DF42840CA1D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F41C-43B3-ABB0-29642B5B6DE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14BE9269-6E43-4F74-A364-6BCD91B10A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F41C-43B3-ABB0-29642B5B6DE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5742FD72-94C2-4B05-904D-AC8A38E41EC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F41C-43B3-ABB0-29642B5B6DEF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D5DE061E-2A9B-40BE-9567-FCC05FD57B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F41C-43B3-ABB0-29642B5B6DEF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A6170AB9-9B76-450C-9ADC-04A2EED8E8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F41C-43B3-ABB0-29642B5B6DEF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2B03BCC7-6DE9-4ADD-A7C1-95F7DFA27B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F41C-43B3-ABB0-29642B5B6DEF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44505A6C-0084-4877-834F-1658C2D9AE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F41C-43B3-ABB0-29642B5B6DEF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E209DB7B-8541-49F9-ACBB-2A97ABD68F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F41C-43B3-ABB0-29642B5B6DEF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5CA2D425-C332-4B85-AC24-2D169BA861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F41C-43B3-ABB0-29642B5B6DEF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2C1694FE-CC8D-4152-8B72-3E8C05ADD4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F41C-43B3-ABB0-29642B5B6DEF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4B123490-6E82-4535-8873-76FCA7EAAE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F41C-43B3-ABB0-29642B5B6DEF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0A58B496-5645-4EEC-AD93-BCB194019D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F41C-43B3-ABB0-29642B5B6DEF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AE18541A-74CC-46BE-AB01-E50B97D927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F41C-43B3-ABB0-29642B5B6DEF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F09173BF-4982-4DB2-8F25-3DE90A54A6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F41C-43B3-ABB0-29642B5B6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(Perf&amp;IncsData)'!$AU$24:$AU$58</c:f>
              <c:numCache>
                <c:formatCode>General</c:formatCode>
                <c:ptCount val="35"/>
                <c:pt idx="0">
                  <c:v>0</c:v>
                </c:pt>
                <c:pt idx="7">
                  <c:v>0.5839707349517792</c:v>
                </c:pt>
                <c:pt idx="8">
                  <c:v>0.59481899701095986</c:v>
                </c:pt>
                <c:pt idx="9">
                  <c:v>0</c:v>
                </c:pt>
                <c:pt idx="10">
                  <c:v>0</c:v>
                </c:pt>
                <c:pt idx="11">
                  <c:v>0.59454968428049182</c:v>
                </c:pt>
                <c:pt idx="12">
                  <c:v>0.57909215955983495</c:v>
                </c:pt>
                <c:pt idx="13">
                  <c:v>0.58116773540330746</c:v>
                </c:pt>
                <c:pt idx="14">
                  <c:v>0.56056056056056058</c:v>
                </c:pt>
                <c:pt idx="15">
                  <c:v>0.60217893694288549</c:v>
                </c:pt>
                <c:pt idx="16">
                  <c:v>0</c:v>
                </c:pt>
                <c:pt idx="17">
                  <c:v>0</c:v>
                </c:pt>
                <c:pt idx="18">
                  <c:v>0.62722689075630256</c:v>
                </c:pt>
                <c:pt idx="19">
                  <c:v>0.59150102810143934</c:v>
                </c:pt>
                <c:pt idx="20">
                  <c:v>0.60527216706607323</c:v>
                </c:pt>
                <c:pt idx="21">
                  <c:v>0.58951667801225327</c:v>
                </c:pt>
                <c:pt idx="22">
                  <c:v>0.57679521276595747</c:v>
                </c:pt>
                <c:pt idx="23">
                  <c:v>0</c:v>
                </c:pt>
                <c:pt idx="24">
                  <c:v>0</c:v>
                </c:pt>
                <c:pt idx="25">
                  <c:v>0.62453905464297688</c:v>
                </c:pt>
                <c:pt idx="26">
                  <c:v>0.61304347826086958</c:v>
                </c:pt>
                <c:pt idx="27">
                  <c:v>0.59248658318425762</c:v>
                </c:pt>
                <c:pt idx="28">
                  <c:v>0.60365643325284579</c:v>
                </c:pt>
                <c:pt idx="29">
                  <c:v>0.57356948228882831</c:v>
                </c:pt>
                <c:pt idx="30">
                  <c:v>0</c:v>
                </c:pt>
                <c:pt idx="31">
                  <c:v>0</c:v>
                </c:pt>
                <c:pt idx="32">
                  <c:v>0.6008216364258816</c:v>
                </c:pt>
                <c:pt idx="33">
                  <c:v>0.58681394546082155</c:v>
                </c:pt>
                <c:pt idx="34">
                  <c:v>0.54133333333333333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(Perf&amp;IncsData)'!$AW$24:$AW$61</c15:f>
                <c15:dlblRangeCache>
                  <c:ptCount val="38"/>
                  <c:pt idx="7">
                    <c:v>1756</c:v>
                  </c:pt>
                  <c:pt idx="8">
                    <c:v>1791</c:v>
                  </c:pt>
                  <c:pt idx="9">
                    <c:v>1704</c:v>
                  </c:pt>
                  <c:pt idx="10">
                    <c:v>1658</c:v>
                  </c:pt>
                  <c:pt idx="11">
                    <c:v>1789</c:v>
                  </c:pt>
                  <c:pt idx="12">
                    <c:v>1684</c:v>
                  </c:pt>
                  <c:pt idx="13">
                    <c:v>1722</c:v>
                  </c:pt>
                  <c:pt idx="14">
                    <c:v>1680</c:v>
                  </c:pt>
                  <c:pt idx="15">
                    <c:v>1824</c:v>
                  </c:pt>
                  <c:pt idx="16">
                    <c:v>1742</c:v>
                  </c:pt>
                  <c:pt idx="17">
                    <c:v>1689</c:v>
                  </c:pt>
                  <c:pt idx="18">
                    <c:v>1866</c:v>
                  </c:pt>
                  <c:pt idx="19">
                    <c:v>1726</c:v>
                  </c:pt>
                  <c:pt idx="20">
                    <c:v>1768</c:v>
                  </c:pt>
                  <c:pt idx="21">
                    <c:v>1732</c:v>
                  </c:pt>
                  <c:pt idx="22">
                    <c:v>1735</c:v>
                  </c:pt>
                  <c:pt idx="23">
                    <c:v>1806</c:v>
                  </c:pt>
                  <c:pt idx="24">
                    <c:v>1728</c:v>
                  </c:pt>
                  <c:pt idx="25">
                    <c:v>1863</c:v>
                  </c:pt>
                  <c:pt idx="26">
                    <c:v>1833</c:v>
                  </c:pt>
                  <c:pt idx="27">
                    <c:v>1656</c:v>
                  </c:pt>
                  <c:pt idx="28">
                    <c:v>1750</c:v>
                  </c:pt>
                  <c:pt idx="29">
                    <c:v>1684</c:v>
                  </c:pt>
                  <c:pt idx="30">
                    <c:v>1760</c:v>
                  </c:pt>
                  <c:pt idx="31">
                    <c:v>1670</c:v>
                  </c:pt>
                  <c:pt idx="32">
                    <c:v>1755</c:v>
                  </c:pt>
                  <c:pt idx="33">
                    <c:v>1700</c:v>
                  </c:pt>
                  <c:pt idx="34">
                    <c:v>1624</c:v>
                  </c:pt>
                  <c:pt idx="35">
                    <c:v>1627</c:v>
                  </c:pt>
                  <c:pt idx="36">
                    <c:v>1728</c:v>
                  </c:pt>
                  <c:pt idx="37">
                    <c:v>1761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3-F41C-43B3-ABB0-29642B5B6DEF}"/>
            </c:ext>
          </c:extLst>
        </c:ser>
        <c:ser>
          <c:idx val="2"/>
          <c:order val="2"/>
          <c:tx>
            <c:strRef>
              <c:f>'Graph Source (Perf&amp;IncsData)'!$AV$23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(Perf&amp;IncsData)'!$AV$24:$AV$58</c:f>
              <c:numCache>
                <c:formatCode>General</c:formatCode>
                <c:ptCount val="35"/>
                <c:pt idx="0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0.57258064516129037</c:v>
                </c:pt>
                <c:pt idx="10">
                  <c:v>0.56471389645776571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0.59372869802317652</c:v>
                </c:pt>
                <c:pt idx="17">
                  <c:v>0.59159369527145356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0.61137440758293837</c:v>
                </c:pt>
                <c:pt idx="24">
                  <c:v>0.58795508676420549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0.59359190556492414</c:v>
                </c:pt>
                <c:pt idx="31">
                  <c:v>0.57925771765522027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41C-43B3-ABB0-29642B5B6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294752088"/>
        <c:axId val="294754832"/>
      </c:barChart>
      <c:lineChart>
        <c:grouping val="standard"/>
        <c:varyColors val="0"/>
        <c:ser>
          <c:idx val="1"/>
          <c:order val="1"/>
          <c:tx>
            <c:strRef>
              <c:f>'Graph Source (Perf&amp;IncsData)'!$AY$23</c:f>
              <c:strCache>
                <c:ptCount val="1"/>
                <c:pt idx="0">
                  <c:v>C2 Demand Percentage (48%)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59650189156013E-2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41C-43B3-ABB0-29642B5B6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(Perf&amp;IncsData)'!$B$24:$C$60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01</c:v>
                  </c:pt>
                  <c:pt idx="36">
                    <c:v>02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(Perf&amp;IncsData)'!$AY$24:$AY$58</c:f>
              <c:numCache>
                <c:formatCode>0%</c:formatCode>
                <c:ptCount val="35"/>
                <c:pt idx="0">
                  <c:v>0.48</c:v>
                </c:pt>
                <c:pt idx="1">
                  <c:v>0.48</c:v>
                </c:pt>
                <c:pt idx="2">
                  <c:v>0.48</c:v>
                </c:pt>
                <c:pt idx="3">
                  <c:v>0.48</c:v>
                </c:pt>
                <c:pt idx="4">
                  <c:v>0.48</c:v>
                </c:pt>
                <c:pt idx="5">
                  <c:v>0.48</c:v>
                </c:pt>
                <c:pt idx="6">
                  <c:v>0.48</c:v>
                </c:pt>
                <c:pt idx="7">
                  <c:v>0.48</c:v>
                </c:pt>
                <c:pt idx="8">
                  <c:v>0.48</c:v>
                </c:pt>
                <c:pt idx="9">
                  <c:v>0.48</c:v>
                </c:pt>
                <c:pt idx="10">
                  <c:v>0.48</c:v>
                </c:pt>
                <c:pt idx="11">
                  <c:v>0.48</c:v>
                </c:pt>
                <c:pt idx="12">
                  <c:v>0.48</c:v>
                </c:pt>
                <c:pt idx="13">
                  <c:v>0.48</c:v>
                </c:pt>
                <c:pt idx="14">
                  <c:v>0.48</c:v>
                </c:pt>
                <c:pt idx="15">
                  <c:v>0.48</c:v>
                </c:pt>
                <c:pt idx="16">
                  <c:v>0.48</c:v>
                </c:pt>
                <c:pt idx="17">
                  <c:v>0.48</c:v>
                </c:pt>
                <c:pt idx="18">
                  <c:v>0.48</c:v>
                </c:pt>
                <c:pt idx="19">
                  <c:v>0.48</c:v>
                </c:pt>
                <c:pt idx="20">
                  <c:v>0.48</c:v>
                </c:pt>
                <c:pt idx="21">
                  <c:v>0.48</c:v>
                </c:pt>
                <c:pt idx="22">
                  <c:v>0.48</c:v>
                </c:pt>
                <c:pt idx="23">
                  <c:v>0.48</c:v>
                </c:pt>
                <c:pt idx="24">
                  <c:v>0.48</c:v>
                </c:pt>
                <c:pt idx="25">
                  <c:v>0.48</c:v>
                </c:pt>
                <c:pt idx="26">
                  <c:v>0.48</c:v>
                </c:pt>
                <c:pt idx="27">
                  <c:v>0.48</c:v>
                </c:pt>
                <c:pt idx="28">
                  <c:v>0.48</c:v>
                </c:pt>
                <c:pt idx="29">
                  <c:v>0.48</c:v>
                </c:pt>
                <c:pt idx="30">
                  <c:v>0.48</c:v>
                </c:pt>
                <c:pt idx="31">
                  <c:v>0.48</c:v>
                </c:pt>
                <c:pt idx="32">
                  <c:v>0.48</c:v>
                </c:pt>
                <c:pt idx="33">
                  <c:v>0.48</c:v>
                </c:pt>
                <c:pt idx="34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F41C-43B3-ABB0-29642B5B6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752088"/>
        <c:axId val="294754832"/>
      </c:lineChart>
      <c:catAx>
        <c:axId val="294752088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4832"/>
        <c:crosses val="autoZero"/>
        <c:auto val="1"/>
        <c:lblAlgn val="ctr"/>
        <c:lblOffset val="1"/>
        <c:noMultiLvlLbl val="0"/>
      </c:catAx>
      <c:valAx>
        <c:axId val="29475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2088"/>
        <c:crosses val="autoZero"/>
        <c:crossBetween val="between"/>
      </c:valAx>
      <c:spPr>
        <a:noFill/>
        <a:ln>
          <a:solidFill>
            <a:sysClr val="window" lastClr="FFFFFF">
              <a:lumMod val="95000"/>
            </a:sys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75000"/>
        </a:sys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3 Percentage of all Demand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(Perf&amp;IncsData)'!$BA$23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4E5FDA-23C4-4A73-BF52-35EA31FF25E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EEB-439F-ADA3-7726928D5A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EEB-439F-ADA3-7726928D5A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EEB-439F-ADA3-7726928D5A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EEB-439F-ADA3-7726928D5A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EEB-439F-ADA3-7726928D5AB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EEB-439F-ADA3-7726928D5AB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EEB-439F-ADA3-7726928D5A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A3C4AC2-BBA4-42C1-ABCB-6B724211DA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EEB-439F-ADA3-7726928D5A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B47491B-5BD4-4A1C-BBD8-6A86831C9B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EEB-439F-ADA3-7726928D5A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7EC3108B-19EC-4F16-A1F5-A1CFDA1CBC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EEB-439F-ADA3-7726928D5AB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7DA13196-B429-44B1-A3E0-2360628163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EEB-439F-ADA3-7726928D5AB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259C9E35-123D-44B0-9125-498DDC0406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0EEB-439F-ADA3-7726928D5AB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F05ED6E8-0D03-4F6F-9BDC-562D5C75AF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0EEB-439F-ADA3-7726928D5AB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354EC748-98B4-4F78-A484-C9AA8D96E6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0EEB-439F-ADA3-7726928D5AB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4AB4DC9-9ADA-40D1-8FD8-7C97AB2DE4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0EEB-439F-ADA3-7726928D5AB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2748972-3D25-4029-A86E-018B117893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0EEB-439F-ADA3-7726928D5AB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E9678B06-BC03-4D6F-993A-AF83855EA7C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0EEB-439F-ADA3-7726928D5AB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1FB7A093-E64D-4129-9249-BD4173603B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0EEB-439F-ADA3-7726928D5AB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127BF329-A448-4980-B8F1-6CDBBAD8E8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EEB-439F-ADA3-7726928D5AB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AA03C7A7-0A9D-4936-9F7F-3ED9DD4A0A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0EEB-439F-ADA3-7726928D5AB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45215B20-6CFA-4340-BA88-B19076A2B9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EEB-439F-ADA3-7726928D5AB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1ED13C86-B3E8-4456-A531-D328E49560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0EEB-439F-ADA3-7726928D5AB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621DAF84-5716-483A-A5A4-73B94BAACB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EEB-439F-ADA3-7726928D5AB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626EA648-4022-4A60-B61E-1FE3E6020F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0EEB-439F-ADA3-7726928D5ABF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6D933BA1-173F-44FA-A383-B51C35C463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EEB-439F-ADA3-7726928D5ABF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E4D4442D-D602-49F8-BC00-F10EBE6F58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0EEB-439F-ADA3-7726928D5ABF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C6E2195B-03E3-408D-893D-9A72D3933D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EEB-439F-ADA3-7726928D5ABF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393AE517-E7FA-41B0-A4CA-56DA893BEF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0EEB-439F-ADA3-7726928D5ABF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7B672E06-1B29-4D98-A427-BEC832FF002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0EEB-439F-ADA3-7726928D5ABF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98EB2412-976F-4B0A-8526-2564E97A60E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0EEB-439F-ADA3-7726928D5ABF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5755FF55-0FD0-47BF-AB94-76ADCA9584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0EEB-439F-ADA3-7726928D5ABF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DAE6AF20-63AE-4C32-9218-DB6F33919E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0EEB-439F-ADA3-7726928D5ABF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3819970A-6C65-465B-896A-378E826C14C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0EEB-439F-ADA3-7726928D5ABF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A12BFF6B-23F6-43B0-B21D-C775E63B69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0EEB-439F-ADA3-7726928D5ABF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5E85E0E1-1F9A-44DB-9464-FD849A6F284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0EEB-439F-ADA3-7726928D5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(Perf&amp;IncsData)'!$BA$24:$BA$58</c:f>
              <c:numCache>
                <c:formatCode>General</c:formatCode>
                <c:ptCount val="35"/>
                <c:pt idx="0">
                  <c:v>0</c:v>
                </c:pt>
                <c:pt idx="7">
                  <c:v>0.24077153308945792</c:v>
                </c:pt>
                <c:pt idx="8">
                  <c:v>0.2361341746927931</c:v>
                </c:pt>
                <c:pt idx="9">
                  <c:v>0</c:v>
                </c:pt>
                <c:pt idx="10">
                  <c:v>0</c:v>
                </c:pt>
                <c:pt idx="11">
                  <c:v>0.22964440013293452</c:v>
                </c:pt>
                <c:pt idx="12">
                  <c:v>0.25515818431911969</c:v>
                </c:pt>
                <c:pt idx="13">
                  <c:v>0.24772190347620654</c:v>
                </c:pt>
                <c:pt idx="14">
                  <c:v>0.26826826826826827</c:v>
                </c:pt>
                <c:pt idx="15">
                  <c:v>0.2195444040937603</c:v>
                </c:pt>
                <c:pt idx="16">
                  <c:v>0</c:v>
                </c:pt>
                <c:pt idx="17">
                  <c:v>0</c:v>
                </c:pt>
                <c:pt idx="18">
                  <c:v>0.2026890756302521</c:v>
                </c:pt>
                <c:pt idx="19">
                  <c:v>0.22275531185743661</c:v>
                </c:pt>
                <c:pt idx="20">
                  <c:v>0.22184183498801779</c:v>
                </c:pt>
                <c:pt idx="21">
                  <c:v>0.22566371681415928</c:v>
                </c:pt>
                <c:pt idx="22">
                  <c:v>0.24601063829787234</c:v>
                </c:pt>
                <c:pt idx="23">
                  <c:v>0</c:v>
                </c:pt>
                <c:pt idx="24">
                  <c:v>0</c:v>
                </c:pt>
                <c:pt idx="25">
                  <c:v>0.20885015085484412</c:v>
                </c:pt>
                <c:pt idx="26">
                  <c:v>0.20501672240802676</c:v>
                </c:pt>
                <c:pt idx="27">
                  <c:v>0.23685152057245082</c:v>
                </c:pt>
                <c:pt idx="28">
                  <c:v>0.21731631597102449</c:v>
                </c:pt>
                <c:pt idx="29">
                  <c:v>0.25408719346049047</c:v>
                </c:pt>
                <c:pt idx="30">
                  <c:v>0</c:v>
                </c:pt>
                <c:pt idx="31">
                  <c:v>0</c:v>
                </c:pt>
                <c:pt idx="32">
                  <c:v>0.23553577541937692</c:v>
                </c:pt>
                <c:pt idx="33">
                  <c:v>0.24266482568173972</c:v>
                </c:pt>
                <c:pt idx="34">
                  <c:v>0.28633333333333333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(Perf&amp;IncsData)'!$BC$24:$BC$61</c15:f>
                <c15:dlblRangeCache>
                  <c:ptCount val="38"/>
                  <c:pt idx="7">
                    <c:v>724</c:v>
                  </c:pt>
                  <c:pt idx="8">
                    <c:v>711</c:v>
                  </c:pt>
                  <c:pt idx="9">
                    <c:v>749</c:v>
                  </c:pt>
                  <c:pt idx="10">
                    <c:v>711</c:v>
                  </c:pt>
                  <c:pt idx="11">
                    <c:v>691</c:v>
                  </c:pt>
                  <c:pt idx="12">
                    <c:v>742</c:v>
                  </c:pt>
                  <c:pt idx="13">
                    <c:v>734</c:v>
                  </c:pt>
                  <c:pt idx="14">
                    <c:v>804</c:v>
                  </c:pt>
                  <c:pt idx="15">
                    <c:v>665</c:v>
                  </c:pt>
                  <c:pt idx="16">
                    <c:v>703</c:v>
                  </c:pt>
                  <c:pt idx="17">
                    <c:v>694</c:v>
                  </c:pt>
                  <c:pt idx="18">
                    <c:v>603</c:v>
                  </c:pt>
                  <c:pt idx="19">
                    <c:v>650</c:v>
                  </c:pt>
                  <c:pt idx="20">
                    <c:v>648</c:v>
                  </c:pt>
                  <c:pt idx="21">
                    <c:v>663</c:v>
                  </c:pt>
                  <c:pt idx="22">
                    <c:v>740</c:v>
                  </c:pt>
                  <c:pt idx="23">
                    <c:v>639</c:v>
                  </c:pt>
                  <c:pt idx="24">
                    <c:v>735</c:v>
                  </c:pt>
                  <c:pt idx="25">
                    <c:v>623</c:v>
                  </c:pt>
                  <c:pt idx="26">
                    <c:v>613</c:v>
                  </c:pt>
                  <c:pt idx="27">
                    <c:v>662</c:v>
                  </c:pt>
                  <c:pt idx="28">
                    <c:v>630</c:v>
                  </c:pt>
                  <c:pt idx="29">
                    <c:v>746</c:v>
                  </c:pt>
                  <c:pt idx="30">
                    <c:v>700</c:v>
                  </c:pt>
                  <c:pt idx="31">
                    <c:v>676</c:v>
                  </c:pt>
                  <c:pt idx="32">
                    <c:v>688</c:v>
                  </c:pt>
                  <c:pt idx="33">
                    <c:v>703</c:v>
                  </c:pt>
                  <c:pt idx="34">
                    <c:v>859</c:v>
                  </c:pt>
                  <c:pt idx="35">
                    <c:v>780</c:v>
                  </c:pt>
                  <c:pt idx="36">
                    <c:v>685</c:v>
                  </c:pt>
                  <c:pt idx="37">
                    <c:v>606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3-0EEB-439F-ADA3-7726928D5ABF}"/>
            </c:ext>
          </c:extLst>
        </c:ser>
        <c:ser>
          <c:idx val="2"/>
          <c:order val="2"/>
          <c:tx>
            <c:strRef>
              <c:f>'Graph Source (Perf&amp;IncsData)'!$BB$23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(Perf&amp;IncsData)'!$BB$24:$BB$58</c:f>
              <c:numCache>
                <c:formatCode>General</c:formatCode>
                <c:ptCount val="35"/>
                <c:pt idx="0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0.25168010752688175</c:v>
                </c:pt>
                <c:pt idx="10">
                  <c:v>0.24216621253405995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0.23960463531015677</c:v>
                </c:pt>
                <c:pt idx="17">
                  <c:v>0.24308231173380035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0.21631685849695328</c:v>
                </c:pt>
                <c:pt idx="24">
                  <c:v>0.25008506294658045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0.23608768971332209</c:v>
                </c:pt>
                <c:pt idx="31">
                  <c:v>0.23447797433229275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0EEB-439F-ADA3-7726928D5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294756400"/>
        <c:axId val="294752480"/>
      </c:barChart>
      <c:lineChart>
        <c:grouping val="standard"/>
        <c:varyColors val="0"/>
        <c:ser>
          <c:idx val="1"/>
          <c:order val="1"/>
          <c:tx>
            <c:strRef>
              <c:f>'Graph Source (Perf&amp;IncsData)'!$BE$23</c:f>
              <c:strCache>
                <c:ptCount val="1"/>
                <c:pt idx="0">
                  <c:v>C3 Demand Percentage (34%)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94906309456622E-2"/>
                  <c:y val="-2.8645502418044985E-1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EEB-439F-ADA3-7726928D5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(Perf&amp;IncsData)'!$BE$24:$BE$58</c:f>
              <c:numCache>
                <c:formatCode>0%</c:formatCode>
                <c:ptCount val="35"/>
                <c:pt idx="0">
                  <c:v>0.34</c:v>
                </c:pt>
                <c:pt idx="1">
                  <c:v>0.34</c:v>
                </c:pt>
                <c:pt idx="2">
                  <c:v>0.34</c:v>
                </c:pt>
                <c:pt idx="3">
                  <c:v>0.34</c:v>
                </c:pt>
                <c:pt idx="4">
                  <c:v>0.34</c:v>
                </c:pt>
                <c:pt idx="5">
                  <c:v>0.34</c:v>
                </c:pt>
                <c:pt idx="6">
                  <c:v>0.34</c:v>
                </c:pt>
                <c:pt idx="7">
                  <c:v>0.34</c:v>
                </c:pt>
                <c:pt idx="8">
                  <c:v>0.34</c:v>
                </c:pt>
                <c:pt idx="9">
                  <c:v>0.34</c:v>
                </c:pt>
                <c:pt idx="10">
                  <c:v>0.34</c:v>
                </c:pt>
                <c:pt idx="11">
                  <c:v>0.34</c:v>
                </c:pt>
                <c:pt idx="12">
                  <c:v>0.34</c:v>
                </c:pt>
                <c:pt idx="13">
                  <c:v>0.34</c:v>
                </c:pt>
                <c:pt idx="14">
                  <c:v>0.34</c:v>
                </c:pt>
                <c:pt idx="15">
                  <c:v>0.34</c:v>
                </c:pt>
                <c:pt idx="16">
                  <c:v>0.34</c:v>
                </c:pt>
                <c:pt idx="17">
                  <c:v>0.34</c:v>
                </c:pt>
                <c:pt idx="18">
                  <c:v>0.34</c:v>
                </c:pt>
                <c:pt idx="19">
                  <c:v>0.34</c:v>
                </c:pt>
                <c:pt idx="20">
                  <c:v>0.34</c:v>
                </c:pt>
                <c:pt idx="21">
                  <c:v>0.34</c:v>
                </c:pt>
                <c:pt idx="22">
                  <c:v>0.34</c:v>
                </c:pt>
                <c:pt idx="23">
                  <c:v>0.34</c:v>
                </c:pt>
                <c:pt idx="24">
                  <c:v>0.34</c:v>
                </c:pt>
                <c:pt idx="25">
                  <c:v>0.34</c:v>
                </c:pt>
                <c:pt idx="26">
                  <c:v>0.34</c:v>
                </c:pt>
                <c:pt idx="27">
                  <c:v>0.34</c:v>
                </c:pt>
                <c:pt idx="28">
                  <c:v>0.34</c:v>
                </c:pt>
                <c:pt idx="29">
                  <c:v>0.34</c:v>
                </c:pt>
                <c:pt idx="30">
                  <c:v>0.34</c:v>
                </c:pt>
                <c:pt idx="31">
                  <c:v>0.34</c:v>
                </c:pt>
                <c:pt idx="32">
                  <c:v>0.34</c:v>
                </c:pt>
                <c:pt idx="33">
                  <c:v>0.34</c:v>
                </c:pt>
                <c:pt idx="34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0EEB-439F-ADA3-7726928D5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756400"/>
        <c:axId val="294752480"/>
      </c:lineChart>
      <c:catAx>
        <c:axId val="294756400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2480"/>
        <c:crosses val="autoZero"/>
        <c:auto val="1"/>
        <c:lblAlgn val="ctr"/>
        <c:lblOffset val="1"/>
        <c:noMultiLvlLbl val="0"/>
      </c:catAx>
      <c:valAx>
        <c:axId val="29475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4 Percentage of all Demand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11983668937194E-2"/>
          <c:y val="0.18253908851177544"/>
          <c:w val="0.87715529541705062"/>
          <c:h val="0.529497889058596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Source (Perf&amp;IncsData)'!$BG$23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9DC3E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C4-4044-8D11-337833B6F8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C4-4044-8D11-337833B6F8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7C4-4044-8D11-337833B6F8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7C4-4044-8D11-337833B6F8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7C4-4044-8D11-337833B6F8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7C4-4044-8D11-337833B6F8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7C4-4044-8D11-337833B6F8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71F745E-FAAA-4F3C-A0E8-FF64E45E6F6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07C4-4044-8D11-337833B6F8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22989E-429A-4F5E-834A-BBA891E4DC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7C4-4044-8D11-337833B6F8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CFBE793-6CCF-4CD5-BD88-582165D56C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7C4-4044-8D11-337833B6F82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339AD556-2F7B-4C3F-92E7-B82C0DA31B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7C4-4044-8D11-337833B6F82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769B53A-B5DD-4182-9493-6A820E1F91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07C4-4044-8D11-337833B6F82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4528EE9-D327-47D6-9C67-1AFC0B688D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07C4-4044-8D11-337833B6F82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3C1516C4-FD08-4ACA-87F1-62957A963A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07C4-4044-8D11-337833B6F82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984B92E1-2EE4-4215-BE87-70C0327899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07C4-4044-8D11-337833B6F82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D03D38B4-B25F-4E58-AF19-2F02AECD1FF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07C4-4044-8D11-337833B6F82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15AC29F5-AB48-47C1-9B67-7C99350CFB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07C4-4044-8D11-337833B6F82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3768BB04-B41A-4415-9C75-47925AA03B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07C4-4044-8D11-337833B6F82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9D817BDE-E2E8-490A-B02E-C630B5BA054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7C4-4044-8D11-337833B6F82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60DA7BC3-A0DA-4E83-8F69-41FCA0F542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07C4-4044-8D11-337833B6F82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9424851A-3301-4C6D-B3C6-C94A33D96C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7C4-4044-8D11-337833B6F82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AB0DB2B2-5E45-4BC9-A1C7-584FCB8F6D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07C4-4044-8D11-337833B6F82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0078CCD0-7168-4FD7-B576-3F3DDA62E9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7C4-4044-8D11-337833B6F82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7F616EC9-F44F-439C-8F73-C9612C4E96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07C4-4044-8D11-337833B6F82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E0D48758-1112-4103-82F7-7BCD6B7658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7C4-4044-8D11-337833B6F82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35F34CF0-078B-427C-84B8-495E23B7EB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07C4-4044-8D11-337833B6F82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BB55D3BE-7E76-4133-8088-A88B55AD0D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7C4-4044-8D11-337833B6F82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A304B8D1-F2E2-41EF-A95D-1AFCD55F74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07C4-4044-8D11-337833B6F82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5F510226-E7FC-405C-B0CD-D1DD9115AB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07C4-4044-8D11-337833B6F82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ACE1A07E-7EF5-42A5-8410-1C0CBA3D05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07C4-4044-8D11-337833B6F82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238AA4B8-B579-443F-A2AF-C31B9E4B1E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07C4-4044-8D11-337833B6F82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8B38452C-15E6-450C-967B-C1F2FFFFAA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07C4-4044-8D11-337833B6F82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B0564E7B-BDCA-473D-A853-0574C4265A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07C4-4044-8D11-337833B6F826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95BE8C20-4B7C-4705-BBDD-6A31F2A29E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07C4-4044-8D11-337833B6F826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EA3B458F-E317-4099-A1A2-F88D961371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07C4-4044-8D11-337833B6F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(Perf&amp;IncsData)'!$BG$24:$BG$58</c:f>
              <c:numCache>
                <c:formatCode>General</c:formatCode>
                <c:ptCount val="35"/>
                <c:pt idx="0">
                  <c:v>0</c:v>
                </c:pt>
                <c:pt idx="7">
                  <c:v>2.726970402394413E-2</c:v>
                </c:pt>
                <c:pt idx="8">
                  <c:v>3.2879442045831951E-2</c:v>
                </c:pt>
                <c:pt idx="9">
                  <c:v>#N/A</c:v>
                </c:pt>
                <c:pt idx="10">
                  <c:v>#N/A</c:v>
                </c:pt>
                <c:pt idx="11">
                  <c:v>3.4562977733466269E-2</c:v>
                </c:pt>
                <c:pt idx="12">
                  <c:v>2.7854195323246216E-2</c:v>
                </c:pt>
                <c:pt idx="13">
                  <c:v>3.0037124535943302E-2</c:v>
                </c:pt>
                <c:pt idx="14">
                  <c:v>3.3366700033366697E-2</c:v>
                </c:pt>
                <c:pt idx="15">
                  <c:v>2.8722350610762629E-2</c:v>
                </c:pt>
                <c:pt idx="16">
                  <c:v>#N/A</c:v>
                </c:pt>
                <c:pt idx="17">
                  <c:v>#N/A</c:v>
                </c:pt>
                <c:pt idx="18">
                  <c:v>3.2941176470588238E-2</c:v>
                </c:pt>
                <c:pt idx="19">
                  <c:v>3.5983550376970527E-2</c:v>
                </c:pt>
                <c:pt idx="20">
                  <c:v>2.9099623416638139E-2</c:v>
                </c:pt>
                <c:pt idx="21">
                  <c:v>2.9611980939414567E-2</c:v>
                </c:pt>
                <c:pt idx="22">
                  <c:v>2.892287234042553E-2</c:v>
                </c:pt>
                <c:pt idx="23">
                  <c:v>#N/A</c:v>
                </c:pt>
                <c:pt idx="24">
                  <c:v>#N/A</c:v>
                </c:pt>
                <c:pt idx="25">
                  <c:v>2.6148172980221252E-2</c:v>
                </c:pt>
                <c:pt idx="26">
                  <c:v>3.0434782608695653E-2</c:v>
                </c:pt>
                <c:pt idx="27">
                  <c:v>2.9338103756708409E-2</c:v>
                </c:pt>
                <c:pt idx="28">
                  <c:v>3.2769920662297343E-2</c:v>
                </c:pt>
                <c:pt idx="29">
                  <c:v>2.7588555858310628E-2</c:v>
                </c:pt>
                <c:pt idx="30">
                  <c:v>#N/A</c:v>
                </c:pt>
                <c:pt idx="31">
                  <c:v>#N/A</c:v>
                </c:pt>
                <c:pt idx="32">
                  <c:v>3.1496062992125984E-2</c:v>
                </c:pt>
                <c:pt idx="33">
                  <c:v>3.3828098032447358E-2</c:v>
                </c:pt>
                <c:pt idx="34">
                  <c:v>2.8333333333333332E-2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(Perf&amp;IncsData)'!$BI$24:$BI$61</c15:f>
                <c15:dlblRangeCache>
                  <c:ptCount val="38"/>
                  <c:pt idx="0">
                    <c:v>C4_Incidents</c:v>
                  </c:pt>
                  <c:pt idx="1">
                    <c:v>C4_Incidents</c:v>
                  </c:pt>
                  <c:pt idx="2">
                    <c:v>C4_Incidents</c:v>
                  </c:pt>
                  <c:pt idx="3">
                    <c:v>C4_Incidents</c:v>
                  </c:pt>
                  <c:pt idx="4">
                    <c:v>C4_Incidents</c:v>
                  </c:pt>
                  <c:pt idx="5">
                    <c:v>C4_Incidents</c:v>
                  </c:pt>
                  <c:pt idx="6">
                    <c:v>C4_Incidents</c:v>
                  </c:pt>
                  <c:pt idx="7">
                    <c:v>82</c:v>
                  </c:pt>
                  <c:pt idx="8">
                    <c:v>99</c:v>
                  </c:pt>
                  <c:pt idx="9">
                    <c:v>85</c:v>
                  </c:pt>
                  <c:pt idx="10">
                    <c:v>102</c:v>
                  </c:pt>
                  <c:pt idx="11">
                    <c:v>104</c:v>
                  </c:pt>
                  <c:pt idx="12">
                    <c:v>81</c:v>
                  </c:pt>
                  <c:pt idx="13">
                    <c:v>89</c:v>
                  </c:pt>
                  <c:pt idx="14">
                    <c:v>100</c:v>
                  </c:pt>
                  <c:pt idx="15">
                    <c:v>87</c:v>
                  </c:pt>
                  <c:pt idx="16">
                    <c:v>81</c:v>
                  </c:pt>
                  <c:pt idx="17">
                    <c:v>84</c:v>
                  </c:pt>
                  <c:pt idx="18">
                    <c:v>98</c:v>
                  </c:pt>
                  <c:pt idx="19">
                    <c:v>105</c:v>
                  </c:pt>
                  <c:pt idx="20">
                    <c:v>85</c:v>
                  </c:pt>
                  <c:pt idx="21">
                    <c:v>87</c:v>
                  </c:pt>
                  <c:pt idx="22">
                    <c:v>87</c:v>
                  </c:pt>
                  <c:pt idx="23">
                    <c:v>91</c:v>
                  </c:pt>
                  <c:pt idx="24">
                    <c:v>91</c:v>
                  </c:pt>
                  <c:pt idx="25">
                    <c:v>78</c:v>
                  </c:pt>
                  <c:pt idx="26">
                    <c:v>91</c:v>
                  </c:pt>
                  <c:pt idx="27">
                    <c:v>82</c:v>
                  </c:pt>
                  <c:pt idx="28">
                    <c:v>95</c:v>
                  </c:pt>
                  <c:pt idx="29">
                    <c:v>81</c:v>
                  </c:pt>
                  <c:pt idx="30">
                    <c:v>95</c:v>
                  </c:pt>
                  <c:pt idx="31">
                    <c:v>91</c:v>
                  </c:pt>
                  <c:pt idx="32">
                    <c:v>92</c:v>
                  </c:pt>
                  <c:pt idx="33">
                    <c:v>98</c:v>
                  </c:pt>
                  <c:pt idx="34">
                    <c:v>85</c:v>
                  </c:pt>
                  <c:pt idx="35">
                    <c:v>99</c:v>
                  </c:pt>
                  <c:pt idx="36">
                    <c:v>94</c:v>
                  </c:pt>
                  <c:pt idx="37">
                    <c:v>88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3-07C4-4044-8D11-337833B6F826}"/>
            </c:ext>
          </c:extLst>
        </c:ser>
        <c:ser>
          <c:idx val="2"/>
          <c:order val="1"/>
          <c:tx>
            <c:strRef>
              <c:f>'Graph Source (Perf&amp;IncsData)'!$BM$23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7C4-4044-8D11-337833B6F8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07C4-4044-8D11-337833B6F8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07C4-4044-8D11-337833B6F8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07C4-4044-8D11-337833B6F8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07C4-4044-8D11-337833B6F8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07C4-4044-8D11-337833B6F8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07C4-4044-8D11-337833B6F8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8E6CA3D-B71A-4CFF-8AE7-1340E2201C0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07C4-4044-8D11-337833B6F8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C8798AA-A33E-481C-95D0-AF6A92C206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07C4-4044-8D11-337833B6F8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F4027385-F516-4AAF-93E4-64A8E8ABFE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07C4-4044-8D11-337833B6F82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04338DE-A41A-405E-8409-C9997668CE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07C4-4044-8D11-337833B6F82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F6D46149-FA73-4CF7-8204-5BAACB74AA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07C4-4044-8D11-337833B6F82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184652F-60F3-43E1-8042-0BF9E14B597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07C4-4044-8D11-337833B6F82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B36F79F2-3F7B-420C-82B4-A63DFD92AD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07C4-4044-8D11-337833B6F82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D3F33EE5-453F-40F0-84D5-6AFEB2D263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07C4-4044-8D11-337833B6F82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ED3C27AB-A016-4269-A19B-E6BA20A99B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07C4-4044-8D11-337833B6F82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73CAF27F-C636-45F4-987D-7AAEA3602E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07C4-4044-8D11-337833B6F82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7AEA2E34-C13C-4132-A3C9-BE3990DB5CA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07C4-4044-8D11-337833B6F82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C148D3A1-8DA1-4694-9D2B-CCAA445F08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07C4-4044-8D11-337833B6F82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0129A2A1-9794-4AD6-9F1A-88560CBCAE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07C4-4044-8D11-337833B6F82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883AE355-C145-4E29-9823-E8EEAC5602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07C4-4044-8D11-337833B6F82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C83066C6-B7A8-4BA2-9E24-2306BBB3A9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07C4-4044-8D11-337833B6F82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5655A070-21F7-4333-BB55-2F199A7687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07C4-4044-8D11-337833B6F82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F0437E63-067A-4850-9312-7037C720E28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07C4-4044-8D11-337833B6F82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6555BDF8-2095-4E83-87E4-DAAEDEED01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07C4-4044-8D11-337833B6F82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7D76E2CA-20C7-4A25-A2AA-CE6900E9EC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07C4-4044-8D11-337833B6F82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AABA4D77-BF53-470F-878E-705EF4CAB6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07C4-4044-8D11-337833B6F82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06A8E02A-588C-4FDA-B8C7-FAB862920BF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07C4-4044-8D11-337833B6F82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C9278B07-8F3E-4734-9C06-2B7B931400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07C4-4044-8D11-337833B6F82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116BC0CA-6C34-4A8F-99E4-C847DC7FA3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07C4-4044-8D11-337833B6F82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284ED2A0-2833-4B12-AB72-E8C8A6CBAE5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07C4-4044-8D11-337833B6F82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B626E147-8AA8-4330-90AA-A8E4A00C93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3-07C4-4044-8D11-337833B6F82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D8AAB63A-E83A-4CBC-A577-C6D20B0AEB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4-07C4-4044-8D11-337833B6F826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B699AC5A-DE9C-4140-B6F2-C9ACCFE064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5-07C4-4044-8D11-337833B6F826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379DE4C4-5861-403D-BDD7-8056C8EB26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6-07C4-4044-8D11-337833B6F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(Perf&amp;IncsData)'!$BM$24:$BM$58</c:f>
              <c:numCache>
                <c:formatCode>General</c:formatCode>
                <c:ptCount val="35"/>
                <c:pt idx="0">
                  <c:v>0</c:v>
                </c:pt>
                <c:pt idx="7">
                  <c:v>5.7532424343199204E-2</c:v>
                </c:pt>
                <c:pt idx="8">
                  <c:v>4.350714048488874E-2</c:v>
                </c:pt>
                <c:pt idx="9">
                  <c:v>#N/A</c:v>
                </c:pt>
                <c:pt idx="10">
                  <c:v>#N/A</c:v>
                </c:pt>
                <c:pt idx="11">
                  <c:v>4.6527085410435362E-2</c:v>
                </c:pt>
                <c:pt idx="12">
                  <c:v>5.15818431911967E-2</c:v>
                </c:pt>
                <c:pt idx="13">
                  <c:v>4.7924400944988191E-2</c:v>
                </c:pt>
                <c:pt idx="14">
                  <c:v>5.2052052052052052E-2</c:v>
                </c:pt>
                <c:pt idx="15">
                  <c:v>4.8200726312314292E-2</c:v>
                </c:pt>
                <c:pt idx="16">
                  <c:v>#N/A</c:v>
                </c:pt>
                <c:pt idx="17">
                  <c:v>#N/A</c:v>
                </c:pt>
                <c:pt idx="18">
                  <c:v>4.403361344537815E-2</c:v>
                </c:pt>
                <c:pt idx="19">
                  <c:v>4.5236463331048665E-2</c:v>
                </c:pt>
                <c:pt idx="20">
                  <c:v>5.237932214994865E-2</c:v>
                </c:pt>
                <c:pt idx="21">
                  <c:v>5.8202859087814841E-2</c:v>
                </c:pt>
                <c:pt idx="22">
                  <c:v>5.3856382978723402E-2</c:v>
                </c:pt>
                <c:pt idx="23">
                  <c:v>#N/A</c:v>
                </c:pt>
                <c:pt idx="24">
                  <c:v>#N/A</c:v>
                </c:pt>
                <c:pt idx="25">
                  <c:v>4.3915521287294673E-2</c:v>
                </c:pt>
                <c:pt idx="26">
                  <c:v>5.3846153846153849E-2</c:v>
                </c:pt>
                <c:pt idx="27">
                  <c:v>4.9731663685152055E-2</c:v>
                </c:pt>
                <c:pt idx="28">
                  <c:v>5.001724732666437E-2</c:v>
                </c:pt>
                <c:pt idx="29">
                  <c:v>5.4155313351498639E-2</c:v>
                </c:pt>
                <c:pt idx="30">
                  <c:v>#N/A</c:v>
                </c:pt>
                <c:pt idx="31">
                  <c:v>#N/A</c:v>
                </c:pt>
                <c:pt idx="32">
                  <c:v>5.1352276617596712E-2</c:v>
                </c:pt>
                <c:pt idx="33">
                  <c:v>5.0051777701070076E-2</c:v>
                </c:pt>
                <c:pt idx="34">
                  <c:v>5.566666666666667E-2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(Perf&amp;IncsData)'!$BO$24:$BO$61</c15:f>
                <c15:dlblRangeCache>
                  <c:ptCount val="38"/>
                  <c:pt idx="0">
                    <c:v>C4H_FaceToFaceIncidents</c:v>
                  </c:pt>
                  <c:pt idx="1">
                    <c:v>C4H_FaceToFaceIncidents</c:v>
                  </c:pt>
                  <c:pt idx="2">
                    <c:v>C4H_FaceToFaceIncidents</c:v>
                  </c:pt>
                  <c:pt idx="3">
                    <c:v>C4H_FaceToFaceIncidents</c:v>
                  </c:pt>
                  <c:pt idx="4">
                    <c:v>C4H_FaceToFaceIncidents</c:v>
                  </c:pt>
                  <c:pt idx="5">
                    <c:v>C4H_FaceToFaceIncidents</c:v>
                  </c:pt>
                  <c:pt idx="6">
                    <c:v>C4H_FaceToFaceIncidents</c:v>
                  </c:pt>
                  <c:pt idx="7">
                    <c:v>173</c:v>
                  </c:pt>
                  <c:pt idx="8">
                    <c:v>131</c:v>
                  </c:pt>
                  <c:pt idx="9">
                    <c:v>138</c:v>
                  </c:pt>
                  <c:pt idx="10">
                    <c:v>136</c:v>
                  </c:pt>
                  <c:pt idx="11">
                    <c:v>140</c:v>
                  </c:pt>
                  <c:pt idx="12">
                    <c:v>150</c:v>
                  </c:pt>
                  <c:pt idx="13">
                    <c:v>142</c:v>
                  </c:pt>
                  <c:pt idx="14">
                    <c:v>156</c:v>
                  </c:pt>
                  <c:pt idx="15">
                    <c:v>146</c:v>
                  </c:pt>
                  <c:pt idx="16">
                    <c:v>157</c:v>
                  </c:pt>
                  <c:pt idx="17">
                    <c:v>106</c:v>
                  </c:pt>
                  <c:pt idx="18">
                    <c:v>131</c:v>
                  </c:pt>
                  <c:pt idx="19">
                    <c:v>132</c:v>
                  </c:pt>
                  <c:pt idx="20">
                    <c:v>153</c:v>
                  </c:pt>
                  <c:pt idx="21">
                    <c:v>171</c:v>
                  </c:pt>
                  <c:pt idx="22">
                    <c:v>162</c:v>
                  </c:pt>
                  <c:pt idx="23">
                    <c:v>134</c:v>
                  </c:pt>
                  <c:pt idx="24">
                    <c:v>133</c:v>
                  </c:pt>
                  <c:pt idx="25">
                    <c:v>131</c:v>
                  </c:pt>
                  <c:pt idx="26">
                    <c:v>161</c:v>
                  </c:pt>
                  <c:pt idx="27">
                    <c:v>139</c:v>
                  </c:pt>
                  <c:pt idx="28">
                    <c:v>145</c:v>
                  </c:pt>
                  <c:pt idx="29">
                    <c:v>159</c:v>
                  </c:pt>
                  <c:pt idx="30">
                    <c:v>125</c:v>
                  </c:pt>
                  <c:pt idx="31">
                    <c:v>135</c:v>
                  </c:pt>
                  <c:pt idx="32">
                    <c:v>150</c:v>
                  </c:pt>
                  <c:pt idx="33">
                    <c:v>145</c:v>
                  </c:pt>
                  <c:pt idx="34">
                    <c:v>167</c:v>
                  </c:pt>
                  <c:pt idx="35">
                    <c:v>163</c:v>
                  </c:pt>
                  <c:pt idx="36">
                    <c:v>161</c:v>
                  </c:pt>
                  <c:pt idx="37">
                    <c:v>149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7-07C4-4044-8D11-337833B6F826}"/>
            </c:ext>
          </c:extLst>
        </c:ser>
        <c:ser>
          <c:idx val="3"/>
          <c:order val="3"/>
          <c:tx>
            <c:strRef>
              <c:f>'Graph Source (Perf&amp;IncsData)'!$BN$23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(Perf&amp;IncsData)'!$BN$24:$BN$58</c:f>
              <c:numCache>
                <c:formatCode>General</c:formatCode>
                <c:ptCount val="35"/>
                <c:pt idx="0">
                  <c:v>0</c:v>
                </c:pt>
                <c:pt idx="7">
                  <c:v>#N/A</c:v>
                </c:pt>
                <c:pt idx="8">
                  <c:v>#N/A</c:v>
                </c:pt>
                <c:pt idx="9">
                  <c:v>4.6370967741935484E-2</c:v>
                </c:pt>
                <c:pt idx="10">
                  <c:v>4.632152588555858E-2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5.3510565780504428E-2</c:v>
                </c:pt>
                <c:pt idx="17">
                  <c:v>3.7127845884413313E-2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4.5362220717670952E-2</c:v>
                </c:pt>
                <c:pt idx="24">
                  <c:v>4.5253487580809798E-2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4.2158516020236091E-2</c:v>
                </c:pt>
                <c:pt idx="31">
                  <c:v>4.6826222684703434E-2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07C4-4044-8D11-337833B6F826}"/>
            </c:ext>
          </c:extLst>
        </c:ser>
        <c:ser>
          <c:idx val="4"/>
          <c:order val="4"/>
          <c:tx>
            <c:strRef>
              <c:f>'Graph Source (Perf&amp;IncsData)'!$BH$23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07C4-4044-8D11-337833B6F8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A-07C4-4044-8D11-337833B6F8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B-07C4-4044-8D11-337833B6F8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C-07C4-4044-8D11-337833B6F8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D-07C4-4044-8D11-337833B6F8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E-07C4-4044-8D11-337833B6F8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F-07C4-4044-8D11-337833B6F8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E54FB00-A031-41FC-B813-5CD33F8EAE6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0-07C4-4044-8D11-337833B6F8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FCB64DA-ED0B-46BF-9EE9-D6E54745F13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1-07C4-4044-8D11-337833B6F8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AC2579F-85E8-4BC1-BBC0-117E48B963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2-07C4-4044-8D11-337833B6F82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EB012A2-1C8A-488C-ADD1-F2A25A5B03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3-07C4-4044-8D11-337833B6F82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7B967EB-6083-4B75-83C3-4A39531B434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4-07C4-4044-8D11-337833B6F82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7F5D8C7B-75F9-4F4E-BE8D-EB97B68AFE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07C4-4044-8D11-337833B6F82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0ECB5CE-9DCA-41D0-8BC1-F3BDB4F09C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07C4-4044-8D11-337833B6F82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3437254B-0243-4AF7-99D1-576C55927A4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07C4-4044-8D11-337833B6F82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E393D914-BD7E-4158-A92B-E8C65C7889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07C4-4044-8D11-337833B6F82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B7C75553-3774-430A-99AC-0D58C2252F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9-07C4-4044-8D11-337833B6F82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2F5B276B-33EE-4231-B91D-1CF82A3202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A-07C4-4044-8D11-337833B6F82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70B179CD-4225-4428-AEE2-6AD253D0B5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07C4-4044-8D11-337833B6F82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C21E964A-7048-49D0-822F-54FFD7CE42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07C4-4044-8D11-337833B6F82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8B2B21EB-9816-44D2-A596-B20C9ADF91B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07C4-4044-8D11-337833B6F82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C51FD244-1819-4E4F-ADCD-8F31868E1D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07C4-4044-8D11-337833B6F82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AD570279-40D3-4228-A049-29717EA882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07C4-4044-8D11-337833B6F82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B1478914-BAA5-4E8C-A2A1-580AC9B10B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07C4-4044-8D11-337833B6F82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673DAC14-34DA-4F39-96DC-DC910CD27B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1-07C4-4044-8D11-337833B6F82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5AA6CEAC-01EA-4BD2-A5E2-EDA1AAE00C6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2-07C4-4044-8D11-337833B6F82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0EAD1390-5E5A-4EAC-BB47-9BD6889E99D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07C4-4044-8D11-337833B6F82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12DD828E-C8DD-4F06-91DF-9ED7EFC519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07C4-4044-8D11-337833B6F82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58F1F99E-EF67-439D-A3BE-7EA87E58DF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5-07C4-4044-8D11-337833B6F82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AC0BF742-8237-457E-9055-F110310BD5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6-07C4-4044-8D11-337833B6F82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7EC82DD5-D494-446B-BC80-32C9F9F362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7-07C4-4044-8D11-337833B6F82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1CB6C91A-403F-4694-A976-858CF792FA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8-07C4-4044-8D11-337833B6F82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3867F2DE-F792-40CD-B83C-AA8F876BD5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9-07C4-4044-8D11-337833B6F826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A1126791-C986-4D75-AE7A-1BA1CC414F7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A-07C4-4044-8D11-337833B6F826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9A0AE0D3-BF89-4F5B-A5F8-6AD91DFC94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07C4-4044-8D11-337833B6F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(Perf&amp;IncsData)'!$BH$24:$BH$58</c:f>
              <c:numCache>
                <c:formatCode>General</c:formatCode>
                <c:ptCount val="35"/>
                <c:pt idx="0">
                  <c:v>0</c:v>
                </c:pt>
                <c:pt idx="7">
                  <c:v>#N/A</c:v>
                </c:pt>
                <c:pt idx="8">
                  <c:v>#N/A</c:v>
                </c:pt>
                <c:pt idx="9">
                  <c:v>2.8561827956989246E-2</c:v>
                </c:pt>
                <c:pt idx="10">
                  <c:v>3.4741144414168937E-2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2.7607361963190184E-2</c:v>
                </c:pt>
                <c:pt idx="17">
                  <c:v>2.9422066549912435E-2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3.0805687203791468E-2</c:v>
                </c:pt>
                <c:pt idx="24">
                  <c:v>3.0962912555290916E-2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3.2040472175379427E-2</c:v>
                </c:pt>
                <c:pt idx="31">
                  <c:v>3.1564342698577871E-2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(Perf&amp;IncsData)'!$BO$24:$BO$61</c15:f>
                <c15:dlblRangeCache>
                  <c:ptCount val="38"/>
                  <c:pt idx="0">
                    <c:v>C4H_FaceToFaceIncidents</c:v>
                  </c:pt>
                  <c:pt idx="1">
                    <c:v>C4H_FaceToFaceIncidents</c:v>
                  </c:pt>
                  <c:pt idx="2">
                    <c:v>C4H_FaceToFaceIncidents</c:v>
                  </c:pt>
                  <c:pt idx="3">
                    <c:v>C4H_FaceToFaceIncidents</c:v>
                  </c:pt>
                  <c:pt idx="4">
                    <c:v>C4H_FaceToFaceIncidents</c:v>
                  </c:pt>
                  <c:pt idx="5">
                    <c:v>C4H_FaceToFaceIncidents</c:v>
                  </c:pt>
                  <c:pt idx="6">
                    <c:v>C4H_FaceToFaceIncidents</c:v>
                  </c:pt>
                  <c:pt idx="7">
                    <c:v>173</c:v>
                  </c:pt>
                  <c:pt idx="8">
                    <c:v>131</c:v>
                  </c:pt>
                  <c:pt idx="9">
                    <c:v>138</c:v>
                  </c:pt>
                  <c:pt idx="10">
                    <c:v>136</c:v>
                  </c:pt>
                  <c:pt idx="11">
                    <c:v>140</c:v>
                  </c:pt>
                  <c:pt idx="12">
                    <c:v>150</c:v>
                  </c:pt>
                  <c:pt idx="13">
                    <c:v>142</c:v>
                  </c:pt>
                  <c:pt idx="14">
                    <c:v>156</c:v>
                  </c:pt>
                  <c:pt idx="15">
                    <c:v>146</c:v>
                  </c:pt>
                  <c:pt idx="16">
                    <c:v>157</c:v>
                  </c:pt>
                  <c:pt idx="17">
                    <c:v>106</c:v>
                  </c:pt>
                  <c:pt idx="18">
                    <c:v>131</c:v>
                  </c:pt>
                  <c:pt idx="19">
                    <c:v>132</c:v>
                  </c:pt>
                  <c:pt idx="20">
                    <c:v>153</c:v>
                  </c:pt>
                  <c:pt idx="21">
                    <c:v>171</c:v>
                  </c:pt>
                  <c:pt idx="22">
                    <c:v>162</c:v>
                  </c:pt>
                  <c:pt idx="23">
                    <c:v>134</c:v>
                  </c:pt>
                  <c:pt idx="24">
                    <c:v>133</c:v>
                  </c:pt>
                  <c:pt idx="25">
                    <c:v>131</c:v>
                  </c:pt>
                  <c:pt idx="26">
                    <c:v>161</c:v>
                  </c:pt>
                  <c:pt idx="27">
                    <c:v>139</c:v>
                  </c:pt>
                  <c:pt idx="28">
                    <c:v>145</c:v>
                  </c:pt>
                  <c:pt idx="29">
                    <c:v>159</c:v>
                  </c:pt>
                  <c:pt idx="30">
                    <c:v>125</c:v>
                  </c:pt>
                  <c:pt idx="31">
                    <c:v>135</c:v>
                  </c:pt>
                  <c:pt idx="32">
                    <c:v>150</c:v>
                  </c:pt>
                  <c:pt idx="33">
                    <c:v>145</c:v>
                  </c:pt>
                  <c:pt idx="34">
                    <c:v>167</c:v>
                  </c:pt>
                  <c:pt idx="35">
                    <c:v>163</c:v>
                  </c:pt>
                  <c:pt idx="36">
                    <c:v>161</c:v>
                  </c:pt>
                  <c:pt idx="37">
                    <c:v>149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6C-07C4-4044-8D11-337833B6F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94752872"/>
        <c:axId val="294754048"/>
      </c:barChart>
      <c:lineChart>
        <c:grouping val="standard"/>
        <c:varyColors val="0"/>
        <c:ser>
          <c:idx val="1"/>
          <c:order val="2"/>
          <c:tx>
            <c:strRef>
              <c:f>'Graph Source (Perf&amp;IncsData)'!$BK$23</c:f>
              <c:strCache>
                <c:ptCount val="1"/>
                <c:pt idx="0">
                  <c:v>C4 Demand Percentage (10%)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59206374231547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07C4-4044-8D11-337833B6F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(Perf&amp;IncsData)'!$B$24:$C$58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Feb</c:v>
                  </c:pt>
                </c:lvl>
              </c:multiLvlStrCache>
            </c:multiLvlStrRef>
          </c:cat>
          <c:val>
            <c:numRef>
              <c:f>'Graph Source (Perf&amp;IncsData)'!$BK$24:$BK$58</c:f>
              <c:numCache>
                <c:formatCode>0%</c:formatCode>
                <c:ptCount val="35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0.1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E-07C4-4044-8D11-337833B6F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752872"/>
        <c:axId val="294754048"/>
      </c:lineChart>
      <c:catAx>
        <c:axId val="294752872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4048"/>
        <c:crosses val="autoZero"/>
        <c:auto val="1"/>
        <c:lblAlgn val="ctr"/>
        <c:lblOffset val="1"/>
        <c:noMultiLvlLbl val="0"/>
      </c:catAx>
      <c:valAx>
        <c:axId val="29475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'National Position Graph'!$C$7</c:f>
          <c:strCache>
            <c:ptCount val="1"/>
            <c:pt idx="0">
              <c:v>Category 1 Mean Performance across England in : January 2018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08221310417892"/>
          <c:y val="0.1311536057992751"/>
          <c:w val="0.78154732422342987"/>
          <c:h val="0.64059492563429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'National Position Graph'!$I$10</c:f>
              <c:strCache>
                <c:ptCount val="1"/>
                <c:pt idx="0">
                  <c:v>A25 Mean response time: C1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06-4EAE-810C-CEC25410DDB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06-4EAE-810C-CEC25410DD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2225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06-4EAE-810C-CEC25410DDBC}"/>
              </c:ext>
            </c:extLst>
          </c:dPt>
          <c:dLbls>
            <c:dLbl>
              <c:idx val="0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06-4EAE-810C-CEC25410DD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'National Position Graph'!$D$11:$D$23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West Midlands</c:v>
                </c:pt>
                <c:pt idx="4">
                  <c:v>South Central</c:v>
                </c:pt>
                <c:pt idx="5">
                  <c:v>London</c:v>
                </c:pt>
                <c:pt idx="6">
                  <c:v>South East Coast</c:v>
                </c:pt>
                <c:pt idx="7">
                  <c:v>Yorkshire</c:v>
                </c:pt>
                <c:pt idx="8">
                  <c:v>East Of England</c:v>
                </c:pt>
                <c:pt idx="9">
                  <c:v>South Western</c:v>
                </c:pt>
                <c:pt idx="10">
                  <c:v>East Midlands</c:v>
                </c:pt>
                <c:pt idx="11">
                  <c:v>North West</c:v>
                </c:pt>
              </c:strCache>
            </c:strRef>
          </c:cat>
          <c:val>
            <c:numRef>
              <c:f>'National Position Graph'!$I$11:$I$23</c:f>
              <c:numCache>
                <c:formatCode>General</c:formatCode>
                <c:ptCount val="13"/>
                <c:pt idx="0" formatCode="h:mm:ss">
                  <c:v>5.7797355614416825E-3</c:v>
                </c:pt>
                <c:pt idx="2" formatCode="h:mm:ss">
                  <c:v>4.5370370370370373E-3</c:v>
                </c:pt>
                <c:pt idx="3" formatCode="h:mm:ss">
                  <c:v>4.7222222222222223E-3</c:v>
                </c:pt>
                <c:pt idx="4" formatCode="h:mm:ss">
                  <c:v>4.9074074074074072E-3</c:v>
                </c:pt>
                <c:pt idx="5" formatCode="h:mm:ss">
                  <c:v>4.9768518518518521E-3</c:v>
                </c:pt>
                <c:pt idx="6" formatCode="h:mm:ss">
                  <c:v>5.4513888888888893E-3</c:v>
                </c:pt>
                <c:pt idx="7" formatCode="h:mm:ss">
                  <c:v>5.6712962962962967E-3</c:v>
                </c:pt>
                <c:pt idx="8" formatCode="h:mm:ss">
                  <c:v>5.9606481481481481E-3</c:v>
                </c:pt>
                <c:pt idx="9" formatCode="h:mm:ss">
                  <c:v>6.3773148148148148E-3</c:v>
                </c:pt>
                <c:pt idx="10" formatCode="h:mm:ss">
                  <c:v>6.4699074074074077E-3</c:v>
                </c:pt>
                <c:pt idx="11" formatCode="h:mm:ss">
                  <c:v>6.8402777777777776E-3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06-4EAE-810C-CEC25410D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4757968"/>
        <c:axId val="294755224"/>
      </c:barChart>
      <c:lineChart>
        <c:grouping val="standard"/>
        <c:varyColors val="0"/>
        <c:ser>
          <c:idx val="1"/>
          <c:order val="1"/>
          <c:tx>
            <c:strRef>
              <c:f>'National Position Graph'!$I$10</c:f>
              <c:strCache>
                <c:ptCount val="1"/>
                <c:pt idx="0">
                  <c:v>A25 Mean response time: C1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84D83C42-A9D3-4D43-B57B-D096CB8E505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D06-4EAE-810C-CEC25410DD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D06-4EAE-810C-CEC25410DDBC}"/>
                </c:ext>
              </c:extLst>
            </c:dLbl>
            <c:dLbl>
              <c:idx val="2"/>
              <c:tx>
                <c:rich>
                  <a:bodyPr rot="0" spcFirstLastPara="1" vertOverflow="ellipsis" horzOverflow="clip" vert="horz" wrap="square" lIns="7200" tIns="7200" rIns="7200" bIns="7200" anchor="ctr" anchorCtr="1">
                    <a:spAutoFit/>
                  </a:bodyPr>
                  <a:lstStyle/>
                  <a:p>
                    <a:pPr>
                      <a:defRPr sz="7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31141-F237-4150-9F2E-6A0BD072010A}" type="CELLRANGE">
                      <a:rPr lang="en-GB"/>
                      <a:pPr>
                        <a:defRPr sz="700" b="1">
                          <a:solidFill>
                            <a:schemeClr val="accent5">
                              <a:lumMod val="75000"/>
                            </a:schemeClr>
                          </a:solidFill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7200" tIns="7200" rIns="7200" bIns="720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D06-4EAE-810C-CEC25410DDBC}"/>
                </c:ext>
              </c:extLst>
            </c:dLbl>
            <c:dLbl>
              <c:idx val="3"/>
              <c:tx>
                <c:rich>
                  <a:bodyPr rot="0" spcFirstLastPara="1" vertOverflow="ellipsis" horzOverflow="clip" vert="horz" wrap="square" lIns="7200" tIns="7200" rIns="7200" bIns="7200" anchor="ctr" anchorCtr="1">
                    <a:spAutoFit/>
                  </a:bodyPr>
                  <a:lstStyle/>
                  <a:p>
                    <a:pPr>
                      <a:defRPr sz="7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F2B1EF-40EC-470C-BF35-DA12E433D2A5}" type="CELLRANGE">
                      <a:rPr lang="en-GB"/>
                      <a:pPr>
                        <a:defRPr sz="700" b="1">
                          <a:solidFill>
                            <a:schemeClr val="accent5">
                              <a:lumMod val="75000"/>
                            </a:schemeClr>
                          </a:solidFill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7200" tIns="7200" rIns="7200" bIns="720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D06-4EAE-810C-CEC25410DDB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4644E5-9ED8-4E48-B649-5016B4B2AC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D06-4EAE-810C-CEC25410DDB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C22B8B8-0C10-47B4-8D2D-1203EC3380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AD06-4EAE-810C-CEC25410DDB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7530838-BCF3-4C24-A2D6-B2C4AC5700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AD06-4EAE-810C-CEC25410DDB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19FB1A8-3D7F-4602-AE16-666A4A819B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AD06-4EAE-810C-CEC25410DDB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D412978-DABE-4394-A14D-DBECBBA0F7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AD06-4EAE-810C-CEC25410DDB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7DC5DEFD-CD58-4E44-8F8D-AE8DD9C4C4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AD06-4EAE-810C-CEC25410DDB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8D6B1FF-5179-4062-ADA9-CFA63999CF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AD06-4EAE-810C-CEC25410DDB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236807F-CE36-4784-9407-753F4890E8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AD06-4EAE-810C-CEC25410DDB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AD06-4EAE-810C-CEC25410DDBC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horzOverflow="clip" vert="horz" wrap="square" lIns="7200" tIns="7200" rIns="7200" bIns="720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'National Position Graph'!$D$11:$D$23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West Midlands</c:v>
                </c:pt>
                <c:pt idx="4">
                  <c:v>South Central</c:v>
                </c:pt>
                <c:pt idx="5">
                  <c:v>London</c:v>
                </c:pt>
                <c:pt idx="6">
                  <c:v>South East Coast</c:v>
                </c:pt>
                <c:pt idx="7">
                  <c:v>Yorkshire</c:v>
                </c:pt>
                <c:pt idx="8">
                  <c:v>East Of England</c:v>
                </c:pt>
                <c:pt idx="9">
                  <c:v>South Western</c:v>
                </c:pt>
                <c:pt idx="10">
                  <c:v>East Midlands</c:v>
                </c:pt>
                <c:pt idx="11">
                  <c:v>North West</c:v>
                </c:pt>
              </c:strCache>
            </c:strRef>
          </c:cat>
          <c:val>
            <c:numRef>
              <c:f>'National Position Graph'!$I$11:$I$23</c:f>
              <c:numCache>
                <c:formatCode>General</c:formatCode>
                <c:ptCount val="13"/>
                <c:pt idx="0" formatCode="h:mm:ss">
                  <c:v>5.7797355614416825E-3</c:v>
                </c:pt>
                <c:pt idx="2" formatCode="h:mm:ss">
                  <c:v>4.5370370370370373E-3</c:v>
                </c:pt>
                <c:pt idx="3" formatCode="h:mm:ss">
                  <c:v>4.7222222222222223E-3</c:v>
                </c:pt>
                <c:pt idx="4" formatCode="h:mm:ss">
                  <c:v>4.9074074074074072E-3</c:v>
                </c:pt>
                <c:pt idx="5" formatCode="h:mm:ss">
                  <c:v>4.9768518518518521E-3</c:v>
                </c:pt>
                <c:pt idx="6" formatCode="h:mm:ss">
                  <c:v>5.4513888888888893E-3</c:v>
                </c:pt>
                <c:pt idx="7" formatCode="h:mm:ss">
                  <c:v>5.6712962962962967E-3</c:v>
                </c:pt>
                <c:pt idx="8" formatCode="h:mm:ss">
                  <c:v>5.9606481481481481E-3</c:v>
                </c:pt>
                <c:pt idx="9" formatCode="h:mm:ss">
                  <c:v>6.3773148148148148E-3</c:v>
                </c:pt>
                <c:pt idx="10" formatCode="h:mm:ss">
                  <c:v>6.4699074074074077E-3</c:v>
                </c:pt>
                <c:pt idx="11" formatCode="h:mm:ss">
                  <c:v>6.8402777777777776E-3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'National Position Graph'!$H$11:$H$22</c15:f>
                <c15:dlblRangeCache>
                  <c:ptCount val="12"/>
                  <c:pt idx="2">
                    <c:v>1st</c:v>
                  </c:pt>
                  <c:pt idx="3">
                    <c:v>2nd</c:v>
                  </c:pt>
                  <c:pt idx="4">
                    <c:v>3rd</c:v>
                  </c:pt>
                  <c:pt idx="5">
                    <c:v>4th</c:v>
                  </c:pt>
                  <c:pt idx="6">
                    <c:v>5th</c:v>
                  </c:pt>
                  <c:pt idx="7">
                    <c:v>6th</c:v>
                  </c:pt>
                  <c:pt idx="8">
                    <c:v>7th</c:v>
                  </c:pt>
                  <c:pt idx="9">
                    <c:v>8th</c:v>
                  </c:pt>
                  <c:pt idx="10">
                    <c:v>9th</c:v>
                  </c:pt>
                  <c:pt idx="11">
                    <c:v>10th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4-AD06-4EAE-810C-CEC25410DDBC}"/>
            </c:ext>
          </c:extLst>
        </c:ser>
        <c:ser>
          <c:idx val="2"/>
          <c:order val="2"/>
          <c:tx>
            <c:strRef>
              <c:f>'National Position Graph'!$J$10</c:f>
              <c:strCache>
                <c:ptCount val="1"/>
                <c:pt idx="0">
                  <c:v>England Average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9.4016007936147637E-17"/>
                  <c:y val="-5.079365079365079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D06-4EAE-810C-CEC25410DD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'National Position Graph'!$D$11:$D$23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West Midlands</c:v>
                </c:pt>
                <c:pt idx="4">
                  <c:v>South Central</c:v>
                </c:pt>
                <c:pt idx="5">
                  <c:v>London</c:v>
                </c:pt>
                <c:pt idx="6">
                  <c:v>South East Coast</c:v>
                </c:pt>
                <c:pt idx="7">
                  <c:v>Yorkshire</c:v>
                </c:pt>
                <c:pt idx="8">
                  <c:v>East Of England</c:v>
                </c:pt>
                <c:pt idx="9">
                  <c:v>South Western</c:v>
                </c:pt>
                <c:pt idx="10">
                  <c:v>East Midlands</c:v>
                </c:pt>
                <c:pt idx="11">
                  <c:v>North West</c:v>
                </c:pt>
              </c:strCache>
            </c:strRef>
          </c:cat>
          <c:val>
            <c:numRef>
              <c:f>'National Position Graph'!$J$11:$J$23</c:f>
              <c:numCache>
                <c:formatCode>h:mm:ss</c:formatCode>
                <c:ptCount val="13"/>
                <c:pt idx="0">
                  <c:v>5.7797355614416825E-3</c:v>
                </c:pt>
                <c:pt idx="1">
                  <c:v>5.7797355614416825E-3</c:v>
                </c:pt>
                <c:pt idx="2">
                  <c:v>5.7797355614416825E-3</c:v>
                </c:pt>
                <c:pt idx="3">
                  <c:v>5.7797355614416825E-3</c:v>
                </c:pt>
                <c:pt idx="4">
                  <c:v>5.7797355614416825E-3</c:v>
                </c:pt>
                <c:pt idx="5">
                  <c:v>5.7797355614416825E-3</c:v>
                </c:pt>
                <c:pt idx="6">
                  <c:v>5.7797355614416825E-3</c:v>
                </c:pt>
                <c:pt idx="7">
                  <c:v>5.7797355614416825E-3</c:v>
                </c:pt>
                <c:pt idx="8">
                  <c:v>5.7797355614416825E-3</c:v>
                </c:pt>
                <c:pt idx="9">
                  <c:v>5.7797355614416825E-3</c:v>
                </c:pt>
                <c:pt idx="10">
                  <c:v>5.7797355614416825E-3</c:v>
                </c:pt>
                <c:pt idx="11">
                  <c:v>5.7797355614416825E-3</c:v>
                </c:pt>
                <c:pt idx="12">
                  <c:v>5.7797355614416825E-3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AD06-4EAE-810C-CEC25410DDBC}"/>
            </c:ext>
          </c:extLst>
        </c:ser>
        <c:ser>
          <c:idx val="3"/>
          <c:order val="3"/>
          <c:tx>
            <c:strRef>
              <c:f>'National Position Graph'!$K$10</c:f>
              <c:strCache>
                <c:ptCount val="1"/>
                <c:pt idx="0">
                  <c:v>National Standard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9.4016007936147637E-17"/>
                  <c:y val="5.079365079365071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D06-4EAE-810C-CEC25410DD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'National Position Graph'!$D$11:$D$23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West Midlands</c:v>
                </c:pt>
                <c:pt idx="4">
                  <c:v>South Central</c:v>
                </c:pt>
                <c:pt idx="5">
                  <c:v>London</c:v>
                </c:pt>
                <c:pt idx="6">
                  <c:v>South East Coast</c:v>
                </c:pt>
                <c:pt idx="7">
                  <c:v>Yorkshire</c:v>
                </c:pt>
                <c:pt idx="8">
                  <c:v>East Of England</c:v>
                </c:pt>
                <c:pt idx="9">
                  <c:v>South Western</c:v>
                </c:pt>
                <c:pt idx="10">
                  <c:v>East Midlands</c:v>
                </c:pt>
                <c:pt idx="11">
                  <c:v>North West</c:v>
                </c:pt>
              </c:strCache>
            </c:strRef>
          </c:cat>
          <c:val>
            <c:numRef>
              <c:f>'National Position Graph'!$K$11:$K$23</c:f>
              <c:numCache>
                <c:formatCode>h:mm:ss</c:formatCode>
                <c:ptCount val="13"/>
                <c:pt idx="0">
                  <c:v>4.8611111111111112E-3</c:v>
                </c:pt>
                <c:pt idx="1">
                  <c:v>4.8611111111111112E-3</c:v>
                </c:pt>
                <c:pt idx="2">
                  <c:v>4.8611111111111112E-3</c:v>
                </c:pt>
                <c:pt idx="3">
                  <c:v>4.8611111111111112E-3</c:v>
                </c:pt>
                <c:pt idx="4">
                  <c:v>4.8611111111111112E-3</c:v>
                </c:pt>
                <c:pt idx="5">
                  <c:v>4.8611111111111112E-3</c:v>
                </c:pt>
                <c:pt idx="6">
                  <c:v>4.8611111111111112E-3</c:v>
                </c:pt>
                <c:pt idx="7">
                  <c:v>4.8611111111111112E-3</c:v>
                </c:pt>
                <c:pt idx="8">
                  <c:v>4.8611111111111112E-3</c:v>
                </c:pt>
                <c:pt idx="9">
                  <c:v>4.8611111111111112E-3</c:v>
                </c:pt>
                <c:pt idx="10">
                  <c:v>4.8611111111111112E-3</c:v>
                </c:pt>
                <c:pt idx="11">
                  <c:v>4.8611111111111112E-3</c:v>
                </c:pt>
                <c:pt idx="12">
                  <c:v>4.8611111111111112E-3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AD06-4EAE-810C-CEC25410D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757968"/>
        <c:axId val="294755224"/>
      </c:lineChart>
      <c:catAx>
        <c:axId val="29475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5224"/>
        <c:crosses val="autoZero"/>
        <c:auto val="1"/>
        <c:lblAlgn val="ctr"/>
        <c:lblOffset val="100"/>
        <c:noMultiLvlLbl val="0"/>
      </c:catAx>
      <c:valAx>
        <c:axId val="29475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57968"/>
        <c:crosses val="autoZero"/>
        <c:crossBetween val="between"/>
        <c:majorUnit val="6.9444444444444404E-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0.15294</cdr:x>
      <cdr:y>0.1359</cdr:y>
    </cdr:from>
    <cdr:to>
      <cdr:x>0.57926</cdr:x>
      <cdr:y>0.24969</cdr:y>
    </cdr:to>
    <cdr:sp macro="" textlink="">
      <cdr:nvSpPr>
        <cdr:cNvPr id="5" name="Rounded Rectangular Callout 4"/>
        <cdr:cNvSpPr/>
      </cdr:nvSpPr>
      <cdr:spPr bwMode="auto">
        <a:xfrm xmlns:a="http://schemas.openxmlformats.org/drawingml/2006/main">
          <a:off x="649691" y="343990"/>
          <a:ext cx="1810997" cy="288032"/>
        </a:xfrm>
        <a:prstGeom xmlns:a="http://schemas.openxmlformats.org/drawingml/2006/main" prst="wedgeRoundRectCallout">
          <a:avLst>
            <a:gd name="adj1" fmla="val 43979"/>
            <a:gd name="adj2" fmla="val 78633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 xmlns:a="http://schemas.openxmlformats.org/drawingml/2006/main"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overflow" horzOverflow="overflow" vert="horz" wrap="square" lIns="0" tIns="0" rIns="0" bIns="0" numCol="1" rtlCol="0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979F5A11-9674-4629-B24C-40D3AA49E4A9}" type="TxLink">
            <a:rPr lang="en-US" sz="8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February saw 7,772 Category 1 patients receive a face-to-face response</a:t>
          </a:fld>
          <a:endParaRPr kumimoji="0" lang="en-GB" sz="200" b="0" i="0" u="none" strike="noStrike" cap="none" normalizeH="0" baseline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0.16439</cdr:x>
      <cdr:y>0.12846</cdr:y>
    </cdr:from>
    <cdr:to>
      <cdr:x>0.6</cdr:x>
      <cdr:y>0.23584</cdr:y>
    </cdr:to>
    <cdr:sp macro="" textlink="">
      <cdr:nvSpPr>
        <cdr:cNvPr id="4" name="Rounded Rectangular Callout 3"/>
        <cdr:cNvSpPr/>
      </cdr:nvSpPr>
      <cdr:spPr bwMode="auto">
        <a:xfrm xmlns:a="http://schemas.openxmlformats.org/drawingml/2006/main">
          <a:off x="699061" y="325873"/>
          <a:ext cx="1852377" cy="272415"/>
        </a:xfrm>
        <a:prstGeom xmlns:a="http://schemas.openxmlformats.org/drawingml/2006/main" prst="wedgeRoundRectCallout">
          <a:avLst>
            <a:gd name="adj1" fmla="val 37010"/>
            <a:gd name="adj2" fmla="val 70693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 xmlns:a="http://schemas.openxmlformats.org/drawingml/2006/main"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clip" vert="horz" wrap="square" lIns="0" tIns="0" rIns="0" bIns="0" numCol="1" rtlCol="0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A7D5C069-18C3-4707-911D-E2F27C1A2F3D}" type="TxLink">
            <a:rPr lang="en-US" sz="8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February saw 48,695 Category 2 patients receive a face-to-face response</a:t>
          </a:fld>
          <a:endParaRPr kumimoji="0" lang="en-GB" sz="700" b="0" i="0" u="none" strike="noStrike" cap="none" normalizeH="0" baseline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0.47501</cdr:x>
      <cdr:y>0.12139</cdr:y>
    </cdr:from>
    <cdr:to>
      <cdr:x>0.89245</cdr:x>
      <cdr:y>0.22888</cdr:y>
    </cdr:to>
    <cdr:sp macro="" textlink="">
      <cdr:nvSpPr>
        <cdr:cNvPr id="4" name="Rounded Rectangular Callout 3"/>
        <cdr:cNvSpPr/>
      </cdr:nvSpPr>
      <cdr:spPr bwMode="auto">
        <a:xfrm xmlns:a="http://schemas.openxmlformats.org/drawingml/2006/main">
          <a:off x="2017843" y="307633"/>
          <a:ext cx="1773284" cy="272415"/>
        </a:xfrm>
        <a:prstGeom xmlns:a="http://schemas.openxmlformats.org/drawingml/2006/main" prst="wedgeRoundRectCallout">
          <a:avLst>
            <a:gd name="adj1" fmla="val 43979"/>
            <a:gd name="adj2" fmla="val 63818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 xmlns:a="http://schemas.openxmlformats.org/drawingml/2006/main"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clip" vert="horz" wrap="square" lIns="0" tIns="0" rIns="0" bIns="0" numCol="1" rtlCol="0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CE44370D-C92B-4403-90A4-ED4C5BAE84B8}" type="TxLink">
            <a:rPr lang="en-US" sz="8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February saw 19,506 Category 3 patients receive a face-to-face response</a:t>
          </a:fld>
          <a:endParaRPr lang="en-US" sz="800" b="0" i="0" u="none" strike="noStrike">
            <a:solidFill>
              <a:schemeClr val="tx1">
                <a:lumMod val="50000"/>
                <a:lumOff val="50000"/>
              </a:schemeClr>
            </a:solidFill>
            <a:latin typeface="Calibri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0.25796</cdr:x>
      <cdr:y>0.1037</cdr:y>
    </cdr:from>
    <cdr:to>
      <cdr:x>0.75707</cdr:x>
      <cdr:y>0.25184</cdr:y>
    </cdr:to>
    <cdr:sp macro="" textlink="">
      <cdr:nvSpPr>
        <cdr:cNvPr id="3" name="Rounded Rectangular Callout 2"/>
        <cdr:cNvSpPr/>
      </cdr:nvSpPr>
      <cdr:spPr bwMode="auto">
        <a:xfrm xmlns:a="http://schemas.openxmlformats.org/drawingml/2006/main">
          <a:off x="1096949" y="263386"/>
          <a:ext cx="2122394" cy="376258"/>
        </a:xfrm>
        <a:prstGeom xmlns:a="http://schemas.openxmlformats.org/drawingml/2006/main" prst="wedgeRoundRectCallout">
          <a:avLst>
            <a:gd name="adj1" fmla="val 43979"/>
            <a:gd name="adj2" fmla="val 63818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 xmlns:a="http://schemas.openxmlformats.org/drawingml/2006/main"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clip" vert="horz" wrap="square" lIns="0" tIns="0" rIns="0" bIns="0" numCol="1" rtlCol="0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4B683FCF-1AA8-4ABC-B519-018E9382FC04}" type="TxLink">
            <a:rPr lang="en-US" sz="8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February saw 6,574 Category 4 patients receive a face-to-face response  (including C4H patients)</a:t>
          </a:fld>
          <a:endParaRPr kumimoji="0" lang="en-GB" sz="100" b="0" i="0" u="none" strike="noStrike" cap="none" normalizeH="0" baseline="0" dirty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0.88195</cdr:x>
      <cdr:y>0.93445</cdr:y>
    </cdr:from>
    <cdr:to>
      <cdr:x>0.94336</cdr:x>
      <cdr:y>0.98484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855854" y="2412062"/>
          <a:ext cx="268472" cy="13009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horzOverflow="clip" wrap="square" lIns="7200" tIns="7200" rIns="7200" bIns="720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700" b="1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Fig 4.1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2182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March 2018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LAS Performance Pack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549442"/>
            <a:ext cx="18242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February 2018 Data unless otherwise stated</a:t>
            </a:r>
          </a:p>
          <a:p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data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94168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96955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/>
              <a:t>Ambulance Response Programme – Performance Summary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96953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83722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97401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866275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152767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86,296 </a:t>
            </a:r>
            <a:r>
              <a:rPr lang="en-US" sz="1100" dirty="0"/>
              <a:t>Incidents were provided with a face-to-face response.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Category 2 </a:t>
            </a:r>
            <a:r>
              <a:rPr lang="en-US" sz="1100" dirty="0"/>
              <a:t>incidents reached </a:t>
            </a:r>
            <a:r>
              <a:rPr lang="en-US" sz="1100" b="1" dirty="0"/>
              <a:t>48,695</a:t>
            </a:r>
            <a:r>
              <a:rPr lang="en-US" sz="1100" dirty="0"/>
              <a:t> incidents.  This accounts for </a:t>
            </a:r>
            <a:r>
              <a:rPr lang="en-US" sz="1100" b="1" dirty="0"/>
              <a:t>59%</a:t>
            </a:r>
            <a:r>
              <a:rPr lang="en-US" sz="1100" dirty="0"/>
              <a:t> of face-to-face responses.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7,772</a:t>
            </a:r>
            <a:r>
              <a:rPr lang="en-US" sz="1100" dirty="0"/>
              <a:t> incidents were categorised as </a:t>
            </a:r>
            <a:r>
              <a:rPr lang="en-US" sz="1100" b="1" dirty="0"/>
              <a:t>Category 1</a:t>
            </a:r>
            <a:r>
              <a:rPr lang="en-US" sz="1100" dirty="0"/>
              <a:t> and provided with a face-to-face response.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50" y="4149081"/>
            <a:ext cx="3644975" cy="2147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Mean response time for C1 was </a:t>
            </a:r>
            <a:r>
              <a:rPr lang="en-US" sz="1100" b="1" dirty="0"/>
              <a:t>7 minutes 28 seconds</a:t>
            </a:r>
            <a:r>
              <a:rPr lang="en-US" sz="1100" dirty="0"/>
              <a:t>.  This is a marginal increase when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C1 90</a:t>
            </a:r>
            <a:r>
              <a:rPr lang="en-US" sz="1100" baseline="30000" dirty="0"/>
              <a:t>th</a:t>
            </a:r>
            <a:r>
              <a:rPr lang="en-US" sz="1100" dirty="0"/>
              <a:t> Centile was </a:t>
            </a:r>
            <a:r>
              <a:rPr lang="en-US" sz="1100" b="1" dirty="0"/>
              <a:t>11 minutes 48 seconds</a:t>
            </a:r>
            <a:r>
              <a:rPr lang="en-US" sz="1100" dirty="0"/>
              <a:t>.    This has remained </a:t>
            </a:r>
            <a:r>
              <a:rPr lang="en-US" sz="1100" b="1" dirty="0"/>
              <a:t>within the 15 minute</a:t>
            </a:r>
            <a:r>
              <a:rPr lang="en-US" sz="1100" dirty="0"/>
              <a:t> national standard each </a:t>
            </a:r>
            <a:r>
              <a:rPr lang="en-US" sz="1100" b="1" dirty="0"/>
              <a:t>week </a:t>
            </a:r>
            <a:r>
              <a:rPr lang="en-US" sz="1100" dirty="0"/>
              <a:t>since the implementation of ARP.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Mean response time for C2 was </a:t>
            </a:r>
            <a:r>
              <a:rPr lang="en-US" sz="1100" b="1" dirty="0"/>
              <a:t>23 minutes 21 seconds</a:t>
            </a:r>
            <a:r>
              <a:rPr lang="en-US" sz="1100" dirty="0"/>
              <a:t>, this is above the 18 minute national standard.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14456"/>
              </p:ext>
            </p:extLst>
          </p:nvPr>
        </p:nvGraphicFramePr>
        <p:xfrm>
          <a:off x="539555" y="1106192"/>
          <a:ext cx="8109477" cy="1705413"/>
        </p:xfrm>
        <a:graphic>
          <a:graphicData uri="http://schemas.openxmlformats.org/drawingml/2006/table">
            <a:tbl>
              <a:tblPr/>
              <a:tblGrid>
                <a:gridCol w="189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6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83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 Mean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(00:07:00)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 90</a:t>
                      </a:r>
                      <a:r>
                        <a:rPr lang="en-GB" sz="9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(00:15:00)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Mean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(00:18:00)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90</a:t>
                      </a:r>
                      <a:r>
                        <a:rPr lang="en-GB" sz="9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(00:40:00)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C3 90</a:t>
                      </a:r>
                      <a:r>
                        <a:rPr lang="en-GB" sz="9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(02:00:00)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C4 90</a:t>
                      </a:r>
                      <a:r>
                        <a:rPr lang="en-GB" sz="9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</a:t>
                      </a: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(03:00:00)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Last month  (Feb 18) 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00:23:21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00:49:20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02:59:18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02:34:17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Previous month  (Jan 18) 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00:20:23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00:42:05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02:24:59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02:19:05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Current YTD  (2017/18) *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* from 1</a:t>
                      </a:r>
                      <a:r>
                        <a:rPr lang="en-GB" sz="600" b="0" i="0" u="none" strike="noStrike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November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00:22:02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00:46:10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02:40:30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02:36:02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248369"/>
              </p:ext>
            </p:extLst>
          </p:nvPr>
        </p:nvGraphicFramePr>
        <p:xfrm>
          <a:off x="249901" y="1068786"/>
          <a:ext cx="4248000" cy="253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154916"/>
              </p:ext>
            </p:extLst>
          </p:nvPr>
        </p:nvGraphicFramePr>
        <p:xfrm>
          <a:off x="4665026" y="1063186"/>
          <a:ext cx="4252399" cy="253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813256"/>
              </p:ext>
            </p:extLst>
          </p:nvPr>
        </p:nvGraphicFramePr>
        <p:xfrm>
          <a:off x="249901" y="3769439"/>
          <a:ext cx="4248000" cy="253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996180"/>
              </p:ext>
            </p:extLst>
          </p:nvPr>
        </p:nvGraphicFramePr>
        <p:xfrm>
          <a:off x="4665025" y="3763837"/>
          <a:ext cx="4252399" cy="253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Pentagon 34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47" b="1" kern="0" dirty="0"/>
              <a:t>Demand by Category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608919" y="619013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4451" y="3486416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0000" tIns="45720" rIns="9000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Performance Overview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Key Metric Variance  					    </a:t>
            </a:r>
            <a:r>
              <a:rPr lang="en-GB" sz="1200" b="1" dirty="0">
                <a:solidFill>
                  <a:schemeClr val="accent1"/>
                </a:solidFill>
              </a:rPr>
              <a:t>February 2018</a:t>
            </a: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1638" y="1412081"/>
          <a:ext cx="8369300" cy="4619625"/>
        </p:xfrm>
        <a:graphic>
          <a:graphicData uri="http://schemas.openxmlformats.org/drawingml/2006/table">
            <a:tbl>
              <a:tblPr/>
              <a:tblGrid>
                <a:gridCol w="1398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LAS Monthly Performance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  <a:r>
                        <a:rPr lang="en-GB" sz="1050" b="0" i="0" u="none" strike="noStrike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00:07:28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00:00:28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00:11:48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00:03:12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  <a:r>
                        <a:rPr lang="en-GB" sz="1050" b="0" i="0" u="none" strike="noStrike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00:23:21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00:05:21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00:49:20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00:09:20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02:59:18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00:59:18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02:34:17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00:25:43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27046"/>
              </p:ext>
            </p:extLst>
          </p:nvPr>
        </p:nvGraphicFramePr>
        <p:xfrm>
          <a:off x="2123728" y="3792619"/>
          <a:ext cx="6696752" cy="2452241"/>
        </p:xfrm>
        <a:graphic>
          <a:graphicData uri="http://schemas.openxmlformats.org/drawingml/2006/table">
            <a:tbl>
              <a:tblPr/>
              <a:tblGrid>
                <a:gridCol w="88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2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00:07:00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00:15:00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00:18:00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00:40:00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02:00:00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03:00:00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2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00:08:19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00:14:29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00:26:05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00:55:36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02:28:26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03:15:32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82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 Midlands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00:09:19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00:16:44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00:37:11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01:22:15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03:22:40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02:48:57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84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 of England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00:15:25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00:29:11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01:00:49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03:22:54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03:52:10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2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00:20:25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00:42:08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02:25:38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02:19:04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84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East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00:23:23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00:48:58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03:28:22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03:09:57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00:09:51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00:16:44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00:39:59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01:31:33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03:14:16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03:16:31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02:15:14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03:05:58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East 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00:14:07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00:30:12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02:23:34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04:03:04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Western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00:09:11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00:16:50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00:29:45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01:02:29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02:28:32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03:32:37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Midlands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00:22:26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01:22:49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02:25:57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Yorkshire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00:13:56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00:26:57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00:59:30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02:31:51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03:45:02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464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Isle of Wight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6" name="Rounded Rectangle 25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GB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4.1 Illustrates the Category 1 Mean Response Performance for Ambulance Trusts across England during January 2018.</a:t>
            </a:r>
          </a:p>
          <a:p>
            <a:pPr fontAlgn="ctr"/>
            <a:endParaRPr lang="en-GB" sz="600" dirty="0">
              <a:solidFill>
                <a:srgbClr val="7030A0"/>
              </a:solidFill>
              <a:latin typeface="+mj-lt"/>
            </a:endParaRPr>
          </a:p>
          <a:p>
            <a:pPr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also displayed :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Standard (00:07:00)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for England (00:08:19). 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ranking position for each Trust *</a:t>
            </a:r>
          </a:p>
          <a:p>
            <a:pPr lvl="1" fontAlgn="ctr"/>
            <a:endParaRPr lang="en-GB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594" indent="-228594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achieved </a:t>
            </a:r>
            <a:r>
              <a:rPr lang="en-GB" sz="900" b="1" dirty="0"/>
              <a:t>7 minutes and 10 seconds</a:t>
            </a:r>
            <a:r>
              <a:rPr lang="en-GB" sz="900" dirty="0"/>
              <a:t> for the </a:t>
            </a:r>
            <a:r>
              <a:rPr lang="en-GB" sz="900" b="1" dirty="0"/>
              <a:t>mean</a:t>
            </a:r>
            <a:r>
              <a:rPr lang="en-GB" sz="900" dirty="0"/>
              <a:t> response time for </a:t>
            </a:r>
            <a:r>
              <a:rPr lang="en-GB" sz="900" b="1" dirty="0"/>
              <a:t>Category 1</a:t>
            </a:r>
            <a:r>
              <a:rPr lang="en-GB" sz="900" dirty="0"/>
              <a:t> patients.  This is only marginally above the 7 minute national standard.</a:t>
            </a:r>
          </a:p>
          <a:p>
            <a:pPr marL="228594" indent="-228594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ranked </a:t>
            </a:r>
            <a:r>
              <a:rPr lang="en-GB" sz="900" b="1" dirty="0"/>
              <a:t>fourth </a:t>
            </a:r>
            <a:r>
              <a:rPr lang="en-GB" sz="900" dirty="0"/>
              <a:t>when compared to 10 Ambulance Trusts across England. *</a:t>
            </a:r>
          </a:p>
          <a:p>
            <a:pPr marL="228594" indent="-228594" fontAlgn="ctr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also performed </a:t>
            </a:r>
            <a:r>
              <a:rPr lang="en-GB" sz="900" b="1" dirty="0"/>
              <a:t>within</a:t>
            </a:r>
            <a:r>
              <a:rPr lang="en-GB" sz="900" dirty="0"/>
              <a:t> the England average by </a:t>
            </a:r>
            <a:r>
              <a:rPr lang="en-GB" sz="900" b="1" dirty="0"/>
              <a:t>1 minute and 9 seconds</a:t>
            </a:r>
            <a:r>
              <a:rPr lang="en-GB" sz="900" dirty="0"/>
              <a:t>.</a:t>
            </a:r>
          </a:p>
          <a:p>
            <a:pPr fontAlgn="ctr"/>
            <a:endParaRPr lang="en-GB" sz="800" dirty="0"/>
          </a:p>
          <a:p>
            <a:pPr fontAlgn="ctr"/>
            <a:r>
              <a:rPr lang="en-GB" sz="800" dirty="0"/>
              <a:t>This is the latest officially published data.  An update is due on 13</a:t>
            </a:r>
            <a:r>
              <a:rPr lang="en-GB" sz="800" baseline="30000" dirty="0"/>
              <a:t>th</a:t>
            </a:r>
            <a:r>
              <a:rPr lang="en-GB" sz="800" dirty="0"/>
              <a:t> March 2018.</a:t>
            </a:r>
            <a:r>
              <a:rPr lang="en-GB" sz="900" dirty="0"/>
              <a:t>	</a:t>
            </a:r>
          </a:p>
          <a:p>
            <a:pPr fontAlgn="ctr"/>
            <a:r>
              <a:rPr lang="en-GB" sz="6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r" font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* Isle of Wight not ARP compliant until Spring 2018</a:t>
            </a:r>
            <a:endParaRPr lang="en-GB" sz="900" dirty="0"/>
          </a:p>
        </p:txBody>
      </p:sp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Performance Overview</a:t>
            </a:r>
            <a:endParaRPr lang="en-GB" sz="1847" b="1" kern="0" dirty="0">
              <a:solidFill>
                <a:schemeClr val="bg1"/>
              </a:solidFill>
            </a:endParaRPr>
          </a:p>
          <a:p>
            <a:r>
              <a:rPr lang="en-GB" sz="1847" b="1" kern="0" dirty="0"/>
              <a:t>National Picture              					     </a:t>
            </a:r>
            <a:r>
              <a:rPr lang="en-GB" sz="1200" b="1" kern="0" dirty="0"/>
              <a:t>January 2018</a:t>
            </a:r>
            <a:endParaRPr lang="en-GB" sz="1847" b="1" kern="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the six key ARP performance measures for each Ambulance Trust across England during January 2018.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600" dirty="0"/>
          </a:p>
          <a:p>
            <a:pPr marL="171446" indent="-171446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r>
              <a:rPr lang="en-GB" sz="900" b="1" dirty="0"/>
              <a:t>LAS ranked 3</a:t>
            </a:r>
            <a:r>
              <a:rPr lang="en-GB" sz="900" b="1" baseline="30000" dirty="0"/>
              <a:t>rd</a:t>
            </a:r>
            <a:r>
              <a:rPr lang="en-GB" sz="900" dirty="0"/>
              <a:t> in the </a:t>
            </a:r>
            <a:r>
              <a:rPr lang="en-GB" sz="900" b="1" dirty="0">
                <a:solidFill>
                  <a:srgbClr val="7030A0"/>
                </a:solidFill>
              </a:rPr>
              <a:t>Category 1 </a:t>
            </a:r>
            <a:r>
              <a:rPr lang="en-GB" sz="900" b="1" dirty="0"/>
              <a:t>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 performance measure, compared to the other Trusts.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en-GB" sz="600" dirty="0"/>
          </a:p>
          <a:p>
            <a:pPr marL="171446" indent="-171446" eaLnBrk="0" hangingPunct="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n"/>
            </a:pPr>
            <a:r>
              <a:rPr lang="en-GB" sz="900" dirty="0"/>
              <a:t>For </a:t>
            </a:r>
            <a:r>
              <a:rPr lang="en-GB" sz="900" b="1" dirty="0">
                <a:solidFill>
                  <a:srgbClr val="00B050"/>
                </a:solidFill>
              </a:rPr>
              <a:t>Category 4</a:t>
            </a:r>
            <a:r>
              <a:rPr lang="en-GB" sz="900" b="1" dirty="0"/>
              <a:t> 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, </a:t>
            </a:r>
            <a:r>
              <a:rPr lang="en-GB" sz="900" b="1" dirty="0"/>
              <a:t>LAS ranked 1</a:t>
            </a:r>
            <a:r>
              <a:rPr lang="en-GB" sz="900" b="1" baseline="30000" dirty="0"/>
              <a:t>st</a:t>
            </a:r>
            <a:r>
              <a:rPr lang="en-GB" sz="900" b="1" dirty="0"/>
              <a:t> </a:t>
            </a:r>
            <a:r>
              <a:rPr lang="en-GB" sz="900" dirty="0"/>
              <a:t>compared to the other Trusts. 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en-GB" sz="6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lang="en-GB" sz="900" dirty="0"/>
              <a:t>We ranked 4</a:t>
            </a:r>
            <a:r>
              <a:rPr lang="en-GB" sz="900" baseline="30000" dirty="0"/>
              <a:t>th</a:t>
            </a:r>
            <a:r>
              <a:rPr lang="en-GB" sz="900" dirty="0"/>
              <a:t> for all other metrics.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81359"/>
              </p:ext>
            </p:extLst>
          </p:nvPr>
        </p:nvGraphicFramePr>
        <p:xfrm>
          <a:off x="251522" y="1052736"/>
          <a:ext cx="4286251" cy="264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8460432" y="6165304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Performance Overview</a:t>
            </a:r>
            <a:endParaRPr lang="en-GB" sz="1847" b="1" kern="0" dirty="0">
              <a:solidFill>
                <a:schemeClr val="bg1"/>
              </a:solidFill>
            </a:endParaRPr>
          </a:p>
          <a:p>
            <a:r>
              <a:rPr lang="en-GB" sz="1847" b="1" kern="0" dirty="0"/>
              <a:t>Performance by STP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50220"/>
              </p:ext>
            </p:extLst>
          </p:nvPr>
        </p:nvGraphicFramePr>
        <p:xfrm>
          <a:off x="2267750" y="3861048"/>
          <a:ext cx="6490814" cy="231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7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800" b="1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February</a:t>
                      </a:r>
                      <a:r>
                        <a:rPr lang="en-GB" sz="800" b="1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1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STP Position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</a:t>
                      </a:r>
                      <a:r>
                        <a:rPr lang="en-GB" sz="800" b="0" i="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Mean </a:t>
                      </a:r>
                    </a:p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(00:07:00)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(00:15:00)</a:t>
                      </a:r>
                      <a:endParaRPr lang="en-GB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Mean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(00:18:00)</a:t>
                      </a:r>
                      <a:endParaRPr lang="en-GB" sz="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(00:40:00)</a:t>
                      </a:r>
                      <a:endParaRPr lang="en-GB" sz="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C3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(02:00:00)</a:t>
                      </a:r>
                      <a:endParaRPr lang="en-GB" sz="7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C4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(03:00:00)</a:t>
                      </a:r>
                      <a:endParaRPr lang="en-GB" sz="7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Central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00:12:24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00:24:31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00:51:25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03:42:28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03:17:46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East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00:11:50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00:25:45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00:54:33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03:14:55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02:49:53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West</a:t>
                      </a:r>
                      <a:endParaRPr lang="en-GB" sz="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00:07:34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00:11:47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00:23:51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00:51:18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03:12:56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02:42:06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South East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00:11:33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00:19:55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00:40:43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02:18:08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02:06:48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0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South West</a:t>
                      </a:r>
                      <a:endParaRPr lang="en-GB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____________________________________________________________________</a:t>
                      </a:r>
                      <a:endParaRPr lang="en-GB" sz="3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00:06:55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00:11:27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00:21:56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00:45:05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02:36:10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02:01:38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2195739" y="3789040"/>
            <a:ext cx="6624733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36877"/>
              </p:ext>
            </p:extLst>
          </p:nvPr>
        </p:nvGraphicFramePr>
        <p:xfrm>
          <a:off x="2261513" y="1140967"/>
          <a:ext cx="6490814" cy="231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7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800" b="1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en-GB" sz="800" b="1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2017</a:t>
                      </a:r>
                    </a:p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STP Position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</a:t>
                      </a:r>
                      <a:r>
                        <a:rPr lang="en-GB" sz="800" b="0" i="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Mean </a:t>
                      </a:r>
                    </a:p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(00:07:00)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C1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(00:15:00)</a:t>
                      </a:r>
                      <a:endParaRPr lang="en-GB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Mean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(00:18:00)</a:t>
                      </a:r>
                      <a:endParaRPr lang="en-GB" sz="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C2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(00:40:00)</a:t>
                      </a:r>
                      <a:endParaRPr lang="en-GB" sz="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C3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(02:00:00)</a:t>
                      </a:r>
                      <a:endParaRPr lang="en-GB" sz="7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C4 90</a:t>
                      </a:r>
                      <a:r>
                        <a:rPr lang="en-GB" sz="800" b="0" i="0" u="none" strike="noStrike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Centile </a:t>
                      </a:r>
                    </a:p>
                    <a:p>
                      <a:pPr algn="ctr" fontAlgn="ctr"/>
                      <a:r>
                        <a:rPr lang="en-GB" sz="6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(03:00:00)</a:t>
                      </a:r>
                      <a:endParaRPr lang="en-GB" sz="7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Central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00:11:48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00:21:08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00:43:25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03:06:36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02:32:42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East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00:11:52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00:21:24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00:43:41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02:27:15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02:52:32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North West</a:t>
                      </a:r>
                      <a:endParaRPr lang="en-GB" sz="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00:06:58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00:20:10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00:41:24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02:26:55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02:12:23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South East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00:12:08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00:19:16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00:40:13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02:04:46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02:00:31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0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South West</a:t>
                      </a:r>
                      <a:endParaRPr lang="en-GB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____________________________________________________________________</a:t>
                      </a:r>
                      <a:endParaRPr lang="en-GB" sz="3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00:07:04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00:11:16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00:19:51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00:41:25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02:01:45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01:56:58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2189502" y="1068959"/>
            <a:ext cx="6624733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These tables show 6 key performance measures for January and February 2018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February performance reflects the impact of the adverse weather experienced across London.  This resulted in small increases in response times.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/>
              <a:t>Despite </a:t>
            </a:r>
            <a:r>
              <a:rPr lang="en-GB" sz="900" dirty="0"/>
              <a:t>this, </a:t>
            </a:r>
            <a:r>
              <a:rPr lang="en-GB" sz="900" b="1" dirty="0"/>
              <a:t>all STP </a:t>
            </a:r>
            <a:r>
              <a:rPr lang="en-GB" sz="900" dirty="0"/>
              <a:t>areas remained </a:t>
            </a:r>
            <a:r>
              <a:rPr lang="en-GB" sz="900" b="1" dirty="0"/>
              <a:t>within</a:t>
            </a:r>
            <a:r>
              <a:rPr lang="en-GB" sz="900" dirty="0"/>
              <a:t> the </a:t>
            </a:r>
            <a:r>
              <a:rPr lang="en-GB" sz="900" b="1" dirty="0"/>
              <a:t>9 minute safety standard </a:t>
            </a:r>
            <a:r>
              <a:rPr lang="en-GB" sz="900" dirty="0"/>
              <a:t>for the C1 mean.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</a:t>
            </a:r>
            <a:r>
              <a:rPr lang="en-GB" sz="900" b="1" dirty="0"/>
              <a:t>C1 90</a:t>
            </a:r>
            <a:r>
              <a:rPr lang="en-GB" sz="900" b="1" baseline="30000" dirty="0"/>
              <a:t>th</a:t>
            </a:r>
            <a:r>
              <a:rPr lang="en-GB" sz="900" b="1" dirty="0"/>
              <a:t> Centile </a:t>
            </a:r>
            <a:r>
              <a:rPr lang="en-GB" sz="900" dirty="0"/>
              <a:t>remained </a:t>
            </a:r>
            <a:r>
              <a:rPr lang="en-GB" sz="900" b="1" dirty="0"/>
              <a:t>within </a:t>
            </a:r>
            <a:r>
              <a:rPr lang="en-GB" sz="900" dirty="0"/>
              <a:t>the </a:t>
            </a:r>
            <a:r>
              <a:rPr lang="en-GB" sz="900" b="1" dirty="0"/>
              <a:t>15 minute </a:t>
            </a:r>
            <a:r>
              <a:rPr lang="en-GB" sz="900" dirty="0"/>
              <a:t>national standard across </a:t>
            </a:r>
            <a:r>
              <a:rPr lang="en-GB" sz="900" b="1" dirty="0"/>
              <a:t>all areas</a:t>
            </a:r>
            <a:r>
              <a:rPr lang="en-GB" sz="900" dirty="0"/>
              <a:t>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/>
              <a:t>C4 90</a:t>
            </a:r>
            <a:r>
              <a:rPr lang="en-GB" sz="900" b="1" baseline="30000" dirty="0"/>
              <a:t>th</a:t>
            </a:r>
            <a:r>
              <a:rPr lang="en-GB" sz="900" b="1" dirty="0"/>
              <a:t> Centile </a:t>
            </a:r>
            <a:r>
              <a:rPr lang="en-GB" sz="900" dirty="0"/>
              <a:t>performed </a:t>
            </a:r>
            <a:r>
              <a:rPr lang="en-GB" sz="900" b="1" dirty="0"/>
              <a:t>within</a:t>
            </a:r>
            <a:r>
              <a:rPr lang="en-GB" sz="900" dirty="0"/>
              <a:t> the 3 hour national standard, in </a:t>
            </a:r>
            <a:r>
              <a:rPr lang="en-GB" sz="900" b="1" dirty="0"/>
              <a:t>4 of the 5 STP</a:t>
            </a:r>
            <a:r>
              <a:rPr lang="en-GB" sz="900" dirty="0"/>
              <a:t> areas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/>
              <a:t>North East </a:t>
            </a:r>
            <a:r>
              <a:rPr lang="en-GB" sz="900" dirty="0"/>
              <a:t>C3 90</a:t>
            </a:r>
            <a:r>
              <a:rPr lang="en-GB" sz="900" baseline="30000" dirty="0"/>
              <a:t>th</a:t>
            </a:r>
            <a:r>
              <a:rPr lang="en-GB" sz="900" dirty="0"/>
              <a:t> centile </a:t>
            </a:r>
            <a:r>
              <a:rPr lang="en-GB" sz="900" b="1" dirty="0"/>
              <a:t>increased </a:t>
            </a:r>
            <a:r>
              <a:rPr lang="en-GB" sz="900" dirty="0"/>
              <a:t>by </a:t>
            </a:r>
            <a:r>
              <a:rPr lang="en-GB" sz="900" b="1" dirty="0"/>
              <a:t>47 minutes</a:t>
            </a:r>
            <a:r>
              <a:rPr lang="en-GB" sz="900" dirty="0"/>
              <a:t>, from 2 hours 27 minutes to 3</a:t>
            </a:r>
            <a:r>
              <a:rPr lang="en-GB" sz="900" b="1" dirty="0"/>
              <a:t> </a:t>
            </a:r>
            <a:r>
              <a:rPr lang="en-GB" sz="900" dirty="0"/>
              <a:t>hours 14 minutes.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b="1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/>
              <a:t>South West</a:t>
            </a:r>
            <a:r>
              <a:rPr lang="en-GB" sz="900" dirty="0"/>
              <a:t> STP </a:t>
            </a:r>
            <a:r>
              <a:rPr lang="en-GB" sz="900" b="1" dirty="0"/>
              <a:t>C1 mean</a:t>
            </a:r>
            <a:r>
              <a:rPr lang="en-GB" sz="900" dirty="0"/>
              <a:t> performance was </a:t>
            </a:r>
            <a:r>
              <a:rPr lang="en-GB" sz="900" b="1" dirty="0"/>
              <a:t>within</a:t>
            </a:r>
            <a:r>
              <a:rPr lang="en-GB" sz="900" dirty="0"/>
              <a:t> the </a:t>
            </a:r>
            <a:r>
              <a:rPr lang="en-GB" sz="900" b="1" dirty="0"/>
              <a:t>national standard</a:t>
            </a:r>
            <a:r>
              <a:rPr lang="en-GB" sz="900" dirty="0"/>
              <a:t> of </a:t>
            </a:r>
            <a:r>
              <a:rPr lang="en-GB" sz="900" b="1" dirty="0"/>
              <a:t>7 minutes</a:t>
            </a:r>
            <a:r>
              <a:rPr lang="en-GB" sz="900" dirty="0"/>
              <a:t>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r>
              <a:rPr lang="en-GB" sz="2000" b="1" kern="0" dirty="0"/>
              <a:t>                                           </a:t>
            </a:r>
            <a:r>
              <a:rPr lang="en-GB" sz="1200" b="1" kern="0" dirty="0"/>
              <a:t>February 2018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1209" y="1052736"/>
            <a:ext cx="1290082" cy="5248860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In February a total of </a:t>
            </a:r>
            <a:r>
              <a:rPr lang="en-GB" sz="900" b="1" dirty="0"/>
              <a:t>6,199</a:t>
            </a:r>
            <a:r>
              <a:rPr lang="en-GB" sz="900" dirty="0"/>
              <a:t> </a:t>
            </a:r>
            <a:r>
              <a:rPr lang="en-GB" sz="900" b="1" dirty="0"/>
              <a:t>hours were lost </a:t>
            </a:r>
            <a:r>
              <a:rPr lang="en-GB" sz="900" dirty="0"/>
              <a:t>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Similar to last month, the most hours were lost at </a:t>
            </a:r>
            <a:r>
              <a:rPr lang="en-GB" sz="900" b="1" dirty="0"/>
              <a:t>Queens Romford </a:t>
            </a:r>
            <a:r>
              <a:rPr lang="en-GB" sz="900" dirty="0"/>
              <a:t>with </a:t>
            </a:r>
            <a:r>
              <a:rPr lang="en-GB" sz="900" b="1" dirty="0"/>
              <a:t>765</a:t>
            </a:r>
            <a:r>
              <a:rPr lang="en-GB" sz="900" dirty="0"/>
              <a:t> (12%) hours lost.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Ranking second highest was </a:t>
            </a:r>
            <a:r>
              <a:rPr lang="en-GB" sz="900" b="1" dirty="0"/>
              <a:t>Hillingdon</a:t>
            </a:r>
            <a:r>
              <a:rPr lang="en-GB" sz="900" dirty="0"/>
              <a:t> with </a:t>
            </a:r>
            <a:r>
              <a:rPr lang="en-GB" sz="900" b="1" dirty="0"/>
              <a:t>508</a:t>
            </a:r>
            <a:r>
              <a:rPr lang="en-GB" sz="900" dirty="0"/>
              <a:t> (8%) hours lost.  Over the last 12 weeks Hillingdon has ranked in the top 8, this is a notable shift.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r>
              <a:rPr kumimoji="0" lang="en-GB" sz="9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Northwick Park 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ranked third highest in with </a:t>
            </a:r>
            <a:r>
              <a:rPr kumimoji="0" lang="en-GB" sz="9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474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(8%) hours lost.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endParaRPr kumimoji="0" lang="en-GB" sz="9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above 3</a:t>
            </a:r>
            <a:r>
              <a:rPr lang="en-GB" sz="900" dirty="0"/>
              <a:t> 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hospitals are responsible for </a:t>
            </a:r>
            <a:r>
              <a:rPr kumimoji="0" lang="en-GB" sz="9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28%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(</a:t>
            </a:r>
            <a:r>
              <a:rPr kumimoji="0" lang="en-GB" sz="9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1,747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) of hours lost at hospital, across London in February.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There was a marginal increase in lost hours during the half-term period (12</a:t>
            </a:r>
            <a:r>
              <a:rPr lang="en-GB" sz="900" baseline="30000" dirty="0"/>
              <a:t>th</a:t>
            </a:r>
            <a:r>
              <a:rPr lang="en-GB" sz="900" dirty="0"/>
              <a:t>-18</a:t>
            </a:r>
            <a:r>
              <a:rPr lang="en-GB" sz="900" baseline="30000" dirty="0"/>
              <a:t>th</a:t>
            </a:r>
            <a:r>
              <a:rPr lang="en-GB" sz="900" dirty="0"/>
              <a:t>) but then returned to circa 1,500 hours each week in February.  </a:t>
            </a:r>
            <a:endParaRPr kumimoji="0" lang="en-GB" sz="900" i="0" u="none" strike="noStrike" cap="none" normalizeH="0" dirty="0">
              <a:ln>
                <a:noFill/>
              </a:ln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372" y="1080636"/>
            <a:ext cx="7260108" cy="52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                                             </a:t>
            </a:r>
            <a:r>
              <a:rPr lang="en-GB" sz="1200" b="1" kern="0" dirty="0"/>
              <a:t>February 2018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408" y="1041240"/>
            <a:ext cx="7335080" cy="52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84393</TotalTime>
  <Words>1753</Words>
  <Application>Microsoft Office PowerPoint</Application>
  <PresentationFormat>On-screen Show (4:3)</PresentationFormat>
  <Paragraphs>448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Performance Overview  Key Metric Variance           February 2018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3257</cp:revision>
  <cp:lastPrinted>2018-02-15T14:21:09Z</cp:lastPrinted>
  <dcterms:created xsi:type="dcterms:W3CDTF">2007-03-16T18:44:37Z</dcterms:created>
  <dcterms:modified xsi:type="dcterms:W3CDTF">2022-04-27T14:19:34Z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